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260" r:id="rId2"/>
    <p:sldId id="339" r:id="rId3"/>
    <p:sldId id="340" r:id="rId4"/>
    <p:sldId id="341" r:id="rId5"/>
    <p:sldId id="342" r:id="rId6"/>
    <p:sldId id="343" r:id="rId7"/>
    <p:sldId id="344" r:id="rId8"/>
    <p:sldId id="345" r:id="rId9"/>
    <p:sldId id="346" r:id="rId10"/>
    <p:sldId id="347" r:id="rId11"/>
    <p:sldId id="348" r:id="rId12"/>
    <p:sldId id="349" r:id="rId13"/>
    <p:sldId id="350" r:id="rId14"/>
    <p:sldId id="351" r:id="rId15"/>
    <p:sldId id="369" r:id="rId16"/>
    <p:sldId id="352" r:id="rId17"/>
    <p:sldId id="353" r:id="rId18"/>
    <p:sldId id="354" r:id="rId19"/>
    <p:sldId id="355" r:id="rId20"/>
    <p:sldId id="356" r:id="rId21"/>
    <p:sldId id="357" r:id="rId22"/>
    <p:sldId id="370" r:id="rId23"/>
    <p:sldId id="371" r:id="rId24"/>
    <p:sldId id="372" r:id="rId25"/>
    <p:sldId id="373" r:id="rId26"/>
    <p:sldId id="374" r:id="rId27"/>
    <p:sldId id="375" r:id="rId28"/>
    <p:sldId id="376" r:id="rId29"/>
    <p:sldId id="377" r:id="rId30"/>
    <p:sldId id="378" r:id="rId31"/>
    <p:sldId id="379" r:id="rId32"/>
    <p:sldId id="380" r:id="rId33"/>
    <p:sldId id="381" r:id="rId34"/>
    <p:sldId id="382" r:id="rId35"/>
    <p:sldId id="383" r:id="rId36"/>
    <p:sldId id="384" r:id="rId37"/>
    <p:sldId id="385" r:id="rId38"/>
    <p:sldId id="386" r:id="rId39"/>
    <p:sldId id="387" r:id="rId40"/>
    <p:sldId id="388" r:id="rId41"/>
    <p:sldId id="389" r:id="rId42"/>
    <p:sldId id="358" r:id="rId43"/>
    <p:sldId id="289" r:id="rId44"/>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B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69820"/>
  </p:normalViewPr>
  <p:slideViewPr>
    <p:cSldViewPr snapToGrid="0" snapToObjects="1">
      <p:cViewPr varScale="1">
        <p:scale>
          <a:sx n="86" d="100"/>
          <a:sy n="86" d="100"/>
        </p:scale>
        <p:origin x="1512" y="184"/>
      </p:cViewPr>
      <p:guideLst>
        <p:guide orient="horz" pos="2160"/>
        <p:guide pos="383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150925229824"/>
          <c:y val="0.186997989536736"/>
          <c:w val="0.823348237249238"/>
          <c:h val="0.574172811286268"/>
        </c:manualLayout>
      </c:layout>
      <c:barChart>
        <c:barDir val="col"/>
        <c:grouping val="stacked"/>
        <c:varyColors val="0"/>
        <c:ser>
          <c:idx val="0"/>
          <c:order val="0"/>
          <c:tx>
            <c:strRef>
              <c:f>Sheet1!$B$1</c:f>
              <c:strCache>
                <c:ptCount val="1"/>
                <c:pt idx="0">
                  <c:v>Mean</c:v>
                </c:pt>
              </c:strCache>
            </c:strRef>
          </c:tx>
          <c:spPr>
            <a:solidFill>
              <a:schemeClr val="accent1"/>
            </a:solidFill>
            <a:ln>
              <a:noFill/>
            </a:ln>
            <a:effectLst/>
          </c:spPr>
          <c:invertIfNegative val="0"/>
          <c:cat>
            <c:strRef>
              <c:f>Sheet1!$A$2:$A$3</c:f>
              <c:strCache>
                <c:ptCount val="2"/>
                <c:pt idx="0">
                  <c:v>Terasort</c:v>
                </c:pt>
                <c:pt idx="1">
                  <c:v>Wordcount</c:v>
                </c:pt>
              </c:strCache>
            </c:strRef>
          </c:cat>
          <c:val>
            <c:numRef>
              <c:f>Sheet1!$B$2:$B$3</c:f>
              <c:numCache>
                <c:formatCode>General</c:formatCode>
                <c:ptCount val="2"/>
                <c:pt idx="0">
                  <c:v>428.0</c:v>
                </c:pt>
                <c:pt idx="1">
                  <c:v>471.0</c:v>
                </c:pt>
              </c:numCache>
            </c:numRef>
          </c:val>
        </c:ser>
        <c:ser>
          <c:idx val="1"/>
          <c:order val="1"/>
          <c:tx>
            <c:strRef>
              <c:f>Sheet1!$C$1</c:f>
              <c:strCache>
                <c:ptCount val="1"/>
                <c:pt idx="0">
                  <c:v>Peak</c:v>
                </c:pt>
              </c:strCache>
            </c:strRef>
          </c:tx>
          <c:spPr>
            <a:solidFill>
              <a:schemeClr val="accent2"/>
            </a:solidFill>
            <a:ln>
              <a:noFill/>
            </a:ln>
            <a:effectLst/>
          </c:spPr>
          <c:invertIfNegative val="0"/>
          <c:cat>
            <c:strRef>
              <c:f>Sheet1!$A$2:$A$3</c:f>
              <c:strCache>
                <c:ptCount val="2"/>
                <c:pt idx="0">
                  <c:v>Terasort</c:v>
                </c:pt>
                <c:pt idx="1">
                  <c:v>Wordcount</c:v>
                </c:pt>
              </c:strCache>
            </c:strRef>
          </c:cat>
          <c:val>
            <c:numRef>
              <c:f>Sheet1!$C$2:$C$3</c:f>
              <c:numCache>
                <c:formatCode>General</c:formatCode>
                <c:ptCount val="2"/>
                <c:pt idx="0">
                  <c:v>443.0</c:v>
                </c:pt>
                <c:pt idx="1">
                  <c:v>411.0</c:v>
                </c:pt>
              </c:numCache>
            </c:numRef>
          </c:val>
        </c:ser>
        <c:ser>
          <c:idx val="2"/>
          <c:order val="2"/>
          <c:tx>
            <c:strRef>
              <c:f>Sheet1!$D$1</c:f>
              <c:strCache>
                <c:ptCount val="1"/>
                <c:pt idx="0">
                  <c:v>Allotted</c:v>
                </c:pt>
              </c:strCache>
            </c:strRef>
          </c:tx>
          <c:spPr>
            <a:solidFill>
              <a:schemeClr val="accent3"/>
            </a:solidFill>
            <a:ln>
              <a:noFill/>
            </a:ln>
            <a:effectLst/>
          </c:spPr>
          <c:invertIfNegative val="0"/>
          <c:cat>
            <c:strRef>
              <c:f>Sheet1!$A$2:$A$3</c:f>
              <c:strCache>
                <c:ptCount val="2"/>
                <c:pt idx="0">
                  <c:v>Terasort</c:v>
                </c:pt>
                <c:pt idx="1">
                  <c:v>Wordcount</c:v>
                </c:pt>
              </c:strCache>
            </c:strRef>
          </c:cat>
          <c:val>
            <c:numRef>
              <c:f>Sheet1!$D$2:$D$3</c:f>
              <c:numCache>
                <c:formatCode>General</c:formatCode>
                <c:ptCount val="2"/>
                <c:pt idx="0">
                  <c:v>153.0</c:v>
                </c:pt>
                <c:pt idx="1">
                  <c:v>142.0</c:v>
                </c:pt>
              </c:numCache>
            </c:numRef>
          </c:val>
        </c:ser>
        <c:dLbls>
          <c:showLegendKey val="0"/>
          <c:showVal val="0"/>
          <c:showCatName val="0"/>
          <c:showSerName val="0"/>
          <c:showPercent val="0"/>
          <c:showBubbleSize val="0"/>
        </c:dLbls>
        <c:gapWidth val="150"/>
        <c:overlap val="100"/>
        <c:axId val="-2070727072"/>
        <c:axId val="-2070723664"/>
      </c:barChart>
      <c:catAx>
        <c:axId val="-207072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2070723664"/>
        <c:crosses val="autoZero"/>
        <c:auto val="1"/>
        <c:lblAlgn val="ctr"/>
        <c:lblOffset val="100"/>
        <c:noMultiLvlLbl val="0"/>
      </c:catAx>
      <c:valAx>
        <c:axId val="-2070723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70727072"/>
        <c:crosses val="autoZero"/>
        <c:crossBetween val="between"/>
      </c:valAx>
      <c:spPr>
        <a:noFill/>
        <a:ln>
          <a:noFill/>
        </a:ln>
        <a:effectLst/>
      </c:spPr>
    </c:plotArea>
    <c:legend>
      <c:legendPos val="b"/>
      <c:layout>
        <c:manualLayout>
          <c:xMode val="edge"/>
          <c:yMode val="edge"/>
          <c:x val="0.127638190954774"/>
          <c:y val="0.00187320383164139"/>
          <c:w val="0.695588880535661"/>
          <c:h val="0.13004390364719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94D834-3710-1540-AC7B-6B1395A06C1C}" type="datetimeFigureOut">
              <a:rPr lang="en-US" smtClean="0"/>
              <a:t>6/22/16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03E4D2-938B-784F-9A8C-ECC71390BB69}" type="slidenum">
              <a:rPr lang="en-US" smtClean="0"/>
              <a:t>‹#›</a:t>
            </a:fld>
            <a:endParaRPr lang="en-US"/>
          </a:p>
        </p:txBody>
      </p:sp>
    </p:spTree>
    <p:extLst>
      <p:ext uri="{BB962C8B-B14F-4D97-AF65-F5344CB8AC3E}">
        <p14:creationId xmlns:p14="http://schemas.microsoft.com/office/powerpoint/2010/main" val="398119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AED78-D0E4-6140-9B76-5B3AE2A518E5}" type="datetimeFigureOut">
              <a:rPr lang="en-US" smtClean="0"/>
              <a:t>6/22/16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8D88F-4A81-264A-8D1F-5E967E859906}" type="slidenum">
              <a:rPr lang="en-US" smtClean="0"/>
              <a:t>‹#›</a:t>
            </a:fld>
            <a:endParaRPr lang="en-US"/>
          </a:p>
        </p:txBody>
      </p:sp>
    </p:spTree>
    <p:extLst>
      <p:ext uri="{BB962C8B-B14F-4D97-AF65-F5344CB8AC3E}">
        <p14:creationId xmlns:p14="http://schemas.microsoft.com/office/powerpoint/2010/main" val="4202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 everyone. We’re very glad to be speaking</a:t>
            </a:r>
            <a:r>
              <a:rPr lang="en-US" baseline="0" dirty="0" smtClean="0"/>
              <a:t> in front of an academic audience today. Actually, b</a:t>
            </a:r>
            <a:r>
              <a:rPr lang="en-US" dirty="0" smtClean="0"/>
              <a:t>efore </a:t>
            </a:r>
            <a:r>
              <a:rPr lang="en-US" dirty="0" err="1" smtClean="0"/>
              <a:t>Karthik</a:t>
            </a:r>
            <a:r>
              <a:rPr lang="en-US" dirty="0" smtClean="0"/>
              <a:t> and I joined Cloudera,</a:t>
            </a:r>
            <a:r>
              <a:rPr lang="en-US" baseline="0" dirty="0" smtClean="0"/>
              <a:t> we were grad students working in distributed systems. One of the biggest challenges we faced in academia was that of problem definition. Systems design is all about choosing between conflicting trade-offs. Once you’ve crisply formulated the problem, often times the correct design becomes obvious as a result.</a:t>
            </a:r>
          </a:p>
        </p:txBody>
      </p:sp>
      <p:sp>
        <p:nvSpPr>
          <p:cNvPr id="4" name="Slide Number Placeholder 3"/>
          <p:cNvSpPr>
            <a:spLocks noGrp="1"/>
          </p:cNvSpPr>
          <p:nvPr>
            <p:ph type="sldNum" sz="quarter" idx="10"/>
          </p:nvPr>
        </p:nvSpPr>
        <p:spPr/>
        <p:txBody>
          <a:bodyPr/>
          <a:lstStyle/>
          <a:p>
            <a:fld id="{8F98D88F-4A81-264A-8D1F-5E967E859906}" type="slidenum">
              <a:rPr lang="en-US" smtClean="0"/>
              <a:t>1</a:t>
            </a:fld>
            <a:endParaRPr lang="en-US"/>
          </a:p>
        </p:txBody>
      </p:sp>
    </p:spTree>
    <p:extLst>
      <p:ext uri="{BB962C8B-B14F-4D97-AF65-F5344CB8AC3E}">
        <p14:creationId xmlns:p14="http://schemas.microsoft.com/office/powerpoint/2010/main" val="2333610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take is that this future system will look less like a filesystem and more like a </a:t>
            </a:r>
            <a:r>
              <a:rPr lang="en-US" baseline="0" dirty="0" err="1" smtClean="0"/>
              <a:t>blobstore</a:t>
            </a:r>
            <a:r>
              <a:rPr lang="en-US" baseline="0" dirty="0" smtClean="0"/>
              <a:t>. Users these days are really thinking about data management in terms of datasets, meaning RDDs and tables, not directories and files. This means we don’t necessarily need all the functionality of a filesystem, and </a:t>
            </a:r>
            <a:r>
              <a:rPr lang="en-US" baseline="0" dirty="0" err="1" smtClean="0"/>
              <a:t>blobstores</a:t>
            </a:r>
            <a:r>
              <a:rPr lang="en-US" baseline="0" dirty="0" smtClean="0"/>
              <a:t> are an easier to scale alternative.</a:t>
            </a:r>
          </a:p>
          <a:p>
            <a:endParaRPr lang="en-US" baseline="0" dirty="0" smtClean="0"/>
          </a:p>
          <a:p>
            <a:r>
              <a:rPr lang="en-US" baseline="0" dirty="0" smtClean="0"/>
              <a:t>However, the terms “</a:t>
            </a:r>
            <a:r>
              <a:rPr lang="en-US" baseline="0" dirty="0" err="1" smtClean="0"/>
              <a:t>blobstore</a:t>
            </a:r>
            <a:r>
              <a:rPr lang="en-US" baseline="0" dirty="0" smtClean="0"/>
              <a:t>” and “filesystem” are not precisely defined. There’s actually this whole spectrum of functionality between the two, and I’m interested in determining what point in that spectrum is appropriate for analytic applications. Essentially, to define the equivalent of the POSIX file API for an scalable analytic storage system.</a:t>
            </a:r>
          </a:p>
          <a:p>
            <a:endParaRPr lang="en-US" baseline="0" dirty="0" smtClean="0"/>
          </a:p>
          <a:p>
            <a:r>
              <a:rPr lang="en-US" baseline="0" dirty="0" smtClean="0"/>
              <a:t>Namely, what set of operations are required? What are their semantics? And finally, what can and cannot be supported </a:t>
            </a:r>
            <a:r>
              <a:rPr lang="en-US" baseline="0" dirty="0" err="1" smtClean="0"/>
              <a:t>scalably</a:t>
            </a:r>
            <a:r>
              <a:rPr lang="en-US" baseline="0" dirty="0" smtClean="0"/>
              <a:t>? This last one gets into the core of systems design I mentioned earlier: choosing between conflicting tradeoffs. Here, when given the choice, I’m going with the simpler but scalable option.</a:t>
            </a:r>
            <a:endParaRPr lang="en-US" dirty="0"/>
          </a:p>
        </p:txBody>
      </p:sp>
      <p:sp>
        <p:nvSpPr>
          <p:cNvPr id="4" name="Slide Number Placeholder 3"/>
          <p:cNvSpPr>
            <a:spLocks noGrp="1"/>
          </p:cNvSpPr>
          <p:nvPr>
            <p:ph type="sldNum" sz="quarter" idx="10"/>
          </p:nvPr>
        </p:nvSpPr>
        <p:spPr/>
        <p:txBody>
          <a:bodyPr/>
          <a:lstStyle/>
          <a:p>
            <a:fld id="{8F98D88F-4A81-264A-8D1F-5E967E859906}" type="slidenum">
              <a:rPr lang="en-US" smtClean="0"/>
              <a:t>14</a:t>
            </a:fld>
            <a:endParaRPr lang="en-US"/>
          </a:p>
        </p:txBody>
      </p:sp>
    </p:spTree>
    <p:extLst>
      <p:ext uri="{BB962C8B-B14F-4D97-AF65-F5344CB8AC3E}">
        <p14:creationId xmlns:p14="http://schemas.microsoft.com/office/powerpoint/2010/main" val="3606637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some other considerations I think are</a:t>
            </a:r>
            <a:r>
              <a:rPr lang="en-US" baseline="0" dirty="0" smtClean="0"/>
              <a:t> important</a:t>
            </a:r>
            <a:r>
              <a:rPr lang="en-US" dirty="0" smtClean="0"/>
              <a:t> for any new storage system.</a:t>
            </a:r>
          </a:p>
          <a:p>
            <a:endParaRPr lang="en-US" dirty="0" smtClean="0"/>
          </a:p>
          <a:p>
            <a:r>
              <a:rPr lang="en-US" dirty="0" smtClean="0"/>
              <a:t>Erasure coding is essential,</a:t>
            </a:r>
            <a:r>
              <a:rPr lang="en-US" baseline="0" dirty="0" smtClean="0"/>
              <a:t> since it reduces storage cost by 50% compared to replication. It also can potentially improve read and write throughput by using multiple spindles in parallel.</a:t>
            </a:r>
            <a:endParaRPr lang="en-US" dirty="0" smtClean="0"/>
          </a:p>
          <a:p>
            <a:endParaRPr lang="en-US" dirty="0" smtClean="0"/>
          </a:p>
          <a:p>
            <a:r>
              <a:rPr lang="en-US" dirty="0" smtClean="0"/>
              <a:t>Multi-datacenter</a:t>
            </a:r>
            <a:r>
              <a:rPr lang="en-US" baseline="0" dirty="0" smtClean="0"/>
              <a:t> replication is becoming more important as more business-critical analytics are being run on Hadoop, and also have some relation to cloud and multi-cloud deployments.</a:t>
            </a:r>
          </a:p>
          <a:p>
            <a:endParaRPr lang="en-US" baseline="0" dirty="0" smtClean="0"/>
          </a:p>
          <a:p>
            <a:r>
              <a:rPr lang="en-US" baseline="0" dirty="0" smtClean="0"/>
              <a:t>Last, I want to call out 3D </a:t>
            </a:r>
            <a:r>
              <a:rPr lang="en-US" baseline="0" dirty="0" err="1" smtClean="0"/>
              <a:t>Xpoint</a:t>
            </a:r>
            <a:r>
              <a:rPr lang="en-US" baseline="0" dirty="0" smtClean="0"/>
              <a:t>. It’s a new addition to the storage hierarchy that combines the speed of memory with the persistence of disk. This could change how we write our software in the first place, as well as how we think about persistence in general.</a:t>
            </a:r>
            <a:endParaRPr lang="en-US" dirty="0"/>
          </a:p>
        </p:txBody>
      </p:sp>
      <p:sp>
        <p:nvSpPr>
          <p:cNvPr id="4" name="Slide Number Placeholder 3"/>
          <p:cNvSpPr>
            <a:spLocks noGrp="1"/>
          </p:cNvSpPr>
          <p:nvPr>
            <p:ph type="sldNum" sz="quarter" idx="10"/>
          </p:nvPr>
        </p:nvSpPr>
        <p:spPr/>
        <p:txBody>
          <a:bodyPr/>
          <a:lstStyle/>
          <a:p>
            <a:fld id="{8F98D88F-4A81-264A-8D1F-5E967E859906}" type="slidenum">
              <a:rPr lang="en-US" smtClean="0"/>
              <a:t>15</a:t>
            </a:fld>
            <a:endParaRPr lang="en-US"/>
          </a:p>
        </p:txBody>
      </p:sp>
    </p:spTree>
    <p:extLst>
      <p:ext uri="{BB962C8B-B14F-4D97-AF65-F5344CB8AC3E}">
        <p14:creationId xmlns:p14="http://schemas.microsoft.com/office/powerpoint/2010/main" val="3606637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talk about scaling YARN, Hadoop’s resource management framework.</a:t>
            </a:r>
            <a:r>
              <a:rPr lang="en-US" baseline="0" dirty="0" smtClean="0"/>
              <a:t> YARN has the same traditional system architecture as HDFS. The resource manager has a global view of cluster state, and schedules tasks to be run on the cluster. In turn, the node managers are what actually run the tasks.</a:t>
            </a:r>
          </a:p>
          <a:p>
            <a:endParaRPr lang="en-US" baseline="0" dirty="0" smtClean="0"/>
          </a:p>
          <a:p>
            <a:r>
              <a:rPr lang="en-US" baseline="0" dirty="0" smtClean="0"/>
              <a:t>This architecture scales, but it doesn’t scale enough.</a:t>
            </a:r>
            <a:endParaRPr lang="en-US" dirty="0"/>
          </a:p>
        </p:txBody>
      </p:sp>
      <p:sp>
        <p:nvSpPr>
          <p:cNvPr id="4" name="Slide Number Placeholder 3"/>
          <p:cNvSpPr>
            <a:spLocks noGrp="1"/>
          </p:cNvSpPr>
          <p:nvPr>
            <p:ph type="sldNum" sz="quarter" idx="10"/>
          </p:nvPr>
        </p:nvSpPr>
        <p:spPr/>
        <p:txBody>
          <a:bodyPr/>
          <a:lstStyle/>
          <a:p>
            <a:fld id="{8F98D88F-4A81-264A-8D1F-5E967E859906}" type="slidenum">
              <a:rPr lang="en-US" smtClean="0"/>
              <a:t>16</a:t>
            </a:fld>
            <a:endParaRPr lang="en-US"/>
          </a:p>
        </p:txBody>
      </p:sp>
    </p:spTree>
    <p:extLst>
      <p:ext uri="{BB962C8B-B14F-4D97-AF65-F5344CB8AC3E}">
        <p14:creationId xmlns:p14="http://schemas.microsoft.com/office/powerpoint/2010/main" val="1006916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YARN clusters top out at around 10,000 nodes, but our goal here </a:t>
            </a:r>
            <a:r>
              <a:rPr lang="en-US" baseline="0" dirty="0" smtClean="0"/>
              <a:t>is for all of the compute at a company to be addressable as a single YARN cluster. For an internet-scale company like Microsoft, or Twitter this means a scale target of 1 million nodes, or two more orders of magnitude.</a:t>
            </a:r>
          </a:p>
          <a:p>
            <a:endParaRPr lang="en-US" baseline="0" dirty="0" smtClean="0"/>
          </a:p>
          <a:p>
            <a:r>
              <a:rPr lang="en-US" baseline="0" dirty="0" smtClean="0"/>
              <a:t>One possible approach that is currently being worked on is YARN federation.</a:t>
            </a:r>
            <a:endParaRPr lang="en-US" dirty="0"/>
          </a:p>
        </p:txBody>
      </p:sp>
      <p:sp>
        <p:nvSpPr>
          <p:cNvPr id="4" name="Slide Number Placeholder 3"/>
          <p:cNvSpPr>
            <a:spLocks noGrp="1"/>
          </p:cNvSpPr>
          <p:nvPr>
            <p:ph type="sldNum" sz="quarter" idx="10"/>
          </p:nvPr>
        </p:nvSpPr>
        <p:spPr/>
        <p:txBody>
          <a:bodyPr/>
          <a:lstStyle/>
          <a:p>
            <a:fld id="{8F98D88F-4A81-264A-8D1F-5E967E859906}" type="slidenum">
              <a:rPr lang="en-US" smtClean="0"/>
              <a:t>17</a:t>
            </a:fld>
            <a:endParaRPr lang="en-US"/>
          </a:p>
        </p:txBody>
      </p:sp>
    </p:spTree>
    <p:extLst>
      <p:ext uri="{BB962C8B-B14F-4D97-AF65-F5344CB8AC3E}">
        <p14:creationId xmlns:p14="http://schemas.microsoft.com/office/powerpoint/2010/main" val="3302423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Federation glues together multiple distinct YARN clusters, such that they look like a single large cluster to end users. The router</a:t>
            </a:r>
            <a:r>
              <a:rPr lang="en-US" baseline="0" dirty="0" smtClean="0"/>
              <a:t> directs a job to a “home” cluster where it prefers to run, but jobs can also spillover to other clusters. All of this is controlled by an administrator defined policy, which is where one of the first problems falls out.</a:t>
            </a:r>
            <a:endParaRPr lang="en-US" dirty="0"/>
          </a:p>
        </p:txBody>
      </p:sp>
      <p:sp>
        <p:nvSpPr>
          <p:cNvPr id="4" name="Slide Number Placeholder 3"/>
          <p:cNvSpPr>
            <a:spLocks noGrp="1"/>
          </p:cNvSpPr>
          <p:nvPr>
            <p:ph type="sldNum" sz="quarter" idx="10"/>
          </p:nvPr>
        </p:nvSpPr>
        <p:spPr/>
        <p:txBody>
          <a:bodyPr/>
          <a:lstStyle/>
          <a:p>
            <a:fld id="{8F98D88F-4A81-264A-8D1F-5E967E859906}" type="slidenum">
              <a:rPr lang="en-US" smtClean="0"/>
              <a:t>18</a:t>
            </a:fld>
            <a:endParaRPr lang="en-US"/>
          </a:p>
        </p:txBody>
      </p:sp>
    </p:spTree>
    <p:extLst>
      <p:ext uri="{BB962C8B-B14F-4D97-AF65-F5344CB8AC3E}">
        <p14:creationId xmlns:p14="http://schemas.microsoft.com/office/powerpoint/2010/main" val="1908357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8D88F-4A81-264A-8D1F-5E967E859906}" type="slidenum">
              <a:rPr lang="en-US" smtClean="0"/>
              <a:t>20</a:t>
            </a:fld>
            <a:endParaRPr lang="en-US"/>
          </a:p>
        </p:txBody>
      </p:sp>
    </p:spTree>
    <p:extLst>
      <p:ext uri="{BB962C8B-B14F-4D97-AF65-F5344CB8AC3E}">
        <p14:creationId xmlns:p14="http://schemas.microsoft.com/office/powerpoint/2010/main" val="1526379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happens when you have 1000 users</a:t>
            </a:r>
            <a:r>
              <a:rPr lang="en-US" baseline="0" dirty="0" smtClean="0"/>
              <a:t>, each with a fair share and predictability requirements? You can see that this gets a little more complicated, especially when combined with issues like geo distribution, multi-tenancy, and the diversity of workloads.</a:t>
            </a:r>
          </a:p>
          <a:p>
            <a:endParaRPr lang="en-US" baseline="0" dirty="0" smtClean="0"/>
          </a:p>
          <a:p>
            <a:r>
              <a:rPr lang="en-US" baseline="0" dirty="0" smtClean="0"/>
              <a:t>So with that, we’ve talked about both storage and compute scalability. Now, I’ll be handing it off to </a:t>
            </a:r>
            <a:r>
              <a:rPr lang="en-US" baseline="0" dirty="0" err="1" smtClean="0"/>
              <a:t>Karthik</a:t>
            </a:r>
            <a:r>
              <a:rPr lang="en-US" baseline="0" dirty="0" smtClean="0"/>
              <a:t> to talk about scheduling.</a:t>
            </a:r>
          </a:p>
        </p:txBody>
      </p:sp>
      <p:sp>
        <p:nvSpPr>
          <p:cNvPr id="4" name="Slide Number Placeholder 3"/>
          <p:cNvSpPr>
            <a:spLocks noGrp="1"/>
          </p:cNvSpPr>
          <p:nvPr>
            <p:ph type="sldNum" sz="quarter" idx="10"/>
          </p:nvPr>
        </p:nvSpPr>
        <p:spPr/>
        <p:txBody>
          <a:bodyPr/>
          <a:lstStyle/>
          <a:p>
            <a:fld id="{8F98D88F-4A81-264A-8D1F-5E967E859906}" type="slidenum">
              <a:rPr lang="en-US" smtClean="0"/>
              <a:t>21</a:t>
            </a:fld>
            <a:endParaRPr lang="en-US"/>
          </a:p>
        </p:txBody>
      </p:sp>
    </p:spTree>
    <p:extLst>
      <p:ext uri="{BB962C8B-B14F-4D97-AF65-F5344CB8AC3E}">
        <p14:creationId xmlns:p14="http://schemas.microsoft.com/office/powerpoint/2010/main" val="3402593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a:t>
            </a:r>
            <a:r>
              <a:rPr lang="en-US" baseline="0" dirty="0" smtClean="0"/>
              <a:t> Andrew.</a:t>
            </a:r>
          </a:p>
          <a:p>
            <a:endParaRPr lang="en-US" baseline="0" dirty="0"/>
          </a:p>
          <a:p>
            <a:r>
              <a:rPr lang="en-US" baseline="0" dirty="0" smtClean="0"/>
              <a:t>As data and cluster sizes grew, users started getting bigger insights from data analytics on these datasets. This led to a growth in the workload posing some scheduling challenges.</a:t>
            </a:r>
          </a:p>
        </p:txBody>
      </p:sp>
      <p:sp>
        <p:nvSpPr>
          <p:cNvPr id="4" name="Slide Number Placeholder 3"/>
          <p:cNvSpPr>
            <a:spLocks noGrp="1"/>
          </p:cNvSpPr>
          <p:nvPr>
            <p:ph type="sldNum" sz="quarter" idx="10"/>
          </p:nvPr>
        </p:nvSpPr>
        <p:spPr/>
        <p:txBody>
          <a:bodyPr/>
          <a:lstStyle/>
          <a:p>
            <a:fld id="{8F98D88F-4A81-264A-8D1F-5E967E859906}" type="slidenum">
              <a:rPr lang="en-US" smtClean="0"/>
              <a:t>22</a:t>
            </a:fld>
            <a:endParaRPr lang="en-US"/>
          </a:p>
        </p:txBody>
      </p:sp>
    </p:spTree>
    <p:extLst>
      <p:ext uri="{BB962C8B-B14F-4D97-AF65-F5344CB8AC3E}">
        <p14:creationId xmlns:p14="http://schemas.microsoft.com/office/powerpoint/2010/main" val="1171294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Hadoop’s primary goal when it started was MapReduce and</a:t>
            </a:r>
            <a:r>
              <a:rPr lang="en-US" baseline="0" dirty="0" smtClean="0"/>
              <a:t> it does a good job at it. YARN was developed to meet the scale and utilization requirements. This works fairly well for Spark as well. </a:t>
            </a:r>
          </a:p>
          <a:p>
            <a:endParaRPr lang="en-US" baseline="0" dirty="0" smtClean="0"/>
          </a:p>
          <a:p>
            <a:r>
              <a:rPr lang="en-US" dirty="0" smtClean="0"/>
              <a:t>Table:</a:t>
            </a:r>
          </a:p>
          <a:p>
            <a:pPr marL="171450" indent="-171450">
              <a:buFontTx/>
              <a:buChar char="-"/>
            </a:pPr>
            <a:r>
              <a:rPr lang="en-US" baseline="0" dirty="0" smtClean="0"/>
              <a:t>Explain workloads</a:t>
            </a:r>
          </a:p>
          <a:p>
            <a:pPr marL="171450" indent="-171450">
              <a:buFontTx/>
              <a:buChar char="-"/>
            </a:pPr>
            <a:r>
              <a:rPr lang="en-US" baseline="0" dirty="0" smtClean="0"/>
              <a:t>Explain columns at a high-level</a:t>
            </a:r>
          </a:p>
          <a:p>
            <a:endParaRPr lang="en-US" dirty="0" smtClean="0"/>
          </a:p>
        </p:txBody>
      </p:sp>
      <p:sp>
        <p:nvSpPr>
          <p:cNvPr id="4" name="Slide Number Placeholder 3"/>
          <p:cNvSpPr>
            <a:spLocks noGrp="1"/>
          </p:cNvSpPr>
          <p:nvPr>
            <p:ph type="sldNum" sz="quarter" idx="10"/>
          </p:nvPr>
        </p:nvSpPr>
        <p:spPr/>
        <p:txBody>
          <a:bodyPr/>
          <a:lstStyle/>
          <a:p>
            <a:fld id="{8F98D88F-4A81-264A-8D1F-5E967E859906}" type="slidenum">
              <a:rPr lang="en-US" smtClean="0"/>
              <a:t>23</a:t>
            </a:fld>
            <a:endParaRPr lang="en-US"/>
          </a:p>
        </p:txBody>
      </p:sp>
    </p:spTree>
    <p:extLst>
      <p:ext uri="{BB962C8B-B14F-4D97-AF65-F5344CB8AC3E}">
        <p14:creationId xmlns:p14="http://schemas.microsoft.com/office/powerpoint/2010/main" val="636947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Interactive workloads like SQL have aggressive latency requirements.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F98D88F-4A81-264A-8D1F-5E967E859906}" type="slidenum">
              <a:rPr lang="en-US" smtClean="0"/>
              <a:t>24</a:t>
            </a:fld>
            <a:endParaRPr lang="en-US"/>
          </a:p>
        </p:txBody>
      </p:sp>
    </p:spTree>
    <p:extLst>
      <p:ext uri="{BB962C8B-B14F-4D97-AF65-F5344CB8AC3E}">
        <p14:creationId xmlns:p14="http://schemas.microsoft.com/office/powerpoint/2010/main" val="1724758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a lot of the cutting-edge systems work is happening in industry. So, we’re here today to provide the Cloudera perspective on open problems in distributed systems.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Our stance is that the time is ripe for innovation. Over the last ten years of Hadoop’s existence, we’ve seen broad uptake</a:t>
            </a:r>
            <a:r>
              <a:rPr lang="en-US" baseline="0" dirty="0" smtClean="0"/>
              <a:t> in many industries, meaning more and more sophisticated analytic workloads over larger and larger amounts of data. Combined with coming hardware trends that radically change the datacenter architecture, it’s a good time to revisit some of the design assumptions in Apache Hadoop.</a:t>
            </a:r>
          </a:p>
        </p:txBody>
      </p:sp>
      <p:sp>
        <p:nvSpPr>
          <p:cNvPr id="4" name="Slide Number Placeholder 3"/>
          <p:cNvSpPr>
            <a:spLocks noGrp="1"/>
          </p:cNvSpPr>
          <p:nvPr>
            <p:ph type="sldNum" sz="quarter" idx="10"/>
          </p:nvPr>
        </p:nvSpPr>
        <p:spPr/>
        <p:txBody>
          <a:bodyPr/>
          <a:lstStyle/>
          <a:p>
            <a:fld id="{8F98D88F-4A81-264A-8D1F-5E967E859906}" type="slidenum">
              <a:rPr lang="en-US" smtClean="0"/>
              <a:t>4</a:t>
            </a:fld>
            <a:endParaRPr lang="en-US"/>
          </a:p>
        </p:txBody>
      </p:sp>
    </p:spTree>
    <p:extLst>
      <p:ext uri="{BB962C8B-B14F-4D97-AF65-F5344CB8AC3E}">
        <p14:creationId xmlns:p14="http://schemas.microsoft.com/office/powerpoint/2010/main" val="4061165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milliseconds and seconds here.</a:t>
            </a:r>
            <a:endParaRPr lang="en-US" dirty="0"/>
          </a:p>
        </p:txBody>
      </p:sp>
      <p:sp>
        <p:nvSpPr>
          <p:cNvPr id="4" name="Slide Number Placeholder 3"/>
          <p:cNvSpPr>
            <a:spLocks noGrp="1"/>
          </p:cNvSpPr>
          <p:nvPr>
            <p:ph type="sldNum" sz="quarter" idx="10"/>
          </p:nvPr>
        </p:nvSpPr>
        <p:spPr/>
        <p:txBody>
          <a:bodyPr/>
          <a:lstStyle/>
          <a:p>
            <a:fld id="{8F98D88F-4A81-264A-8D1F-5E967E859906}" type="slidenum">
              <a:rPr lang="en-US" smtClean="0"/>
              <a:t>25</a:t>
            </a:fld>
            <a:endParaRPr lang="en-US"/>
          </a:p>
        </p:txBody>
      </p:sp>
    </p:spTree>
    <p:extLst>
      <p:ext uri="{BB962C8B-B14F-4D97-AF65-F5344CB8AC3E}">
        <p14:creationId xmlns:p14="http://schemas.microsoft.com/office/powerpoint/2010/main" val="407793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Highlight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F98D88F-4A81-264A-8D1F-5E967E859906}" type="slidenum">
              <a:rPr lang="en-US" smtClean="0"/>
              <a:t>26</a:t>
            </a:fld>
            <a:endParaRPr lang="en-US"/>
          </a:p>
        </p:txBody>
      </p:sp>
    </p:spTree>
    <p:extLst>
      <p:ext uri="{BB962C8B-B14F-4D97-AF65-F5344CB8AC3E}">
        <p14:creationId xmlns:p14="http://schemas.microsoft.com/office/powerpoint/2010/main" val="894706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F98D88F-4A81-264A-8D1F-5E967E859906}" type="slidenum">
              <a:rPr lang="en-US" smtClean="0"/>
              <a:t>27</a:t>
            </a:fld>
            <a:endParaRPr lang="en-US"/>
          </a:p>
        </p:txBody>
      </p:sp>
    </p:spTree>
    <p:extLst>
      <p:ext uri="{BB962C8B-B14F-4D97-AF65-F5344CB8AC3E}">
        <p14:creationId xmlns:p14="http://schemas.microsoft.com/office/powerpoint/2010/main" val="1990864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Interactive workloads like SQL have aggressive latency requirements.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F98D88F-4A81-264A-8D1F-5E967E859906}" type="slidenum">
              <a:rPr lang="en-US" smtClean="0"/>
              <a:t>28</a:t>
            </a:fld>
            <a:endParaRPr lang="en-US"/>
          </a:p>
        </p:txBody>
      </p:sp>
    </p:spTree>
    <p:extLst>
      <p:ext uri="{BB962C8B-B14F-4D97-AF65-F5344CB8AC3E}">
        <p14:creationId xmlns:p14="http://schemas.microsoft.com/office/powerpoint/2010/main" val="443274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Interactive workloads like SQL have aggressive latency requirements.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F98D88F-4A81-264A-8D1F-5E967E859906}" type="slidenum">
              <a:rPr lang="en-US" smtClean="0"/>
              <a:t>29</a:t>
            </a:fld>
            <a:endParaRPr lang="en-US"/>
          </a:p>
        </p:txBody>
      </p:sp>
    </p:spTree>
    <p:extLst>
      <p:ext uri="{BB962C8B-B14F-4D97-AF65-F5344CB8AC3E}">
        <p14:creationId xmlns:p14="http://schemas.microsoft.com/office/powerpoint/2010/main" val="2026359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8D88F-4A81-264A-8D1F-5E967E859906}" type="slidenum">
              <a:rPr lang="en-US" smtClean="0"/>
              <a:t>30</a:t>
            </a:fld>
            <a:endParaRPr lang="en-US"/>
          </a:p>
        </p:txBody>
      </p:sp>
    </p:spTree>
    <p:extLst>
      <p:ext uri="{BB962C8B-B14F-4D97-AF65-F5344CB8AC3E}">
        <p14:creationId xmlns:p14="http://schemas.microsoft.com/office/powerpoint/2010/main" val="1953139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improve</a:t>
            </a:r>
            <a:r>
              <a:rPr lang="en-US" baseline="0" dirty="0" smtClean="0"/>
              <a:t> the bound?</a:t>
            </a:r>
          </a:p>
          <a:p>
            <a:endParaRPr lang="en-US" baseline="0" dirty="0" smtClean="0"/>
          </a:p>
          <a:p>
            <a:r>
              <a:rPr lang="en-US" baseline="0" dirty="0" smtClean="0"/>
              <a:t>Can we be more stale, more relaxed placement</a:t>
            </a:r>
            <a:endParaRPr lang="en-US" dirty="0"/>
          </a:p>
        </p:txBody>
      </p:sp>
      <p:sp>
        <p:nvSpPr>
          <p:cNvPr id="4" name="Slide Number Placeholder 3"/>
          <p:cNvSpPr>
            <a:spLocks noGrp="1"/>
          </p:cNvSpPr>
          <p:nvPr>
            <p:ph type="sldNum" sz="quarter" idx="10"/>
          </p:nvPr>
        </p:nvSpPr>
        <p:spPr/>
        <p:txBody>
          <a:bodyPr/>
          <a:lstStyle/>
          <a:p>
            <a:fld id="{8F98D88F-4A81-264A-8D1F-5E967E859906}" type="slidenum">
              <a:rPr lang="en-US" smtClean="0"/>
              <a:t>31</a:t>
            </a:fld>
            <a:endParaRPr lang="en-US"/>
          </a:p>
        </p:txBody>
      </p:sp>
    </p:spTree>
    <p:extLst>
      <p:ext uri="{BB962C8B-B14F-4D97-AF65-F5344CB8AC3E}">
        <p14:creationId xmlns:p14="http://schemas.microsoft.com/office/powerpoint/2010/main" val="1568299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Interactive workloads like SQL have aggressive latency requirements.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F98D88F-4A81-264A-8D1F-5E967E859906}" type="slidenum">
              <a:rPr lang="en-US" smtClean="0"/>
              <a:t>32</a:t>
            </a:fld>
            <a:endParaRPr lang="en-US"/>
          </a:p>
        </p:txBody>
      </p:sp>
    </p:spTree>
    <p:extLst>
      <p:ext uri="{BB962C8B-B14F-4D97-AF65-F5344CB8AC3E}">
        <p14:creationId xmlns:p14="http://schemas.microsoft.com/office/powerpoint/2010/main" val="779916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utilization</a:t>
            </a:r>
            <a:endParaRPr lang="en-US" dirty="0"/>
          </a:p>
        </p:txBody>
      </p:sp>
      <p:sp>
        <p:nvSpPr>
          <p:cNvPr id="4" name="Slide Number Placeholder 3"/>
          <p:cNvSpPr>
            <a:spLocks noGrp="1"/>
          </p:cNvSpPr>
          <p:nvPr>
            <p:ph type="sldNum" sz="quarter" idx="10"/>
          </p:nvPr>
        </p:nvSpPr>
        <p:spPr/>
        <p:txBody>
          <a:bodyPr/>
          <a:lstStyle/>
          <a:p>
            <a:fld id="{8F98D88F-4A81-264A-8D1F-5E967E859906}" type="slidenum">
              <a:rPr lang="en-US" smtClean="0"/>
              <a:t>34</a:t>
            </a:fld>
            <a:endParaRPr lang="en-US"/>
          </a:p>
        </p:txBody>
      </p:sp>
    </p:spTree>
    <p:extLst>
      <p:ext uri="{BB962C8B-B14F-4D97-AF65-F5344CB8AC3E}">
        <p14:creationId xmlns:p14="http://schemas.microsoft.com/office/powerpoint/2010/main" val="1793148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8D88F-4A81-264A-8D1F-5E967E859906}" type="slidenum">
              <a:rPr lang="en-US" smtClean="0"/>
              <a:t>41</a:t>
            </a:fld>
            <a:endParaRPr lang="en-US"/>
          </a:p>
        </p:txBody>
      </p:sp>
    </p:spTree>
    <p:extLst>
      <p:ext uri="{BB962C8B-B14F-4D97-AF65-F5344CB8AC3E}">
        <p14:creationId xmlns:p14="http://schemas.microsoft.com/office/powerpoint/2010/main" val="214064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8D88F-4A81-264A-8D1F-5E967E859906}" type="slidenum">
              <a:rPr lang="en-US" smtClean="0"/>
              <a:t>6</a:t>
            </a:fld>
            <a:endParaRPr lang="en-US"/>
          </a:p>
        </p:txBody>
      </p:sp>
    </p:spTree>
    <p:extLst>
      <p:ext uri="{BB962C8B-B14F-4D97-AF65-F5344CB8AC3E}">
        <p14:creationId xmlns:p14="http://schemas.microsoft.com/office/powerpoint/2010/main" val="1006916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8D88F-4A81-264A-8D1F-5E967E859906}" type="slidenum">
              <a:rPr lang="en-US" smtClean="0"/>
              <a:t>7</a:t>
            </a:fld>
            <a:endParaRPr lang="en-US"/>
          </a:p>
        </p:txBody>
      </p:sp>
    </p:spTree>
    <p:extLst>
      <p:ext uri="{BB962C8B-B14F-4D97-AF65-F5344CB8AC3E}">
        <p14:creationId xmlns:p14="http://schemas.microsoft.com/office/powerpoint/2010/main" val="1006916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8D88F-4A81-264A-8D1F-5E967E859906}" type="slidenum">
              <a:rPr lang="en-US" smtClean="0"/>
              <a:t>8</a:t>
            </a:fld>
            <a:endParaRPr lang="en-US"/>
          </a:p>
        </p:txBody>
      </p:sp>
    </p:spTree>
    <p:extLst>
      <p:ext uri="{BB962C8B-B14F-4D97-AF65-F5344CB8AC3E}">
        <p14:creationId xmlns:p14="http://schemas.microsoft.com/office/powerpoint/2010/main" val="164696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scary changes. Each of these involves</a:t>
            </a:r>
            <a:r>
              <a:rPr lang="en-US" baseline="0" dirty="0" smtClean="0"/>
              <a:t> substantial modification of very complex parts of the system. These types of changes are hard to scope, and also have a high likelihood of introducing bugs.</a:t>
            </a:r>
            <a:endParaRPr lang="en-US" dirty="0"/>
          </a:p>
        </p:txBody>
      </p:sp>
      <p:sp>
        <p:nvSpPr>
          <p:cNvPr id="4" name="Slide Number Placeholder 3"/>
          <p:cNvSpPr>
            <a:spLocks noGrp="1"/>
          </p:cNvSpPr>
          <p:nvPr>
            <p:ph type="sldNum" sz="quarter" idx="10"/>
          </p:nvPr>
        </p:nvSpPr>
        <p:spPr/>
        <p:txBody>
          <a:bodyPr/>
          <a:lstStyle/>
          <a:p>
            <a:fld id="{8F98D88F-4A81-264A-8D1F-5E967E859906}" type="slidenum">
              <a:rPr lang="en-US" smtClean="0"/>
              <a:t>9</a:t>
            </a:fld>
            <a:endParaRPr lang="en-US"/>
          </a:p>
        </p:txBody>
      </p:sp>
    </p:spTree>
    <p:extLst>
      <p:ext uri="{BB962C8B-B14F-4D97-AF65-F5344CB8AC3E}">
        <p14:creationId xmlns:p14="http://schemas.microsoft.com/office/powerpoint/2010/main" val="2790972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second issue is that the potential upside is only so-so. When pursuing vertical scalability, we’re still ultimately limited by the performance of a single node. Furthermore, changes like fine-grained locking and paging can lead to more performance variability, meaning a system that is less predictable under load.</a:t>
            </a:r>
          </a:p>
        </p:txBody>
      </p:sp>
      <p:sp>
        <p:nvSpPr>
          <p:cNvPr id="4" name="Slide Number Placeholder 3"/>
          <p:cNvSpPr>
            <a:spLocks noGrp="1"/>
          </p:cNvSpPr>
          <p:nvPr>
            <p:ph type="sldNum" sz="quarter" idx="10"/>
          </p:nvPr>
        </p:nvSpPr>
        <p:spPr/>
        <p:txBody>
          <a:bodyPr/>
          <a:lstStyle/>
          <a:p>
            <a:fld id="{8F98D88F-4A81-264A-8D1F-5E967E859906}" type="slidenum">
              <a:rPr lang="en-US" smtClean="0"/>
              <a:t>10</a:t>
            </a:fld>
            <a:endParaRPr lang="en-US"/>
          </a:p>
        </p:txBody>
      </p:sp>
    </p:spTree>
    <p:extLst>
      <p:ext uri="{BB962C8B-B14F-4D97-AF65-F5344CB8AC3E}">
        <p14:creationId xmlns:p14="http://schemas.microsoft.com/office/powerpoint/2010/main" val="372832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 of these</a:t>
            </a:r>
            <a:r>
              <a:rPr lang="en-US" baseline="0" dirty="0" smtClean="0"/>
              <a:t> projects is measured on the order of multiple years. So, altogether, we’re looking at a development plan that is at the same time high risk, expensive, and doesn’t even result in compelling scalability improvements.</a:t>
            </a:r>
            <a:endParaRPr lang="en-US" dirty="0"/>
          </a:p>
        </p:txBody>
      </p:sp>
      <p:sp>
        <p:nvSpPr>
          <p:cNvPr id="4" name="Slide Number Placeholder 3"/>
          <p:cNvSpPr>
            <a:spLocks noGrp="1"/>
          </p:cNvSpPr>
          <p:nvPr>
            <p:ph type="sldNum" sz="quarter" idx="10"/>
          </p:nvPr>
        </p:nvSpPr>
        <p:spPr/>
        <p:txBody>
          <a:bodyPr/>
          <a:lstStyle/>
          <a:p>
            <a:fld id="{8F98D88F-4A81-264A-8D1F-5E967E859906}" type="slidenum">
              <a:rPr lang="en-US" smtClean="0"/>
              <a:t>11</a:t>
            </a:fld>
            <a:endParaRPr lang="en-US"/>
          </a:p>
        </p:txBody>
      </p:sp>
    </p:spTree>
    <p:extLst>
      <p:ext uri="{BB962C8B-B14F-4D97-AF65-F5344CB8AC3E}">
        <p14:creationId xmlns:p14="http://schemas.microsoft.com/office/powerpoint/2010/main" val="3865739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factors are compounded by the continued order-of-magnitude growth in hardware. HDFS’s single</a:t>
            </a:r>
            <a:r>
              <a:rPr lang="en-US" baseline="0" dirty="0" smtClean="0"/>
              <a:t> master design has already survived one order-of-magnitude of hardware growth, which is actually quite impressive, and the result of a lot of good engineering work. However, looking to the next 5 years, we see some changes that make it worth revisiting architectural design decisions.</a:t>
            </a:r>
          </a:p>
          <a:p>
            <a:endParaRPr lang="en-US" baseline="0" dirty="0" smtClean="0"/>
          </a:p>
          <a:p>
            <a:r>
              <a:rPr lang="en-US" baseline="0" dirty="0" smtClean="0"/>
              <a:t>The first change is that hard disks are getting far more dense, but disk throughput is not really increasing. This means we should be thinking a lot more about cold data storage, and also how to leverage more spindles at once to improve read and write throughput.</a:t>
            </a:r>
          </a:p>
          <a:p>
            <a:endParaRPr lang="en-US" baseline="0" dirty="0" smtClean="0"/>
          </a:p>
          <a:p>
            <a:r>
              <a:rPr lang="en-US" baseline="0" dirty="0" smtClean="0"/>
              <a:t>The second change is that we will soon see fast, full-bisection bandwidth networks. GFS and MapReduce were designed around data locality, “moving compute to data”. However, even in 2016, 10Gbit networking is approximately equal to the aggregate disk bandwidth on a node, and 40Gbit will mean that hard disk locality will truly be irrelevant.</a:t>
            </a:r>
            <a:endParaRPr lang="en-US" dirty="0"/>
          </a:p>
        </p:txBody>
      </p:sp>
      <p:sp>
        <p:nvSpPr>
          <p:cNvPr id="4" name="Slide Number Placeholder 3"/>
          <p:cNvSpPr>
            <a:spLocks noGrp="1"/>
          </p:cNvSpPr>
          <p:nvPr>
            <p:ph type="sldNum" sz="quarter" idx="10"/>
          </p:nvPr>
        </p:nvSpPr>
        <p:spPr/>
        <p:txBody>
          <a:bodyPr/>
          <a:lstStyle/>
          <a:p>
            <a:fld id="{8F98D88F-4A81-264A-8D1F-5E967E859906}" type="slidenum">
              <a:rPr lang="en-US" smtClean="0"/>
              <a:t>12</a:t>
            </a:fld>
            <a:endParaRPr lang="en-US"/>
          </a:p>
        </p:txBody>
      </p:sp>
    </p:spTree>
    <p:extLst>
      <p:ext uri="{BB962C8B-B14F-4D97-AF65-F5344CB8AC3E}">
        <p14:creationId xmlns:p14="http://schemas.microsoft.com/office/powerpoint/2010/main" val="129809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WHITE">
    <p:spTree>
      <p:nvGrpSpPr>
        <p:cNvPr id="1" name=""/>
        <p:cNvGrpSpPr/>
        <p:nvPr/>
      </p:nvGrpSpPr>
      <p:grpSpPr>
        <a:xfrm>
          <a:off x="0" y="0"/>
          <a:ext cx="0" cy="0"/>
          <a:chOff x="0" y="0"/>
          <a:chExt cx="0" cy="0"/>
        </a:xfrm>
      </p:grpSpPr>
      <p:sp>
        <p:nvSpPr>
          <p:cNvPr id="7" name="Title 1"/>
          <p:cNvSpPr>
            <a:spLocks noGrp="1"/>
          </p:cNvSpPr>
          <p:nvPr>
            <p:ph type="ctrTitle"/>
          </p:nvPr>
        </p:nvSpPr>
        <p:spPr>
          <a:xfrm>
            <a:off x="410302" y="2701234"/>
            <a:ext cx="7362097" cy="2471446"/>
          </a:xfrm>
        </p:spPr>
        <p:txBody>
          <a:bodyPr anchor="b" anchorCtr="0">
            <a:noAutofit/>
          </a:bodyPr>
          <a:lstStyle>
            <a:lvl1pPr>
              <a:lnSpc>
                <a:spcPct val="80000"/>
              </a:lnSpc>
              <a:defRPr sz="4400">
                <a:solidFill>
                  <a:schemeClr val="tx2"/>
                </a:solidFill>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435703" y="5179917"/>
            <a:ext cx="7336696"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9" name="Group 8"/>
          <p:cNvGrpSpPr/>
          <p:nvPr userDrawn="1"/>
        </p:nvGrpSpPr>
        <p:grpSpPr>
          <a:xfrm>
            <a:off x="528435" y="656874"/>
            <a:ext cx="1614660" cy="296779"/>
            <a:chOff x="566738" y="1811338"/>
            <a:chExt cx="5018087" cy="922337"/>
          </a:xfrm>
          <a:solidFill>
            <a:schemeClr val="tx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grpSp>
      <p:sp>
        <p:nvSpPr>
          <p:cNvPr id="51" name="Rectangle 50"/>
          <p:cNvSpPr/>
          <p:nvPr userDrawn="1"/>
        </p:nvSpPr>
        <p:spPr>
          <a:xfrm>
            <a:off x="381000" y="6362700"/>
            <a:ext cx="1473200" cy="29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userDrawn="1"/>
        </p:nvSpPr>
        <p:spPr>
          <a:xfrm>
            <a:off x="-1" y="6311900"/>
            <a:ext cx="12188825" cy="546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5" name="Group 54"/>
          <p:cNvGrpSpPr/>
          <p:nvPr userDrawn="1"/>
        </p:nvGrpSpPr>
        <p:grpSpPr>
          <a:xfrm>
            <a:off x="8176895" y="911996"/>
            <a:ext cx="3743609" cy="5946004"/>
            <a:chOff x="8176895" y="950096"/>
            <a:chExt cx="3743609" cy="5946004"/>
          </a:xfrm>
        </p:grpSpPr>
        <p:grpSp>
          <p:nvGrpSpPr>
            <p:cNvPr id="20" name="Group 4"/>
            <p:cNvGrpSpPr>
              <a:grpSpLocks noChangeAspect="1"/>
            </p:cNvGrpSpPr>
            <p:nvPr userDrawn="1"/>
          </p:nvGrpSpPr>
          <p:grpSpPr bwMode="auto">
            <a:xfrm>
              <a:off x="8176895" y="950096"/>
              <a:ext cx="3743609" cy="5946004"/>
              <a:chOff x="4362" y="359"/>
              <a:chExt cx="4037" cy="6412"/>
            </a:xfrm>
          </p:grpSpPr>
          <p:sp>
            <p:nvSpPr>
              <p:cNvPr id="21" name="Freeform 20"/>
              <p:cNvSpPr>
                <a:spLocks noEditPoints="1"/>
              </p:cNvSpPr>
              <p:nvPr userDrawn="1"/>
            </p:nvSpPr>
            <p:spPr bwMode="auto">
              <a:xfrm>
                <a:off x="4840" y="1791"/>
                <a:ext cx="1168" cy="1168"/>
              </a:xfrm>
              <a:custGeom>
                <a:avLst/>
                <a:gdLst>
                  <a:gd name="T0" fmla="*/ 320 w 645"/>
                  <a:gd name="T1" fmla="*/ 645 h 645"/>
                  <a:gd name="T2" fmla="*/ 281 w 645"/>
                  <a:gd name="T3" fmla="*/ 628 h 645"/>
                  <a:gd name="T4" fmla="*/ 16 w 645"/>
                  <a:gd name="T5" fmla="*/ 364 h 645"/>
                  <a:gd name="T6" fmla="*/ 0 w 645"/>
                  <a:gd name="T7" fmla="*/ 325 h 645"/>
                  <a:gd name="T8" fmla="*/ 16 w 645"/>
                  <a:gd name="T9" fmla="*/ 286 h 645"/>
                  <a:gd name="T10" fmla="*/ 281 w 645"/>
                  <a:gd name="T11" fmla="*/ 22 h 645"/>
                  <a:gd name="T12" fmla="*/ 359 w 645"/>
                  <a:gd name="T13" fmla="*/ 22 h 645"/>
                  <a:gd name="T14" fmla="*/ 623 w 645"/>
                  <a:gd name="T15" fmla="*/ 286 h 645"/>
                  <a:gd name="T16" fmla="*/ 623 w 645"/>
                  <a:gd name="T17" fmla="*/ 364 h 645"/>
                  <a:gd name="T18" fmla="*/ 359 w 645"/>
                  <a:gd name="T19" fmla="*/ 628 h 645"/>
                  <a:gd name="T20" fmla="*/ 320 w 645"/>
                  <a:gd name="T21" fmla="*/ 645 h 645"/>
                  <a:gd name="T22" fmla="*/ 134 w 645"/>
                  <a:gd name="T23" fmla="*/ 325 h 645"/>
                  <a:gd name="T24" fmla="*/ 320 w 645"/>
                  <a:gd name="T25" fmla="*/ 511 h 645"/>
                  <a:gd name="T26" fmla="*/ 506 w 645"/>
                  <a:gd name="T27" fmla="*/ 325 h 645"/>
                  <a:gd name="T28" fmla="*/ 320 w 645"/>
                  <a:gd name="T29" fmla="*/ 139 h 645"/>
                  <a:gd name="T30" fmla="*/ 134 w 645"/>
                  <a:gd name="T31" fmla="*/ 3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645">
                    <a:moveTo>
                      <a:pt x="320" y="645"/>
                    </a:moveTo>
                    <a:cubicBezTo>
                      <a:pt x="306" y="645"/>
                      <a:pt x="291" y="639"/>
                      <a:pt x="281" y="628"/>
                    </a:cubicBezTo>
                    <a:cubicBezTo>
                      <a:pt x="16" y="364"/>
                      <a:pt x="16" y="364"/>
                      <a:pt x="16" y="364"/>
                    </a:cubicBezTo>
                    <a:cubicBezTo>
                      <a:pt x="6" y="354"/>
                      <a:pt x="0" y="340"/>
                      <a:pt x="0" y="325"/>
                    </a:cubicBezTo>
                    <a:cubicBezTo>
                      <a:pt x="0" y="310"/>
                      <a:pt x="6" y="296"/>
                      <a:pt x="16" y="286"/>
                    </a:cubicBezTo>
                    <a:cubicBezTo>
                      <a:pt x="281" y="22"/>
                      <a:pt x="281" y="22"/>
                      <a:pt x="281" y="22"/>
                    </a:cubicBezTo>
                    <a:cubicBezTo>
                      <a:pt x="302" y="0"/>
                      <a:pt x="337" y="0"/>
                      <a:pt x="359" y="22"/>
                    </a:cubicBezTo>
                    <a:cubicBezTo>
                      <a:pt x="623" y="286"/>
                      <a:pt x="623" y="286"/>
                      <a:pt x="623" y="286"/>
                    </a:cubicBezTo>
                    <a:cubicBezTo>
                      <a:pt x="645" y="307"/>
                      <a:pt x="645" y="343"/>
                      <a:pt x="623" y="364"/>
                    </a:cubicBezTo>
                    <a:cubicBezTo>
                      <a:pt x="359" y="628"/>
                      <a:pt x="359" y="628"/>
                      <a:pt x="359" y="628"/>
                    </a:cubicBezTo>
                    <a:cubicBezTo>
                      <a:pt x="348" y="639"/>
                      <a:pt x="334" y="645"/>
                      <a:pt x="320" y="645"/>
                    </a:cubicBezTo>
                    <a:close/>
                    <a:moveTo>
                      <a:pt x="134" y="325"/>
                    </a:moveTo>
                    <a:cubicBezTo>
                      <a:pt x="320" y="511"/>
                      <a:pt x="320" y="511"/>
                      <a:pt x="320" y="511"/>
                    </a:cubicBezTo>
                    <a:cubicBezTo>
                      <a:pt x="506" y="325"/>
                      <a:pt x="506" y="325"/>
                      <a:pt x="506" y="325"/>
                    </a:cubicBezTo>
                    <a:cubicBezTo>
                      <a:pt x="320" y="139"/>
                      <a:pt x="320" y="139"/>
                      <a:pt x="320" y="139"/>
                    </a:cubicBezTo>
                    <a:lnTo>
                      <a:pt x="134" y="32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noEditPoints="1"/>
              </p:cNvSpPr>
              <p:nvPr userDrawn="1"/>
            </p:nvSpPr>
            <p:spPr bwMode="auto">
              <a:xfrm>
                <a:off x="4362" y="3066"/>
                <a:ext cx="1168" cy="1168"/>
              </a:xfrm>
              <a:custGeom>
                <a:avLst/>
                <a:gdLst>
                  <a:gd name="T0" fmla="*/ 320 w 645"/>
                  <a:gd name="T1" fmla="*/ 645 h 645"/>
                  <a:gd name="T2" fmla="*/ 280 w 645"/>
                  <a:gd name="T3" fmla="*/ 629 h 645"/>
                  <a:gd name="T4" fmla="*/ 16 w 645"/>
                  <a:gd name="T5" fmla="*/ 364 h 645"/>
                  <a:gd name="T6" fmla="*/ 0 w 645"/>
                  <a:gd name="T7" fmla="*/ 325 h 645"/>
                  <a:gd name="T8" fmla="*/ 16 w 645"/>
                  <a:gd name="T9" fmla="*/ 286 h 645"/>
                  <a:gd name="T10" fmla="*/ 280 w 645"/>
                  <a:gd name="T11" fmla="*/ 22 h 645"/>
                  <a:gd name="T12" fmla="*/ 359 w 645"/>
                  <a:gd name="T13" fmla="*/ 22 h 645"/>
                  <a:gd name="T14" fmla="*/ 623 w 645"/>
                  <a:gd name="T15" fmla="*/ 286 h 645"/>
                  <a:gd name="T16" fmla="*/ 623 w 645"/>
                  <a:gd name="T17" fmla="*/ 364 h 645"/>
                  <a:gd name="T18" fmla="*/ 359 w 645"/>
                  <a:gd name="T19" fmla="*/ 629 h 645"/>
                  <a:gd name="T20" fmla="*/ 320 w 645"/>
                  <a:gd name="T21" fmla="*/ 645 h 645"/>
                  <a:gd name="T22" fmla="*/ 134 w 645"/>
                  <a:gd name="T23" fmla="*/ 325 h 645"/>
                  <a:gd name="T24" fmla="*/ 320 w 645"/>
                  <a:gd name="T25" fmla="*/ 511 h 645"/>
                  <a:gd name="T26" fmla="*/ 505 w 645"/>
                  <a:gd name="T27" fmla="*/ 325 h 645"/>
                  <a:gd name="T28" fmla="*/ 320 w 645"/>
                  <a:gd name="T29" fmla="*/ 140 h 645"/>
                  <a:gd name="T30" fmla="*/ 134 w 645"/>
                  <a:gd name="T31" fmla="*/ 3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645">
                    <a:moveTo>
                      <a:pt x="320" y="645"/>
                    </a:moveTo>
                    <a:cubicBezTo>
                      <a:pt x="305" y="645"/>
                      <a:pt x="291" y="639"/>
                      <a:pt x="280" y="629"/>
                    </a:cubicBezTo>
                    <a:cubicBezTo>
                      <a:pt x="16" y="364"/>
                      <a:pt x="16" y="364"/>
                      <a:pt x="16" y="364"/>
                    </a:cubicBezTo>
                    <a:cubicBezTo>
                      <a:pt x="6" y="354"/>
                      <a:pt x="0" y="340"/>
                      <a:pt x="0" y="325"/>
                    </a:cubicBezTo>
                    <a:cubicBezTo>
                      <a:pt x="0" y="311"/>
                      <a:pt x="6" y="296"/>
                      <a:pt x="16" y="286"/>
                    </a:cubicBezTo>
                    <a:cubicBezTo>
                      <a:pt x="280" y="22"/>
                      <a:pt x="280" y="22"/>
                      <a:pt x="280" y="22"/>
                    </a:cubicBezTo>
                    <a:cubicBezTo>
                      <a:pt x="302" y="0"/>
                      <a:pt x="337" y="0"/>
                      <a:pt x="359" y="22"/>
                    </a:cubicBezTo>
                    <a:cubicBezTo>
                      <a:pt x="623" y="286"/>
                      <a:pt x="623" y="286"/>
                      <a:pt x="623" y="286"/>
                    </a:cubicBezTo>
                    <a:cubicBezTo>
                      <a:pt x="645" y="308"/>
                      <a:pt x="645" y="343"/>
                      <a:pt x="623" y="364"/>
                    </a:cubicBezTo>
                    <a:cubicBezTo>
                      <a:pt x="359" y="629"/>
                      <a:pt x="359" y="629"/>
                      <a:pt x="359" y="629"/>
                    </a:cubicBezTo>
                    <a:cubicBezTo>
                      <a:pt x="348" y="639"/>
                      <a:pt x="334" y="645"/>
                      <a:pt x="320" y="645"/>
                    </a:cubicBezTo>
                    <a:close/>
                    <a:moveTo>
                      <a:pt x="134" y="325"/>
                    </a:moveTo>
                    <a:cubicBezTo>
                      <a:pt x="320" y="511"/>
                      <a:pt x="320" y="511"/>
                      <a:pt x="320" y="511"/>
                    </a:cubicBezTo>
                    <a:cubicBezTo>
                      <a:pt x="505" y="325"/>
                      <a:pt x="505" y="325"/>
                      <a:pt x="505" y="325"/>
                    </a:cubicBezTo>
                    <a:cubicBezTo>
                      <a:pt x="320" y="140"/>
                      <a:pt x="320" y="140"/>
                      <a:pt x="320" y="140"/>
                    </a:cubicBezTo>
                    <a:lnTo>
                      <a:pt x="134" y="325"/>
                    </a:lnTo>
                    <a:close/>
                  </a:path>
                </a:pathLst>
              </a:custGeom>
              <a:solidFill>
                <a:srgbClr val="008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userDrawn="1"/>
            </p:nvSpPr>
            <p:spPr bwMode="auto">
              <a:xfrm>
                <a:off x="5318" y="2778"/>
                <a:ext cx="201" cy="87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8"/>
              <p:cNvSpPr>
                <a:spLocks noChangeArrowheads="1"/>
              </p:cNvSpPr>
              <p:nvPr userDrawn="1"/>
            </p:nvSpPr>
            <p:spPr bwMode="auto">
              <a:xfrm>
                <a:off x="6755" y="948"/>
                <a:ext cx="201" cy="222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userDrawn="1"/>
            </p:nvSpPr>
            <p:spPr bwMode="auto">
              <a:xfrm>
                <a:off x="4840" y="2379"/>
                <a:ext cx="201" cy="79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0"/>
              <p:cNvSpPr>
                <a:spLocks noChangeArrowheads="1"/>
              </p:cNvSpPr>
              <p:nvPr userDrawn="1"/>
            </p:nvSpPr>
            <p:spPr bwMode="auto">
              <a:xfrm>
                <a:off x="5318" y="3655"/>
                <a:ext cx="201" cy="311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11"/>
              <p:cNvSpPr>
                <a:spLocks noChangeArrowheads="1"/>
              </p:cNvSpPr>
              <p:nvPr userDrawn="1"/>
            </p:nvSpPr>
            <p:spPr bwMode="auto">
              <a:xfrm>
                <a:off x="7711" y="2858"/>
                <a:ext cx="201" cy="39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12"/>
              <p:cNvSpPr>
                <a:spLocks noChangeArrowheads="1"/>
              </p:cNvSpPr>
              <p:nvPr userDrawn="1"/>
            </p:nvSpPr>
            <p:spPr bwMode="auto">
              <a:xfrm>
                <a:off x="8189" y="2379"/>
                <a:ext cx="201" cy="4379"/>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13"/>
              <p:cNvSpPr>
                <a:spLocks noChangeArrowheads="1"/>
              </p:cNvSpPr>
              <p:nvPr userDrawn="1"/>
            </p:nvSpPr>
            <p:spPr bwMode="auto">
              <a:xfrm>
                <a:off x="6755" y="4133"/>
                <a:ext cx="201" cy="26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14"/>
              <p:cNvSpPr>
                <a:spLocks noChangeArrowheads="1"/>
              </p:cNvSpPr>
              <p:nvPr userDrawn="1"/>
            </p:nvSpPr>
            <p:spPr bwMode="auto">
              <a:xfrm>
                <a:off x="7233" y="2379"/>
                <a:ext cx="201" cy="127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5"/>
              <p:cNvSpPr>
                <a:spLocks/>
              </p:cNvSpPr>
              <p:nvPr userDrawn="1"/>
            </p:nvSpPr>
            <p:spPr bwMode="auto">
              <a:xfrm>
                <a:off x="7233" y="3655"/>
                <a:ext cx="201" cy="3116"/>
              </a:xfrm>
              <a:custGeom>
                <a:avLst/>
                <a:gdLst>
                  <a:gd name="T0" fmla="*/ 0 w 201"/>
                  <a:gd name="T1" fmla="*/ 0 h 3116"/>
                  <a:gd name="T2" fmla="*/ 0 w 201"/>
                  <a:gd name="T3" fmla="*/ 478 h 3116"/>
                  <a:gd name="T4" fmla="*/ 0 w 201"/>
                  <a:gd name="T5" fmla="*/ 784 h 3116"/>
                  <a:gd name="T6" fmla="*/ 0 w 201"/>
                  <a:gd name="T7" fmla="*/ 3116 h 3116"/>
                  <a:gd name="T8" fmla="*/ 201 w 201"/>
                  <a:gd name="T9" fmla="*/ 3116 h 3116"/>
                  <a:gd name="T10" fmla="*/ 201 w 201"/>
                  <a:gd name="T11" fmla="*/ 1027 h 3116"/>
                  <a:gd name="T12" fmla="*/ 201 w 201"/>
                  <a:gd name="T13" fmla="*/ 742 h 3116"/>
                  <a:gd name="T14" fmla="*/ 201 w 201"/>
                  <a:gd name="T15" fmla="*/ 478 h 3116"/>
                  <a:gd name="T16" fmla="*/ 201 w 201"/>
                  <a:gd name="T17" fmla="*/ 0 h 3116"/>
                  <a:gd name="T18" fmla="*/ 0 w 201"/>
                  <a:gd name="T19" fmla="*/ 0 h 3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3116">
                    <a:moveTo>
                      <a:pt x="0" y="0"/>
                    </a:moveTo>
                    <a:lnTo>
                      <a:pt x="0" y="478"/>
                    </a:lnTo>
                    <a:lnTo>
                      <a:pt x="0" y="784"/>
                    </a:lnTo>
                    <a:lnTo>
                      <a:pt x="0" y="3116"/>
                    </a:lnTo>
                    <a:lnTo>
                      <a:pt x="201" y="3116"/>
                    </a:lnTo>
                    <a:lnTo>
                      <a:pt x="201" y="1027"/>
                    </a:lnTo>
                    <a:lnTo>
                      <a:pt x="201" y="742"/>
                    </a:lnTo>
                    <a:lnTo>
                      <a:pt x="201" y="478"/>
                    </a:lnTo>
                    <a:lnTo>
                      <a:pt x="201"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16"/>
              <p:cNvSpPr>
                <a:spLocks noChangeArrowheads="1"/>
              </p:cNvSpPr>
              <p:nvPr userDrawn="1"/>
            </p:nvSpPr>
            <p:spPr bwMode="auto">
              <a:xfrm>
                <a:off x="5796" y="948"/>
                <a:ext cx="201" cy="14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7"/>
              <p:cNvSpPr>
                <a:spLocks noEditPoints="1"/>
              </p:cNvSpPr>
              <p:nvPr userDrawn="1"/>
            </p:nvSpPr>
            <p:spPr bwMode="auto">
              <a:xfrm>
                <a:off x="7222" y="1800"/>
                <a:ext cx="1177" cy="1159"/>
              </a:xfrm>
              <a:custGeom>
                <a:avLst/>
                <a:gdLst>
                  <a:gd name="T0" fmla="*/ 325 w 650"/>
                  <a:gd name="T1" fmla="*/ 640 h 640"/>
                  <a:gd name="T2" fmla="*/ 286 w 650"/>
                  <a:gd name="T3" fmla="*/ 623 h 640"/>
                  <a:gd name="T4" fmla="*/ 22 w 650"/>
                  <a:gd name="T5" fmla="*/ 359 h 640"/>
                  <a:gd name="T6" fmla="*/ 22 w 650"/>
                  <a:gd name="T7" fmla="*/ 281 h 640"/>
                  <a:gd name="T8" fmla="*/ 286 w 650"/>
                  <a:gd name="T9" fmla="*/ 17 h 640"/>
                  <a:gd name="T10" fmla="*/ 325 w 650"/>
                  <a:gd name="T11" fmla="*/ 0 h 640"/>
                  <a:gd name="T12" fmla="*/ 365 w 650"/>
                  <a:gd name="T13" fmla="*/ 17 h 640"/>
                  <a:gd name="T14" fmla="*/ 629 w 650"/>
                  <a:gd name="T15" fmla="*/ 281 h 640"/>
                  <a:gd name="T16" fmla="*/ 629 w 650"/>
                  <a:gd name="T17" fmla="*/ 359 h 640"/>
                  <a:gd name="T18" fmla="*/ 365 w 650"/>
                  <a:gd name="T19" fmla="*/ 623 h 640"/>
                  <a:gd name="T20" fmla="*/ 325 w 650"/>
                  <a:gd name="T21" fmla="*/ 640 h 640"/>
                  <a:gd name="T22" fmla="*/ 140 w 650"/>
                  <a:gd name="T23" fmla="*/ 320 h 640"/>
                  <a:gd name="T24" fmla="*/ 325 w 650"/>
                  <a:gd name="T25" fmla="*/ 506 h 640"/>
                  <a:gd name="T26" fmla="*/ 511 w 650"/>
                  <a:gd name="T27" fmla="*/ 320 h 640"/>
                  <a:gd name="T28" fmla="*/ 325 w 650"/>
                  <a:gd name="T29" fmla="*/ 134 h 640"/>
                  <a:gd name="T30" fmla="*/ 140 w 650"/>
                  <a:gd name="T31" fmla="*/ 32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640">
                    <a:moveTo>
                      <a:pt x="325" y="640"/>
                    </a:moveTo>
                    <a:cubicBezTo>
                      <a:pt x="311" y="640"/>
                      <a:pt x="297" y="634"/>
                      <a:pt x="286" y="623"/>
                    </a:cubicBezTo>
                    <a:cubicBezTo>
                      <a:pt x="22" y="359"/>
                      <a:pt x="22" y="359"/>
                      <a:pt x="22" y="359"/>
                    </a:cubicBezTo>
                    <a:cubicBezTo>
                      <a:pt x="0" y="338"/>
                      <a:pt x="0" y="302"/>
                      <a:pt x="22" y="281"/>
                    </a:cubicBezTo>
                    <a:cubicBezTo>
                      <a:pt x="286" y="17"/>
                      <a:pt x="286" y="17"/>
                      <a:pt x="286" y="17"/>
                    </a:cubicBezTo>
                    <a:cubicBezTo>
                      <a:pt x="297" y="6"/>
                      <a:pt x="311" y="0"/>
                      <a:pt x="325" y="0"/>
                    </a:cubicBezTo>
                    <a:cubicBezTo>
                      <a:pt x="340" y="0"/>
                      <a:pt x="354" y="6"/>
                      <a:pt x="365" y="17"/>
                    </a:cubicBezTo>
                    <a:cubicBezTo>
                      <a:pt x="629" y="281"/>
                      <a:pt x="629" y="281"/>
                      <a:pt x="629" y="281"/>
                    </a:cubicBezTo>
                    <a:cubicBezTo>
                      <a:pt x="650" y="302"/>
                      <a:pt x="650" y="338"/>
                      <a:pt x="629" y="359"/>
                    </a:cubicBezTo>
                    <a:cubicBezTo>
                      <a:pt x="365" y="623"/>
                      <a:pt x="365" y="623"/>
                      <a:pt x="365" y="623"/>
                    </a:cubicBezTo>
                    <a:cubicBezTo>
                      <a:pt x="354" y="634"/>
                      <a:pt x="340" y="640"/>
                      <a:pt x="325" y="640"/>
                    </a:cubicBezTo>
                    <a:close/>
                    <a:moveTo>
                      <a:pt x="140" y="320"/>
                    </a:moveTo>
                    <a:cubicBezTo>
                      <a:pt x="325" y="506"/>
                      <a:pt x="325" y="506"/>
                      <a:pt x="325" y="506"/>
                    </a:cubicBezTo>
                    <a:cubicBezTo>
                      <a:pt x="511" y="320"/>
                      <a:pt x="511" y="320"/>
                      <a:pt x="511" y="320"/>
                    </a:cubicBezTo>
                    <a:cubicBezTo>
                      <a:pt x="325" y="134"/>
                      <a:pt x="325" y="134"/>
                      <a:pt x="325" y="134"/>
                    </a:cubicBezTo>
                    <a:lnTo>
                      <a:pt x="140" y="32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8"/>
              <p:cNvSpPr>
                <a:spLocks/>
              </p:cNvSpPr>
              <p:nvPr userDrawn="1"/>
            </p:nvSpPr>
            <p:spPr bwMode="auto">
              <a:xfrm>
                <a:off x="5827" y="1426"/>
                <a:ext cx="649" cy="5332"/>
              </a:xfrm>
              <a:custGeom>
                <a:avLst/>
                <a:gdLst>
                  <a:gd name="T0" fmla="*/ 649 w 649"/>
                  <a:gd name="T1" fmla="*/ 0 h 5332"/>
                  <a:gd name="T2" fmla="*/ 449 w 649"/>
                  <a:gd name="T3" fmla="*/ 0 h 5332"/>
                  <a:gd name="T4" fmla="*/ 449 w 649"/>
                  <a:gd name="T5" fmla="*/ 1986 h 5332"/>
                  <a:gd name="T6" fmla="*/ 141 w 649"/>
                  <a:gd name="T7" fmla="*/ 1680 h 5332"/>
                  <a:gd name="T8" fmla="*/ 0 w 649"/>
                  <a:gd name="T9" fmla="*/ 1821 h 5332"/>
                  <a:gd name="T10" fmla="*/ 449 w 649"/>
                  <a:gd name="T11" fmla="*/ 2270 h 5332"/>
                  <a:gd name="T12" fmla="*/ 449 w 649"/>
                  <a:gd name="T13" fmla="*/ 2577 h 5332"/>
                  <a:gd name="T14" fmla="*/ 449 w 649"/>
                  <a:gd name="T15" fmla="*/ 5332 h 5332"/>
                  <a:gd name="T16" fmla="*/ 649 w 649"/>
                  <a:gd name="T17" fmla="*/ 5332 h 5332"/>
                  <a:gd name="T18" fmla="*/ 649 w 649"/>
                  <a:gd name="T19" fmla="*/ 2577 h 5332"/>
                  <a:gd name="T20" fmla="*/ 649 w 649"/>
                  <a:gd name="T21" fmla="*/ 2577 h 5332"/>
                  <a:gd name="T22" fmla="*/ 649 w 649"/>
                  <a:gd name="T23" fmla="*/ 0 h 5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9" h="5332">
                    <a:moveTo>
                      <a:pt x="649" y="0"/>
                    </a:moveTo>
                    <a:lnTo>
                      <a:pt x="449" y="0"/>
                    </a:lnTo>
                    <a:lnTo>
                      <a:pt x="449" y="1986"/>
                    </a:lnTo>
                    <a:lnTo>
                      <a:pt x="141" y="1680"/>
                    </a:lnTo>
                    <a:lnTo>
                      <a:pt x="0" y="1821"/>
                    </a:lnTo>
                    <a:lnTo>
                      <a:pt x="449" y="2270"/>
                    </a:lnTo>
                    <a:lnTo>
                      <a:pt x="449" y="2577"/>
                    </a:lnTo>
                    <a:lnTo>
                      <a:pt x="449" y="5332"/>
                    </a:lnTo>
                    <a:lnTo>
                      <a:pt x="649" y="5332"/>
                    </a:lnTo>
                    <a:lnTo>
                      <a:pt x="649" y="2577"/>
                    </a:lnTo>
                    <a:lnTo>
                      <a:pt x="649" y="2577"/>
                    </a:lnTo>
                    <a:lnTo>
                      <a:pt x="64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9"/>
              <p:cNvSpPr>
                <a:spLocks noEditPoints="1"/>
              </p:cNvSpPr>
              <p:nvPr userDrawn="1"/>
            </p:nvSpPr>
            <p:spPr bwMode="auto">
              <a:xfrm>
                <a:off x="6476" y="3066"/>
                <a:ext cx="958" cy="1168"/>
              </a:xfrm>
              <a:custGeom>
                <a:avLst/>
                <a:gdLst>
                  <a:gd name="T0" fmla="*/ 512 w 529"/>
                  <a:gd name="T1" fmla="*/ 286 h 645"/>
                  <a:gd name="T2" fmla="*/ 418 w 529"/>
                  <a:gd name="T3" fmla="*/ 191 h 645"/>
                  <a:gd name="T4" fmla="*/ 248 w 529"/>
                  <a:gd name="T5" fmla="*/ 22 h 645"/>
                  <a:gd name="T6" fmla="*/ 170 w 529"/>
                  <a:gd name="T7" fmla="*/ 22 h 645"/>
                  <a:gd name="T8" fmla="*/ 0 w 529"/>
                  <a:gd name="T9" fmla="*/ 191 h 645"/>
                  <a:gd name="T10" fmla="*/ 0 w 529"/>
                  <a:gd name="T11" fmla="*/ 459 h 645"/>
                  <a:gd name="T12" fmla="*/ 170 w 529"/>
                  <a:gd name="T13" fmla="*/ 629 h 645"/>
                  <a:gd name="T14" fmla="*/ 209 w 529"/>
                  <a:gd name="T15" fmla="*/ 645 h 645"/>
                  <a:gd name="T16" fmla="*/ 248 w 529"/>
                  <a:gd name="T17" fmla="*/ 629 h 645"/>
                  <a:gd name="T18" fmla="*/ 418 w 529"/>
                  <a:gd name="T19" fmla="*/ 459 h 645"/>
                  <a:gd name="T20" fmla="*/ 512 w 529"/>
                  <a:gd name="T21" fmla="*/ 364 h 645"/>
                  <a:gd name="T22" fmla="*/ 529 w 529"/>
                  <a:gd name="T23" fmla="*/ 325 h 645"/>
                  <a:gd name="T24" fmla="*/ 512 w 529"/>
                  <a:gd name="T25" fmla="*/ 286 h 645"/>
                  <a:gd name="T26" fmla="*/ 209 w 529"/>
                  <a:gd name="T27" fmla="*/ 511 h 645"/>
                  <a:gd name="T28" fmla="*/ 23 w 529"/>
                  <a:gd name="T29" fmla="*/ 325 h 645"/>
                  <a:gd name="T30" fmla="*/ 209 w 529"/>
                  <a:gd name="T31" fmla="*/ 140 h 645"/>
                  <a:gd name="T32" fmla="*/ 395 w 529"/>
                  <a:gd name="T33" fmla="*/ 325 h 645"/>
                  <a:gd name="T34" fmla="*/ 209 w 529"/>
                  <a:gd name="T35" fmla="*/ 511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9" h="645">
                    <a:moveTo>
                      <a:pt x="512" y="286"/>
                    </a:moveTo>
                    <a:cubicBezTo>
                      <a:pt x="418" y="191"/>
                      <a:pt x="418" y="191"/>
                      <a:pt x="418" y="191"/>
                    </a:cubicBezTo>
                    <a:cubicBezTo>
                      <a:pt x="248" y="22"/>
                      <a:pt x="248" y="22"/>
                      <a:pt x="248" y="22"/>
                    </a:cubicBezTo>
                    <a:cubicBezTo>
                      <a:pt x="227" y="0"/>
                      <a:pt x="192" y="0"/>
                      <a:pt x="170" y="22"/>
                    </a:cubicBezTo>
                    <a:cubicBezTo>
                      <a:pt x="0" y="191"/>
                      <a:pt x="0" y="191"/>
                      <a:pt x="0" y="191"/>
                    </a:cubicBezTo>
                    <a:cubicBezTo>
                      <a:pt x="0" y="459"/>
                      <a:pt x="0" y="459"/>
                      <a:pt x="0" y="459"/>
                    </a:cubicBezTo>
                    <a:cubicBezTo>
                      <a:pt x="170" y="629"/>
                      <a:pt x="170" y="629"/>
                      <a:pt x="170" y="629"/>
                    </a:cubicBezTo>
                    <a:cubicBezTo>
                      <a:pt x="180" y="639"/>
                      <a:pt x="194" y="645"/>
                      <a:pt x="209" y="645"/>
                    </a:cubicBezTo>
                    <a:cubicBezTo>
                      <a:pt x="224" y="645"/>
                      <a:pt x="238" y="639"/>
                      <a:pt x="248" y="629"/>
                    </a:cubicBezTo>
                    <a:cubicBezTo>
                      <a:pt x="418" y="459"/>
                      <a:pt x="418" y="459"/>
                      <a:pt x="418" y="459"/>
                    </a:cubicBezTo>
                    <a:cubicBezTo>
                      <a:pt x="512" y="364"/>
                      <a:pt x="512" y="364"/>
                      <a:pt x="512" y="364"/>
                    </a:cubicBezTo>
                    <a:cubicBezTo>
                      <a:pt x="523" y="354"/>
                      <a:pt x="529" y="340"/>
                      <a:pt x="529" y="325"/>
                    </a:cubicBezTo>
                    <a:cubicBezTo>
                      <a:pt x="529" y="311"/>
                      <a:pt x="523" y="296"/>
                      <a:pt x="512" y="286"/>
                    </a:cubicBezTo>
                    <a:close/>
                    <a:moveTo>
                      <a:pt x="209" y="511"/>
                    </a:moveTo>
                    <a:cubicBezTo>
                      <a:pt x="23" y="325"/>
                      <a:pt x="23" y="325"/>
                      <a:pt x="23" y="325"/>
                    </a:cubicBezTo>
                    <a:cubicBezTo>
                      <a:pt x="209" y="140"/>
                      <a:pt x="209" y="140"/>
                      <a:pt x="209" y="140"/>
                    </a:cubicBezTo>
                    <a:cubicBezTo>
                      <a:pt x="395" y="325"/>
                      <a:pt x="395" y="325"/>
                      <a:pt x="395" y="325"/>
                    </a:cubicBezTo>
                    <a:lnTo>
                      <a:pt x="209" y="5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1"/>
              <p:cNvSpPr>
                <a:spLocks noEditPoints="1"/>
              </p:cNvSpPr>
              <p:nvPr userDrawn="1"/>
            </p:nvSpPr>
            <p:spPr bwMode="auto">
              <a:xfrm>
                <a:off x="5796" y="359"/>
                <a:ext cx="1169" cy="1169"/>
              </a:xfrm>
              <a:custGeom>
                <a:avLst/>
                <a:gdLst>
                  <a:gd name="T0" fmla="*/ 320 w 645"/>
                  <a:gd name="T1" fmla="*/ 645 h 645"/>
                  <a:gd name="T2" fmla="*/ 281 w 645"/>
                  <a:gd name="T3" fmla="*/ 629 h 645"/>
                  <a:gd name="T4" fmla="*/ 17 w 645"/>
                  <a:gd name="T5" fmla="*/ 364 h 645"/>
                  <a:gd name="T6" fmla="*/ 0 w 645"/>
                  <a:gd name="T7" fmla="*/ 325 h 645"/>
                  <a:gd name="T8" fmla="*/ 17 w 645"/>
                  <a:gd name="T9" fmla="*/ 286 h 645"/>
                  <a:gd name="T10" fmla="*/ 281 w 645"/>
                  <a:gd name="T11" fmla="*/ 22 h 645"/>
                  <a:gd name="T12" fmla="*/ 359 w 645"/>
                  <a:gd name="T13" fmla="*/ 22 h 645"/>
                  <a:gd name="T14" fmla="*/ 623 w 645"/>
                  <a:gd name="T15" fmla="*/ 286 h 645"/>
                  <a:gd name="T16" fmla="*/ 623 w 645"/>
                  <a:gd name="T17" fmla="*/ 364 h 645"/>
                  <a:gd name="T18" fmla="*/ 359 w 645"/>
                  <a:gd name="T19" fmla="*/ 629 h 645"/>
                  <a:gd name="T20" fmla="*/ 320 w 645"/>
                  <a:gd name="T21" fmla="*/ 645 h 645"/>
                  <a:gd name="T22" fmla="*/ 134 w 645"/>
                  <a:gd name="T23" fmla="*/ 325 h 645"/>
                  <a:gd name="T24" fmla="*/ 320 w 645"/>
                  <a:gd name="T25" fmla="*/ 511 h 645"/>
                  <a:gd name="T26" fmla="*/ 506 w 645"/>
                  <a:gd name="T27" fmla="*/ 325 h 645"/>
                  <a:gd name="T28" fmla="*/ 320 w 645"/>
                  <a:gd name="T29" fmla="*/ 140 h 645"/>
                  <a:gd name="T30" fmla="*/ 134 w 645"/>
                  <a:gd name="T31" fmla="*/ 3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645">
                    <a:moveTo>
                      <a:pt x="320" y="645"/>
                    </a:moveTo>
                    <a:cubicBezTo>
                      <a:pt x="306" y="645"/>
                      <a:pt x="292" y="639"/>
                      <a:pt x="281" y="629"/>
                    </a:cubicBezTo>
                    <a:cubicBezTo>
                      <a:pt x="17" y="364"/>
                      <a:pt x="17" y="364"/>
                      <a:pt x="17" y="364"/>
                    </a:cubicBezTo>
                    <a:cubicBezTo>
                      <a:pt x="6" y="354"/>
                      <a:pt x="0" y="340"/>
                      <a:pt x="0" y="325"/>
                    </a:cubicBezTo>
                    <a:cubicBezTo>
                      <a:pt x="0" y="311"/>
                      <a:pt x="6" y="296"/>
                      <a:pt x="17" y="286"/>
                    </a:cubicBezTo>
                    <a:cubicBezTo>
                      <a:pt x="281" y="22"/>
                      <a:pt x="281" y="22"/>
                      <a:pt x="281" y="22"/>
                    </a:cubicBezTo>
                    <a:cubicBezTo>
                      <a:pt x="302" y="0"/>
                      <a:pt x="338" y="0"/>
                      <a:pt x="359" y="22"/>
                    </a:cubicBezTo>
                    <a:cubicBezTo>
                      <a:pt x="623" y="286"/>
                      <a:pt x="623" y="286"/>
                      <a:pt x="623" y="286"/>
                    </a:cubicBezTo>
                    <a:cubicBezTo>
                      <a:pt x="645" y="308"/>
                      <a:pt x="645" y="343"/>
                      <a:pt x="623" y="364"/>
                    </a:cubicBezTo>
                    <a:cubicBezTo>
                      <a:pt x="359" y="629"/>
                      <a:pt x="359" y="629"/>
                      <a:pt x="359" y="629"/>
                    </a:cubicBezTo>
                    <a:cubicBezTo>
                      <a:pt x="348" y="639"/>
                      <a:pt x="334" y="645"/>
                      <a:pt x="320" y="645"/>
                    </a:cubicBezTo>
                    <a:close/>
                    <a:moveTo>
                      <a:pt x="134" y="325"/>
                    </a:moveTo>
                    <a:cubicBezTo>
                      <a:pt x="320" y="511"/>
                      <a:pt x="320" y="511"/>
                      <a:pt x="320" y="511"/>
                    </a:cubicBezTo>
                    <a:cubicBezTo>
                      <a:pt x="506" y="325"/>
                      <a:pt x="506" y="325"/>
                      <a:pt x="506" y="325"/>
                    </a:cubicBezTo>
                    <a:cubicBezTo>
                      <a:pt x="320" y="140"/>
                      <a:pt x="320" y="140"/>
                      <a:pt x="320" y="140"/>
                    </a:cubicBezTo>
                    <a:lnTo>
                      <a:pt x="134" y="3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2"/>
              <p:cNvSpPr>
                <a:spLocks noEditPoints="1"/>
              </p:cNvSpPr>
              <p:nvPr userDrawn="1"/>
            </p:nvSpPr>
            <p:spPr bwMode="auto">
              <a:xfrm>
                <a:off x="4362" y="3066"/>
                <a:ext cx="956" cy="3705"/>
              </a:xfrm>
              <a:custGeom>
                <a:avLst/>
                <a:gdLst>
                  <a:gd name="T0" fmla="*/ 528 w 528"/>
                  <a:gd name="T1" fmla="*/ 191 h 2045"/>
                  <a:gd name="T2" fmla="*/ 359 w 528"/>
                  <a:gd name="T3" fmla="*/ 22 h 2045"/>
                  <a:gd name="T4" fmla="*/ 280 w 528"/>
                  <a:gd name="T5" fmla="*/ 22 h 2045"/>
                  <a:gd name="T6" fmla="*/ 16 w 528"/>
                  <a:gd name="T7" fmla="*/ 286 h 2045"/>
                  <a:gd name="T8" fmla="*/ 0 w 528"/>
                  <a:gd name="T9" fmla="*/ 325 h 2045"/>
                  <a:gd name="T10" fmla="*/ 0 w 528"/>
                  <a:gd name="T11" fmla="*/ 2045 h 2045"/>
                  <a:gd name="T12" fmla="*/ 111 w 528"/>
                  <a:gd name="T13" fmla="*/ 2045 h 2045"/>
                  <a:gd name="T14" fmla="*/ 111 w 528"/>
                  <a:gd name="T15" fmla="*/ 459 h 2045"/>
                  <a:gd name="T16" fmla="*/ 264 w 528"/>
                  <a:gd name="T17" fmla="*/ 612 h 2045"/>
                  <a:gd name="T18" fmla="*/ 264 w 528"/>
                  <a:gd name="T19" fmla="*/ 2038 h 2045"/>
                  <a:gd name="T20" fmla="*/ 375 w 528"/>
                  <a:gd name="T21" fmla="*/ 2038 h 2045"/>
                  <a:gd name="T22" fmla="*/ 375 w 528"/>
                  <a:gd name="T23" fmla="*/ 612 h 2045"/>
                  <a:gd name="T24" fmla="*/ 528 w 528"/>
                  <a:gd name="T25" fmla="*/ 459 h 2045"/>
                  <a:gd name="T26" fmla="*/ 528 w 528"/>
                  <a:gd name="T27" fmla="*/ 191 h 2045"/>
                  <a:gd name="T28" fmla="*/ 320 w 528"/>
                  <a:gd name="T29" fmla="*/ 511 h 2045"/>
                  <a:gd name="T30" fmla="*/ 134 w 528"/>
                  <a:gd name="T31" fmla="*/ 325 h 2045"/>
                  <a:gd name="T32" fmla="*/ 320 w 528"/>
                  <a:gd name="T33" fmla="*/ 140 h 2045"/>
                  <a:gd name="T34" fmla="*/ 505 w 528"/>
                  <a:gd name="T35" fmla="*/ 325 h 2045"/>
                  <a:gd name="T36" fmla="*/ 320 w 528"/>
                  <a:gd name="T37" fmla="*/ 511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8" h="2045">
                    <a:moveTo>
                      <a:pt x="528" y="191"/>
                    </a:moveTo>
                    <a:cubicBezTo>
                      <a:pt x="359" y="22"/>
                      <a:pt x="359" y="22"/>
                      <a:pt x="359" y="22"/>
                    </a:cubicBezTo>
                    <a:cubicBezTo>
                      <a:pt x="337" y="0"/>
                      <a:pt x="302" y="0"/>
                      <a:pt x="280" y="22"/>
                    </a:cubicBezTo>
                    <a:cubicBezTo>
                      <a:pt x="16" y="286"/>
                      <a:pt x="16" y="286"/>
                      <a:pt x="16" y="286"/>
                    </a:cubicBezTo>
                    <a:cubicBezTo>
                      <a:pt x="6" y="296"/>
                      <a:pt x="0" y="311"/>
                      <a:pt x="0" y="325"/>
                    </a:cubicBezTo>
                    <a:cubicBezTo>
                      <a:pt x="0" y="2045"/>
                      <a:pt x="0" y="2045"/>
                      <a:pt x="0" y="2045"/>
                    </a:cubicBezTo>
                    <a:cubicBezTo>
                      <a:pt x="111" y="2045"/>
                      <a:pt x="111" y="2045"/>
                      <a:pt x="111" y="2045"/>
                    </a:cubicBezTo>
                    <a:cubicBezTo>
                      <a:pt x="111" y="459"/>
                      <a:pt x="111" y="459"/>
                      <a:pt x="111" y="459"/>
                    </a:cubicBezTo>
                    <a:cubicBezTo>
                      <a:pt x="264" y="612"/>
                      <a:pt x="264" y="612"/>
                      <a:pt x="264" y="612"/>
                    </a:cubicBezTo>
                    <a:cubicBezTo>
                      <a:pt x="264" y="2038"/>
                      <a:pt x="264" y="2038"/>
                      <a:pt x="264" y="2038"/>
                    </a:cubicBezTo>
                    <a:cubicBezTo>
                      <a:pt x="375" y="2038"/>
                      <a:pt x="375" y="2038"/>
                      <a:pt x="375" y="2038"/>
                    </a:cubicBezTo>
                    <a:cubicBezTo>
                      <a:pt x="375" y="612"/>
                      <a:pt x="375" y="612"/>
                      <a:pt x="375" y="612"/>
                    </a:cubicBezTo>
                    <a:cubicBezTo>
                      <a:pt x="528" y="459"/>
                      <a:pt x="528" y="459"/>
                      <a:pt x="528" y="459"/>
                    </a:cubicBezTo>
                    <a:lnTo>
                      <a:pt x="528" y="191"/>
                    </a:lnTo>
                    <a:close/>
                    <a:moveTo>
                      <a:pt x="320" y="511"/>
                    </a:moveTo>
                    <a:cubicBezTo>
                      <a:pt x="134" y="325"/>
                      <a:pt x="134" y="325"/>
                      <a:pt x="134" y="325"/>
                    </a:cubicBezTo>
                    <a:cubicBezTo>
                      <a:pt x="320" y="140"/>
                      <a:pt x="320" y="140"/>
                      <a:pt x="320" y="140"/>
                    </a:cubicBezTo>
                    <a:cubicBezTo>
                      <a:pt x="505" y="325"/>
                      <a:pt x="505" y="325"/>
                      <a:pt x="505" y="325"/>
                    </a:cubicBezTo>
                    <a:lnTo>
                      <a:pt x="320" y="51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3"/>
              <p:cNvSpPr>
                <a:spLocks/>
              </p:cNvSpPr>
              <p:nvPr userDrawn="1"/>
            </p:nvSpPr>
            <p:spPr bwMode="auto">
              <a:xfrm>
                <a:off x="5318" y="3412"/>
                <a:ext cx="201" cy="485"/>
              </a:xfrm>
              <a:custGeom>
                <a:avLst/>
                <a:gdLst>
                  <a:gd name="T0" fmla="*/ 111 w 111"/>
                  <a:gd name="T1" fmla="*/ 134 h 268"/>
                  <a:gd name="T2" fmla="*/ 95 w 111"/>
                  <a:gd name="T3" fmla="*/ 95 h 268"/>
                  <a:gd name="T4" fmla="*/ 0 w 111"/>
                  <a:gd name="T5" fmla="*/ 0 h 268"/>
                  <a:gd name="T6" fmla="*/ 0 w 111"/>
                  <a:gd name="T7" fmla="*/ 268 h 268"/>
                  <a:gd name="T8" fmla="*/ 95 w 111"/>
                  <a:gd name="T9" fmla="*/ 173 h 268"/>
                  <a:gd name="T10" fmla="*/ 111 w 111"/>
                  <a:gd name="T11" fmla="*/ 134 h 268"/>
                </a:gdLst>
                <a:ahLst/>
                <a:cxnLst>
                  <a:cxn ang="0">
                    <a:pos x="T0" y="T1"/>
                  </a:cxn>
                  <a:cxn ang="0">
                    <a:pos x="T2" y="T3"/>
                  </a:cxn>
                  <a:cxn ang="0">
                    <a:pos x="T4" y="T5"/>
                  </a:cxn>
                  <a:cxn ang="0">
                    <a:pos x="T6" y="T7"/>
                  </a:cxn>
                  <a:cxn ang="0">
                    <a:pos x="T8" y="T9"/>
                  </a:cxn>
                  <a:cxn ang="0">
                    <a:pos x="T10" y="T11"/>
                  </a:cxn>
                </a:cxnLst>
                <a:rect l="0" t="0" r="r" b="b"/>
                <a:pathLst>
                  <a:path w="111" h="268">
                    <a:moveTo>
                      <a:pt x="111" y="134"/>
                    </a:moveTo>
                    <a:cubicBezTo>
                      <a:pt x="111" y="120"/>
                      <a:pt x="105" y="105"/>
                      <a:pt x="95" y="95"/>
                    </a:cubicBezTo>
                    <a:cubicBezTo>
                      <a:pt x="0" y="0"/>
                      <a:pt x="0" y="0"/>
                      <a:pt x="0" y="0"/>
                    </a:cubicBezTo>
                    <a:cubicBezTo>
                      <a:pt x="0" y="268"/>
                      <a:pt x="0" y="268"/>
                      <a:pt x="0" y="268"/>
                    </a:cubicBezTo>
                    <a:cubicBezTo>
                      <a:pt x="95" y="173"/>
                      <a:pt x="95" y="173"/>
                      <a:pt x="95" y="173"/>
                    </a:cubicBezTo>
                    <a:cubicBezTo>
                      <a:pt x="105" y="163"/>
                      <a:pt x="111" y="149"/>
                      <a:pt x="111" y="1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24"/>
              <p:cNvSpPr>
                <a:spLocks noChangeArrowheads="1"/>
              </p:cNvSpPr>
              <p:nvPr userDrawn="1"/>
            </p:nvSpPr>
            <p:spPr bwMode="auto">
              <a:xfrm>
                <a:off x="5796" y="2379"/>
                <a:ext cx="201" cy="437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5"/>
              <p:cNvSpPr>
                <a:spLocks/>
              </p:cNvSpPr>
              <p:nvPr userDrawn="1"/>
            </p:nvSpPr>
            <p:spPr bwMode="auto">
              <a:xfrm>
                <a:off x="5796" y="2137"/>
                <a:ext cx="212" cy="485"/>
              </a:xfrm>
              <a:custGeom>
                <a:avLst/>
                <a:gdLst>
                  <a:gd name="T0" fmla="*/ 95 w 117"/>
                  <a:gd name="T1" fmla="*/ 95 h 268"/>
                  <a:gd name="T2" fmla="*/ 0 w 117"/>
                  <a:gd name="T3" fmla="*/ 0 h 268"/>
                  <a:gd name="T4" fmla="*/ 0 w 117"/>
                  <a:gd name="T5" fmla="*/ 268 h 268"/>
                  <a:gd name="T6" fmla="*/ 95 w 117"/>
                  <a:gd name="T7" fmla="*/ 173 h 268"/>
                  <a:gd name="T8" fmla="*/ 95 w 117"/>
                  <a:gd name="T9" fmla="*/ 95 h 268"/>
                </a:gdLst>
                <a:ahLst/>
                <a:cxnLst>
                  <a:cxn ang="0">
                    <a:pos x="T0" y="T1"/>
                  </a:cxn>
                  <a:cxn ang="0">
                    <a:pos x="T2" y="T3"/>
                  </a:cxn>
                  <a:cxn ang="0">
                    <a:pos x="T4" y="T5"/>
                  </a:cxn>
                  <a:cxn ang="0">
                    <a:pos x="T6" y="T7"/>
                  </a:cxn>
                  <a:cxn ang="0">
                    <a:pos x="T8" y="T9"/>
                  </a:cxn>
                </a:cxnLst>
                <a:rect l="0" t="0" r="r" b="b"/>
                <a:pathLst>
                  <a:path w="117" h="268">
                    <a:moveTo>
                      <a:pt x="95" y="95"/>
                    </a:moveTo>
                    <a:cubicBezTo>
                      <a:pt x="0" y="0"/>
                      <a:pt x="0" y="0"/>
                      <a:pt x="0" y="0"/>
                    </a:cubicBezTo>
                    <a:cubicBezTo>
                      <a:pt x="0" y="268"/>
                      <a:pt x="0" y="268"/>
                      <a:pt x="0" y="268"/>
                    </a:cubicBezTo>
                    <a:cubicBezTo>
                      <a:pt x="95" y="173"/>
                      <a:pt x="95" y="173"/>
                      <a:pt x="95" y="173"/>
                    </a:cubicBezTo>
                    <a:cubicBezTo>
                      <a:pt x="117" y="152"/>
                      <a:pt x="117" y="116"/>
                      <a:pt x="95" y="9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2" name="Rectangle 51"/>
            <p:cNvSpPr/>
            <p:nvPr userDrawn="1"/>
          </p:nvSpPr>
          <p:spPr>
            <a:xfrm>
              <a:off x="9693070" y="3412067"/>
              <a:ext cx="258724" cy="7323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54" name="Freeform 23"/>
            <p:cNvSpPr>
              <a:spLocks/>
            </p:cNvSpPr>
            <p:nvPr userDrawn="1"/>
          </p:nvSpPr>
          <p:spPr bwMode="auto">
            <a:xfrm flipH="1">
              <a:off x="9954042" y="3776736"/>
              <a:ext cx="186392" cy="449752"/>
            </a:xfrm>
            <a:custGeom>
              <a:avLst/>
              <a:gdLst>
                <a:gd name="T0" fmla="*/ 111 w 111"/>
                <a:gd name="T1" fmla="*/ 134 h 268"/>
                <a:gd name="T2" fmla="*/ 95 w 111"/>
                <a:gd name="T3" fmla="*/ 95 h 268"/>
                <a:gd name="T4" fmla="*/ 0 w 111"/>
                <a:gd name="T5" fmla="*/ 0 h 268"/>
                <a:gd name="T6" fmla="*/ 0 w 111"/>
                <a:gd name="T7" fmla="*/ 268 h 268"/>
                <a:gd name="T8" fmla="*/ 95 w 111"/>
                <a:gd name="T9" fmla="*/ 173 h 268"/>
                <a:gd name="T10" fmla="*/ 111 w 111"/>
                <a:gd name="T11" fmla="*/ 134 h 268"/>
              </a:gdLst>
              <a:ahLst/>
              <a:cxnLst>
                <a:cxn ang="0">
                  <a:pos x="T0" y="T1"/>
                </a:cxn>
                <a:cxn ang="0">
                  <a:pos x="T2" y="T3"/>
                </a:cxn>
                <a:cxn ang="0">
                  <a:pos x="T4" y="T5"/>
                </a:cxn>
                <a:cxn ang="0">
                  <a:pos x="T6" y="T7"/>
                </a:cxn>
                <a:cxn ang="0">
                  <a:pos x="T8" y="T9"/>
                </a:cxn>
                <a:cxn ang="0">
                  <a:pos x="T10" y="T11"/>
                </a:cxn>
              </a:cxnLst>
              <a:rect l="0" t="0" r="r" b="b"/>
              <a:pathLst>
                <a:path w="111" h="268">
                  <a:moveTo>
                    <a:pt x="111" y="134"/>
                  </a:moveTo>
                  <a:cubicBezTo>
                    <a:pt x="111" y="120"/>
                    <a:pt x="105" y="105"/>
                    <a:pt x="95" y="95"/>
                  </a:cubicBezTo>
                  <a:cubicBezTo>
                    <a:pt x="0" y="0"/>
                    <a:pt x="0" y="0"/>
                    <a:pt x="0" y="0"/>
                  </a:cubicBezTo>
                  <a:cubicBezTo>
                    <a:pt x="0" y="268"/>
                    <a:pt x="0" y="268"/>
                    <a:pt x="0" y="268"/>
                  </a:cubicBezTo>
                  <a:cubicBezTo>
                    <a:pt x="95" y="173"/>
                    <a:pt x="95" y="173"/>
                    <a:pt x="95" y="173"/>
                  </a:cubicBezTo>
                  <a:cubicBezTo>
                    <a:pt x="105" y="163"/>
                    <a:pt x="111" y="149"/>
                    <a:pt x="111" y="13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24069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457200"/>
            <a:ext cx="11313561" cy="792162"/>
          </a:xfrm>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79413" y="1803400"/>
            <a:ext cx="11313560" cy="4432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1872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0" name="Content Placeholder 2"/>
          <p:cNvSpPr>
            <a:spLocks noGrp="1"/>
          </p:cNvSpPr>
          <p:nvPr>
            <p:ph sz="half" idx="1"/>
          </p:nvPr>
        </p:nvSpPr>
        <p:spPr>
          <a:xfrm>
            <a:off x="379413" y="1447800"/>
            <a:ext cx="5486400" cy="4678366"/>
          </a:xfrm>
        </p:spPr>
        <p:txBody>
          <a:bodyPr>
            <a:noAutofit/>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206573" y="1447800"/>
            <a:ext cx="5486400" cy="4678366"/>
          </a:xfrm>
        </p:spPr>
        <p:txBody>
          <a:bodyPr>
            <a:noAutofit/>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Placeholder 1"/>
          <p:cNvSpPr>
            <a:spLocks noGrp="1"/>
          </p:cNvSpPr>
          <p:nvPr>
            <p:ph type="title"/>
          </p:nvPr>
        </p:nvSpPr>
        <p:spPr>
          <a:xfrm>
            <a:off x="365760" y="457200"/>
            <a:ext cx="11313561" cy="792162"/>
          </a:xfrm>
          <a:prstGeom prst="rect">
            <a:avLst/>
          </a:prstGeom>
        </p:spPr>
        <p:txBody>
          <a:bodyPr vert="horz" lIns="91440" tIns="45720" rIns="9144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955763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with Images">
    <p:spTree>
      <p:nvGrpSpPr>
        <p:cNvPr id="1" name=""/>
        <p:cNvGrpSpPr/>
        <p:nvPr/>
      </p:nvGrpSpPr>
      <p:grpSpPr>
        <a:xfrm>
          <a:off x="0" y="0"/>
          <a:ext cx="0" cy="0"/>
          <a:chOff x="0" y="0"/>
          <a:chExt cx="0" cy="0"/>
        </a:xfrm>
      </p:grpSpPr>
      <p:sp>
        <p:nvSpPr>
          <p:cNvPr id="10" name="Title 1"/>
          <p:cNvSpPr>
            <a:spLocks noGrp="1"/>
          </p:cNvSpPr>
          <p:nvPr>
            <p:ph type="title"/>
          </p:nvPr>
        </p:nvSpPr>
        <p:spPr>
          <a:xfrm>
            <a:off x="365760" y="457200"/>
            <a:ext cx="11313561" cy="792162"/>
          </a:xfrm>
        </p:spPr>
        <p:txBody>
          <a:bodyPr anchor="t"/>
          <a:lstStyle/>
          <a:p>
            <a:r>
              <a:rPr lang="en-US" smtClean="0"/>
              <a:t>Click to edit Master title style</a:t>
            </a:r>
            <a:endParaRPr lang="en-US" dirty="0"/>
          </a:p>
        </p:txBody>
      </p:sp>
      <p:sp>
        <p:nvSpPr>
          <p:cNvPr id="11" name="Text Placeholder 7"/>
          <p:cNvSpPr>
            <a:spLocks noGrp="1"/>
          </p:cNvSpPr>
          <p:nvPr>
            <p:ph type="body" sz="quarter" idx="13"/>
          </p:nvPr>
        </p:nvSpPr>
        <p:spPr>
          <a:xfrm>
            <a:off x="379412" y="4635500"/>
            <a:ext cx="3532187" cy="1503366"/>
          </a:xfrm>
        </p:spPr>
        <p:txBody>
          <a:bodyPr>
            <a:noAutofit/>
          </a:bodyPr>
          <a:lstStyle>
            <a:lvl1pPr marL="0" indent="0">
              <a:buNone/>
              <a:defRPr sz="2000">
                <a:solidFill>
                  <a:schemeClr val="bg2">
                    <a:lumMod val="25000"/>
                  </a:schemeClr>
                </a:solidFill>
              </a:defRPr>
            </a:lvl1pPr>
          </a:lstStyle>
          <a:p>
            <a:pPr lvl="0"/>
            <a:r>
              <a:rPr lang="en-US" smtClean="0"/>
              <a:t>Click to edit Master text styles</a:t>
            </a:r>
          </a:p>
        </p:txBody>
      </p:sp>
      <p:sp>
        <p:nvSpPr>
          <p:cNvPr id="12" name="Text Placeholder 7"/>
          <p:cNvSpPr>
            <a:spLocks noGrp="1"/>
          </p:cNvSpPr>
          <p:nvPr>
            <p:ph type="body" sz="quarter" idx="14"/>
          </p:nvPr>
        </p:nvSpPr>
        <p:spPr>
          <a:xfrm>
            <a:off x="4270099" y="4635500"/>
            <a:ext cx="3532187" cy="1503366"/>
          </a:xfrm>
        </p:spPr>
        <p:txBody>
          <a:bodyPr>
            <a:noAutofit/>
          </a:bodyPr>
          <a:lstStyle>
            <a:lvl1pPr marL="0" indent="0">
              <a:buNone/>
              <a:defRPr sz="2000">
                <a:solidFill>
                  <a:schemeClr val="bg2">
                    <a:lumMod val="25000"/>
                  </a:schemeClr>
                </a:solidFill>
              </a:defRPr>
            </a:lvl1pPr>
          </a:lstStyle>
          <a:p>
            <a:pPr lvl="0"/>
            <a:r>
              <a:rPr lang="en-US" smtClean="0"/>
              <a:t>Click to edit Master text styles</a:t>
            </a:r>
          </a:p>
        </p:txBody>
      </p:sp>
      <p:sp>
        <p:nvSpPr>
          <p:cNvPr id="13" name="Text Placeholder 7"/>
          <p:cNvSpPr>
            <a:spLocks noGrp="1"/>
          </p:cNvSpPr>
          <p:nvPr>
            <p:ph type="body" sz="quarter" idx="15"/>
          </p:nvPr>
        </p:nvSpPr>
        <p:spPr>
          <a:xfrm>
            <a:off x="8160786" y="4635500"/>
            <a:ext cx="3532187" cy="1503366"/>
          </a:xfrm>
        </p:spPr>
        <p:txBody>
          <a:bodyPr>
            <a:noAutofit/>
          </a:bodyPr>
          <a:lstStyle>
            <a:lvl1pPr marL="0" indent="0">
              <a:buNone/>
              <a:defRPr sz="2000">
                <a:solidFill>
                  <a:schemeClr val="bg2">
                    <a:lumMod val="25000"/>
                  </a:schemeClr>
                </a:solidFill>
              </a:defRPr>
            </a:lvl1pPr>
          </a:lstStyle>
          <a:p>
            <a:pPr lvl="0"/>
            <a:r>
              <a:rPr lang="en-US" smtClean="0"/>
              <a:t>Click to edit Master text styles</a:t>
            </a:r>
          </a:p>
        </p:txBody>
      </p:sp>
      <p:sp>
        <p:nvSpPr>
          <p:cNvPr id="14" name="Text Placeholder 7"/>
          <p:cNvSpPr>
            <a:spLocks noGrp="1"/>
          </p:cNvSpPr>
          <p:nvPr>
            <p:ph type="body" sz="quarter" idx="16"/>
          </p:nvPr>
        </p:nvSpPr>
        <p:spPr>
          <a:xfrm>
            <a:off x="379412" y="4254500"/>
            <a:ext cx="3532187" cy="419100"/>
          </a:xfrm>
        </p:spPr>
        <p:txBody>
          <a:bodyPr>
            <a:noAutofit/>
          </a:bodyPr>
          <a:lstStyle>
            <a:lvl1pPr marL="0" indent="0">
              <a:buNone/>
              <a:defRPr sz="2200" b="0" i="0">
                <a:solidFill>
                  <a:schemeClr val="tx2"/>
                </a:solidFill>
                <a:latin typeface="+mj-lt"/>
                <a:cs typeface="Calibri"/>
              </a:defRPr>
            </a:lvl1pPr>
          </a:lstStyle>
          <a:p>
            <a:pPr lvl="0"/>
            <a:r>
              <a:rPr lang="en-US" smtClean="0"/>
              <a:t>Click to edit Master text styles</a:t>
            </a:r>
          </a:p>
        </p:txBody>
      </p:sp>
      <p:sp>
        <p:nvSpPr>
          <p:cNvPr id="15" name="Text Placeholder 7"/>
          <p:cNvSpPr>
            <a:spLocks noGrp="1"/>
          </p:cNvSpPr>
          <p:nvPr>
            <p:ph type="body" sz="quarter" idx="17"/>
          </p:nvPr>
        </p:nvSpPr>
        <p:spPr>
          <a:xfrm>
            <a:off x="4270099" y="4254500"/>
            <a:ext cx="3532187" cy="419100"/>
          </a:xfrm>
        </p:spPr>
        <p:txBody>
          <a:bodyPr>
            <a:noAutofit/>
          </a:bodyPr>
          <a:lstStyle>
            <a:lvl1pPr marL="0" indent="0">
              <a:buNone/>
              <a:defRPr sz="2200" b="0" i="0">
                <a:solidFill>
                  <a:schemeClr val="tx2"/>
                </a:solidFill>
                <a:latin typeface="Calibri"/>
                <a:cs typeface="Calibri"/>
              </a:defRPr>
            </a:lvl1pPr>
          </a:lstStyle>
          <a:p>
            <a:pPr lvl="0"/>
            <a:r>
              <a:rPr lang="en-US" smtClean="0"/>
              <a:t>Click to edit Master text styles</a:t>
            </a:r>
          </a:p>
        </p:txBody>
      </p:sp>
      <p:sp>
        <p:nvSpPr>
          <p:cNvPr id="16" name="Text Placeholder 7"/>
          <p:cNvSpPr>
            <a:spLocks noGrp="1"/>
          </p:cNvSpPr>
          <p:nvPr>
            <p:ph type="body" sz="quarter" idx="18"/>
          </p:nvPr>
        </p:nvSpPr>
        <p:spPr>
          <a:xfrm>
            <a:off x="8160786" y="4254500"/>
            <a:ext cx="3532187" cy="419100"/>
          </a:xfrm>
        </p:spPr>
        <p:txBody>
          <a:bodyPr>
            <a:noAutofit/>
          </a:bodyPr>
          <a:lstStyle>
            <a:lvl1pPr marL="0" indent="0">
              <a:buNone/>
              <a:defRPr sz="2200" b="0" i="0">
                <a:solidFill>
                  <a:schemeClr val="tx2"/>
                </a:solidFill>
                <a:latin typeface="Calibri"/>
                <a:cs typeface="Calibri"/>
              </a:defRPr>
            </a:lvl1pPr>
          </a:lstStyle>
          <a:p>
            <a:pPr lvl="0"/>
            <a:r>
              <a:rPr lang="en-US" smtClean="0"/>
              <a:t>Click to edit Master text styles</a:t>
            </a:r>
          </a:p>
        </p:txBody>
      </p:sp>
      <p:sp>
        <p:nvSpPr>
          <p:cNvPr id="17" name="Picture Placeholder 16"/>
          <p:cNvSpPr>
            <a:spLocks noGrp="1"/>
          </p:cNvSpPr>
          <p:nvPr>
            <p:ph type="pic" sz="quarter" idx="19"/>
          </p:nvPr>
        </p:nvSpPr>
        <p:spPr>
          <a:xfrm>
            <a:off x="379412" y="1447801"/>
            <a:ext cx="3532187" cy="2590799"/>
          </a:xfrm>
        </p:spPr>
        <p:txBody>
          <a:bodyPr/>
          <a:lstStyle/>
          <a:p>
            <a:r>
              <a:rPr lang="en-US" smtClean="0"/>
              <a:t>Click icon to add picture</a:t>
            </a:r>
            <a:endParaRPr lang="en-US" dirty="0"/>
          </a:p>
        </p:txBody>
      </p:sp>
      <p:sp>
        <p:nvSpPr>
          <p:cNvPr id="18" name="Picture Placeholder 16"/>
          <p:cNvSpPr>
            <a:spLocks noGrp="1"/>
          </p:cNvSpPr>
          <p:nvPr>
            <p:ph type="pic" sz="quarter" idx="20"/>
          </p:nvPr>
        </p:nvSpPr>
        <p:spPr>
          <a:xfrm>
            <a:off x="4270099" y="1447801"/>
            <a:ext cx="3532187" cy="2590799"/>
          </a:xfrm>
        </p:spPr>
        <p:txBody>
          <a:bodyPr/>
          <a:lstStyle/>
          <a:p>
            <a:r>
              <a:rPr lang="en-US" smtClean="0"/>
              <a:t>Click icon to add picture</a:t>
            </a:r>
            <a:endParaRPr lang="en-US" dirty="0"/>
          </a:p>
        </p:txBody>
      </p:sp>
      <p:sp>
        <p:nvSpPr>
          <p:cNvPr id="19" name="Picture Placeholder 16"/>
          <p:cNvSpPr>
            <a:spLocks noGrp="1"/>
          </p:cNvSpPr>
          <p:nvPr>
            <p:ph type="pic" sz="quarter" idx="21"/>
          </p:nvPr>
        </p:nvSpPr>
        <p:spPr>
          <a:xfrm>
            <a:off x="8160786" y="1447801"/>
            <a:ext cx="3532187" cy="2590799"/>
          </a:xfrm>
        </p:spPr>
        <p:txBody>
          <a:bodyPr/>
          <a:lstStyle/>
          <a:p>
            <a:r>
              <a:rPr lang="en-US" smtClean="0"/>
              <a:t>Click icon to add picture</a:t>
            </a:r>
            <a:endParaRPr lang="en-US" dirty="0"/>
          </a:p>
        </p:txBody>
      </p:sp>
    </p:spTree>
    <p:extLst>
      <p:ext uri="{BB962C8B-B14F-4D97-AF65-F5344CB8AC3E}">
        <p14:creationId xmlns:p14="http://schemas.microsoft.com/office/powerpoint/2010/main" val="2986237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5" name="Title 1"/>
          <p:cNvSpPr>
            <a:spLocks noGrp="1"/>
          </p:cNvSpPr>
          <p:nvPr>
            <p:ph type="title"/>
          </p:nvPr>
        </p:nvSpPr>
        <p:spPr>
          <a:xfrm>
            <a:off x="365760" y="457200"/>
            <a:ext cx="11313561" cy="792162"/>
          </a:xfrm>
        </p:spPr>
        <p:txBody>
          <a:bodyPr anchor="t"/>
          <a:lstStyle/>
          <a:p>
            <a:r>
              <a:rPr lang="en-US" smtClean="0"/>
              <a:t>Click to edit Master title style</a:t>
            </a:r>
            <a:endParaRPr lang="en-US" dirty="0"/>
          </a:p>
        </p:txBody>
      </p:sp>
    </p:spTree>
    <p:extLst>
      <p:ext uri="{BB962C8B-B14F-4D97-AF65-F5344CB8AC3E}">
        <p14:creationId xmlns:p14="http://schemas.microsoft.com/office/powerpoint/2010/main" val="2329651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BL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65760" y="457200"/>
            <a:ext cx="11313561" cy="792162"/>
          </a:xfrm>
        </p:spPr>
        <p:txBody>
          <a:bodyPr anchor="t"/>
          <a:lstStyle>
            <a:lvl1pPr>
              <a:defRPr>
                <a:solidFill>
                  <a:srgbClr val="F5F5F5"/>
                </a:solidFill>
              </a:defRPr>
            </a:lvl1pPr>
          </a:lstStyle>
          <a:p>
            <a:r>
              <a:rPr lang="en-US" smtClean="0"/>
              <a:t>Click to edit Master title style</a:t>
            </a:r>
            <a:endParaRPr lang="en-US" dirty="0"/>
          </a:p>
        </p:txBody>
      </p:sp>
      <p:sp>
        <p:nvSpPr>
          <p:cNvPr id="6" name="Slide Number Placeholder 5"/>
          <p:cNvSpPr txBox="1">
            <a:spLocks/>
          </p:cNvSpPr>
          <p:nvPr userDrawn="1"/>
        </p:nvSpPr>
        <p:spPr>
          <a:xfrm>
            <a:off x="11352212" y="6457947"/>
            <a:ext cx="340761" cy="198967"/>
          </a:xfrm>
          <a:prstGeom prst="rect">
            <a:avLst/>
          </a:prstGeom>
        </p:spPr>
        <p:txBody>
          <a:bodyPr vert="horz" lIns="0" tIns="0" rIns="0" bIns="0" rtlCol="0" anchor="ct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solidFill>
                <a:srgbClr val="F5F5F5"/>
              </a:solidFill>
              <a:latin typeface="+mn-lt"/>
              <a:cs typeface="Calibri"/>
            </a:endParaRPr>
          </a:p>
        </p:txBody>
      </p:sp>
      <p:grpSp>
        <p:nvGrpSpPr>
          <p:cNvPr id="8" name="Group 7"/>
          <p:cNvGrpSpPr/>
          <p:nvPr userDrawn="1"/>
        </p:nvGrpSpPr>
        <p:grpSpPr>
          <a:xfrm>
            <a:off x="509985" y="6385629"/>
            <a:ext cx="1164827" cy="226840"/>
            <a:chOff x="382588" y="4784726"/>
            <a:chExt cx="896938" cy="174625"/>
          </a:xfrm>
          <a:solidFill>
            <a:schemeClr val="bg1"/>
          </a:solidFill>
        </p:grpSpPr>
        <p:sp>
          <p:nvSpPr>
            <p:cNvPr id="9"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77235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DARK BLUE">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79412" y="274638"/>
            <a:ext cx="11313561" cy="792162"/>
          </a:xfrm>
        </p:spPr>
        <p:txBody>
          <a:bodyPr/>
          <a:lstStyle>
            <a:lvl1pPr>
              <a:defRPr>
                <a:solidFill>
                  <a:srgbClr val="F5F5F5"/>
                </a:solidFill>
              </a:defRPr>
            </a:lvl1pPr>
          </a:lstStyle>
          <a:p>
            <a:r>
              <a:rPr lang="en-US" smtClean="0"/>
              <a:t>Click to edit Master title style</a:t>
            </a:r>
            <a:endParaRPr lang="en-US" dirty="0"/>
          </a:p>
        </p:txBody>
      </p:sp>
      <p:grpSp>
        <p:nvGrpSpPr>
          <p:cNvPr id="8" name="Group 7"/>
          <p:cNvGrpSpPr/>
          <p:nvPr userDrawn="1"/>
        </p:nvGrpSpPr>
        <p:grpSpPr>
          <a:xfrm>
            <a:off x="509985" y="6385629"/>
            <a:ext cx="1164827" cy="226840"/>
            <a:chOff x="382588" y="4784726"/>
            <a:chExt cx="896938" cy="174625"/>
          </a:xfrm>
          <a:solidFill>
            <a:schemeClr val="bg1"/>
          </a:solidFill>
        </p:grpSpPr>
        <p:sp>
          <p:nvSpPr>
            <p:cNvPr id="9"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83664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Content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064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Content BLUE">
    <p:bg>
      <p:bgPr>
        <a:solidFill>
          <a:schemeClr val="tx2"/>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509985" y="6385629"/>
            <a:ext cx="1164827" cy="226840"/>
            <a:chOff x="382588" y="4784726"/>
            <a:chExt cx="896938" cy="174625"/>
          </a:xfrm>
          <a:solidFill>
            <a:schemeClr val="bg1"/>
          </a:solidFill>
        </p:grpSpPr>
        <p:sp>
          <p:nvSpPr>
            <p:cNvPr id="4"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Slide Number Placeholder 5"/>
          <p:cNvSpPr txBox="1">
            <a:spLocks/>
          </p:cNvSpPr>
          <p:nvPr userDrawn="1"/>
        </p:nvSpPr>
        <p:spPr>
          <a:xfrm>
            <a:off x="11352212" y="6457947"/>
            <a:ext cx="340761" cy="198967"/>
          </a:xfrm>
          <a:prstGeom prst="rect">
            <a:avLst/>
          </a:prstGeom>
        </p:spPr>
        <p:txBody>
          <a:bodyPr vert="horz" lIns="0" tIns="0" rIns="0" bIns="0" rtlCol="0" anchor="ct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solidFill>
                <a:schemeClr val="bg1"/>
              </a:solidFill>
              <a:latin typeface="Calibri"/>
            </a:endParaRPr>
          </a:p>
        </p:txBody>
      </p:sp>
    </p:spTree>
    <p:extLst>
      <p:ext uri="{BB962C8B-B14F-4D97-AF65-F5344CB8AC3E}">
        <p14:creationId xmlns:p14="http://schemas.microsoft.com/office/powerpoint/2010/main" val="573967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Content DARK BLUE">
    <p:bg>
      <p:bgPr>
        <a:solidFill>
          <a:schemeClr val="tx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509985" y="6385629"/>
            <a:ext cx="1164827" cy="226840"/>
            <a:chOff x="382588" y="4784726"/>
            <a:chExt cx="896938" cy="174625"/>
          </a:xfrm>
          <a:solidFill>
            <a:schemeClr val="bg1"/>
          </a:solidFill>
        </p:grpSpPr>
        <p:sp>
          <p:nvSpPr>
            <p:cNvPr id="4"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Slide Number Placeholder 5"/>
          <p:cNvSpPr txBox="1">
            <a:spLocks/>
          </p:cNvSpPr>
          <p:nvPr userDrawn="1"/>
        </p:nvSpPr>
        <p:spPr>
          <a:xfrm>
            <a:off x="11352212" y="6457947"/>
            <a:ext cx="340761" cy="198967"/>
          </a:xfrm>
          <a:prstGeom prst="rect">
            <a:avLst/>
          </a:prstGeom>
        </p:spPr>
        <p:txBody>
          <a:bodyPr vert="horz" lIns="0" tIns="0" rIns="0" bIns="0" rtlCol="0" anchor="ct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solidFill>
                <a:schemeClr val="bg1"/>
              </a:solidFill>
              <a:latin typeface="Calibri"/>
            </a:endParaRPr>
          </a:p>
        </p:txBody>
      </p:sp>
    </p:spTree>
    <p:extLst>
      <p:ext uri="{BB962C8B-B14F-4D97-AF65-F5344CB8AC3E}">
        <p14:creationId xmlns:p14="http://schemas.microsoft.com/office/powerpoint/2010/main" val="3961023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Rectangle 1"/>
          <p:cNvSpPr/>
          <p:nvPr userDrawn="1"/>
        </p:nvSpPr>
        <p:spPr>
          <a:xfrm>
            <a:off x="381000" y="6362700"/>
            <a:ext cx="1473200" cy="29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923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BLUE">
    <p:bg>
      <p:bgPr>
        <a:solidFill>
          <a:schemeClr val="tx2"/>
        </a:solidFill>
        <a:effectLst/>
      </p:bgPr>
    </p:bg>
    <p:spTree>
      <p:nvGrpSpPr>
        <p:cNvPr id="1" name=""/>
        <p:cNvGrpSpPr/>
        <p:nvPr/>
      </p:nvGrpSpPr>
      <p:grpSpPr>
        <a:xfrm>
          <a:off x="0" y="0"/>
          <a:ext cx="0" cy="0"/>
          <a:chOff x="0" y="0"/>
          <a:chExt cx="0" cy="0"/>
        </a:xfrm>
      </p:grpSpPr>
      <p:sp>
        <p:nvSpPr>
          <p:cNvPr id="64" name="Subtitle 2"/>
          <p:cNvSpPr>
            <a:spLocks noGrp="1"/>
          </p:cNvSpPr>
          <p:nvPr>
            <p:ph type="subTitle" idx="1"/>
          </p:nvPr>
        </p:nvSpPr>
        <p:spPr>
          <a:xfrm>
            <a:off x="435703" y="5179917"/>
            <a:ext cx="7336696"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3" name="Title 1"/>
          <p:cNvSpPr>
            <a:spLocks noGrp="1"/>
          </p:cNvSpPr>
          <p:nvPr>
            <p:ph type="ctrTitle"/>
          </p:nvPr>
        </p:nvSpPr>
        <p:spPr>
          <a:xfrm>
            <a:off x="410302" y="2701234"/>
            <a:ext cx="7362097" cy="2471446"/>
          </a:xfrm>
        </p:spPr>
        <p:txBody>
          <a:bodyPr anchor="b">
            <a:noAutofit/>
          </a:bodyPr>
          <a:lstStyle>
            <a:lvl1pPr>
              <a:lnSpc>
                <a:spcPct val="80000"/>
              </a:lnSpc>
              <a:defRPr sz="4400">
                <a:solidFill>
                  <a:srgbClr val="F5F5F5"/>
                </a:solidFill>
                <a:latin typeface="+mj-lt"/>
              </a:defRPr>
            </a:lvl1pPr>
          </a:lstStyle>
          <a:p>
            <a:r>
              <a:rPr lang="en-US" smtClean="0"/>
              <a:t>Click to edit Master title style</a:t>
            </a:r>
            <a:endParaRPr lang="en-US" dirty="0"/>
          </a:p>
        </p:txBody>
      </p:sp>
      <p:grpSp>
        <p:nvGrpSpPr>
          <p:cNvPr id="9" name="Group 8"/>
          <p:cNvGrpSpPr/>
          <p:nvPr userDrawn="1"/>
        </p:nvGrpSpPr>
        <p:grpSpPr>
          <a:xfrm>
            <a:off x="528435" y="656874"/>
            <a:ext cx="1614660" cy="296779"/>
            <a:chOff x="566738" y="1811338"/>
            <a:chExt cx="5018087" cy="922337"/>
          </a:xfrm>
          <a:solidFill>
            <a:schemeClr val="bg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grpSp>
      <p:grpSp>
        <p:nvGrpSpPr>
          <p:cNvPr id="51" name="Group 50"/>
          <p:cNvGrpSpPr/>
          <p:nvPr userDrawn="1"/>
        </p:nvGrpSpPr>
        <p:grpSpPr>
          <a:xfrm>
            <a:off x="509985" y="6385629"/>
            <a:ext cx="1164827" cy="226840"/>
            <a:chOff x="382588" y="4784726"/>
            <a:chExt cx="896938" cy="174625"/>
          </a:xfrm>
          <a:solidFill>
            <a:schemeClr val="bg1"/>
          </a:solidFill>
        </p:grpSpPr>
        <p:sp>
          <p:nvSpPr>
            <p:cNvPr id="52"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 name="Rectangle 59"/>
          <p:cNvSpPr/>
          <p:nvPr userDrawn="1"/>
        </p:nvSpPr>
        <p:spPr>
          <a:xfrm>
            <a:off x="381000" y="6362700"/>
            <a:ext cx="1473200" cy="296415"/>
          </a:xfrm>
          <a:prstGeom prst="rect">
            <a:avLst/>
          </a:prstGeom>
          <a:solidFill>
            <a:srgbClr val="29A7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userDrawn="1"/>
        </p:nvSpPr>
        <p:spPr>
          <a:xfrm>
            <a:off x="-1" y="6311900"/>
            <a:ext cx="12188825" cy="546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userDrawn="1"/>
        </p:nvGrpSpPr>
        <p:grpSpPr>
          <a:xfrm>
            <a:off x="8176895" y="911996"/>
            <a:ext cx="3743609" cy="5946004"/>
            <a:chOff x="8176895" y="950096"/>
            <a:chExt cx="3743609" cy="5946004"/>
          </a:xfrm>
        </p:grpSpPr>
        <p:sp>
          <p:nvSpPr>
            <p:cNvPr id="21" name="Freeform 20"/>
            <p:cNvSpPr>
              <a:spLocks noEditPoints="1"/>
            </p:cNvSpPr>
            <p:nvPr userDrawn="1"/>
          </p:nvSpPr>
          <p:spPr bwMode="auto">
            <a:xfrm>
              <a:off x="8620156" y="2278025"/>
              <a:ext cx="1083115" cy="1083115"/>
            </a:xfrm>
            <a:custGeom>
              <a:avLst/>
              <a:gdLst>
                <a:gd name="T0" fmla="*/ 320 w 645"/>
                <a:gd name="T1" fmla="*/ 645 h 645"/>
                <a:gd name="T2" fmla="*/ 281 w 645"/>
                <a:gd name="T3" fmla="*/ 628 h 645"/>
                <a:gd name="T4" fmla="*/ 16 w 645"/>
                <a:gd name="T5" fmla="*/ 364 h 645"/>
                <a:gd name="T6" fmla="*/ 0 w 645"/>
                <a:gd name="T7" fmla="*/ 325 h 645"/>
                <a:gd name="T8" fmla="*/ 16 w 645"/>
                <a:gd name="T9" fmla="*/ 286 h 645"/>
                <a:gd name="T10" fmla="*/ 281 w 645"/>
                <a:gd name="T11" fmla="*/ 22 h 645"/>
                <a:gd name="T12" fmla="*/ 359 w 645"/>
                <a:gd name="T13" fmla="*/ 22 h 645"/>
                <a:gd name="T14" fmla="*/ 623 w 645"/>
                <a:gd name="T15" fmla="*/ 286 h 645"/>
                <a:gd name="T16" fmla="*/ 623 w 645"/>
                <a:gd name="T17" fmla="*/ 364 h 645"/>
                <a:gd name="T18" fmla="*/ 359 w 645"/>
                <a:gd name="T19" fmla="*/ 628 h 645"/>
                <a:gd name="T20" fmla="*/ 320 w 645"/>
                <a:gd name="T21" fmla="*/ 645 h 645"/>
                <a:gd name="T22" fmla="*/ 134 w 645"/>
                <a:gd name="T23" fmla="*/ 325 h 645"/>
                <a:gd name="T24" fmla="*/ 320 w 645"/>
                <a:gd name="T25" fmla="*/ 511 h 645"/>
                <a:gd name="T26" fmla="*/ 506 w 645"/>
                <a:gd name="T27" fmla="*/ 325 h 645"/>
                <a:gd name="T28" fmla="*/ 320 w 645"/>
                <a:gd name="T29" fmla="*/ 139 h 645"/>
                <a:gd name="T30" fmla="*/ 134 w 645"/>
                <a:gd name="T31" fmla="*/ 3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645">
                  <a:moveTo>
                    <a:pt x="320" y="645"/>
                  </a:moveTo>
                  <a:cubicBezTo>
                    <a:pt x="306" y="645"/>
                    <a:pt x="291" y="639"/>
                    <a:pt x="281" y="628"/>
                  </a:cubicBezTo>
                  <a:cubicBezTo>
                    <a:pt x="16" y="364"/>
                    <a:pt x="16" y="364"/>
                    <a:pt x="16" y="364"/>
                  </a:cubicBezTo>
                  <a:cubicBezTo>
                    <a:pt x="6" y="354"/>
                    <a:pt x="0" y="340"/>
                    <a:pt x="0" y="325"/>
                  </a:cubicBezTo>
                  <a:cubicBezTo>
                    <a:pt x="0" y="310"/>
                    <a:pt x="6" y="296"/>
                    <a:pt x="16" y="286"/>
                  </a:cubicBezTo>
                  <a:cubicBezTo>
                    <a:pt x="281" y="22"/>
                    <a:pt x="281" y="22"/>
                    <a:pt x="281" y="22"/>
                  </a:cubicBezTo>
                  <a:cubicBezTo>
                    <a:pt x="302" y="0"/>
                    <a:pt x="337" y="0"/>
                    <a:pt x="359" y="22"/>
                  </a:cubicBezTo>
                  <a:cubicBezTo>
                    <a:pt x="623" y="286"/>
                    <a:pt x="623" y="286"/>
                    <a:pt x="623" y="286"/>
                  </a:cubicBezTo>
                  <a:cubicBezTo>
                    <a:pt x="645" y="307"/>
                    <a:pt x="645" y="343"/>
                    <a:pt x="623" y="364"/>
                  </a:cubicBezTo>
                  <a:cubicBezTo>
                    <a:pt x="359" y="628"/>
                    <a:pt x="359" y="628"/>
                    <a:pt x="359" y="628"/>
                  </a:cubicBezTo>
                  <a:cubicBezTo>
                    <a:pt x="348" y="639"/>
                    <a:pt x="334" y="645"/>
                    <a:pt x="320" y="645"/>
                  </a:cubicBezTo>
                  <a:close/>
                  <a:moveTo>
                    <a:pt x="134" y="325"/>
                  </a:moveTo>
                  <a:cubicBezTo>
                    <a:pt x="320" y="511"/>
                    <a:pt x="320" y="511"/>
                    <a:pt x="320" y="511"/>
                  </a:cubicBezTo>
                  <a:cubicBezTo>
                    <a:pt x="506" y="325"/>
                    <a:pt x="506" y="325"/>
                    <a:pt x="506" y="325"/>
                  </a:cubicBezTo>
                  <a:cubicBezTo>
                    <a:pt x="320" y="139"/>
                    <a:pt x="320" y="139"/>
                    <a:pt x="320" y="139"/>
                  </a:cubicBezTo>
                  <a:lnTo>
                    <a:pt x="134" y="3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noEditPoints="1"/>
            </p:cNvSpPr>
            <p:nvPr userDrawn="1"/>
          </p:nvSpPr>
          <p:spPr bwMode="auto">
            <a:xfrm>
              <a:off x="8176895" y="3460363"/>
              <a:ext cx="1083115" cy="1083115"/>
            </a:xfrm>
            <a:custGeom>
              <a:avLst/>
              <a:gdLst>
                <a:gd name="T0" fmla="*/ 320 w 645"/>
                <a:gd name="T1" fmla="*/ 645 h 645"/>
                <a:gd name="T2" fmla="*/ 280 w 645"/>
                <a:gd name="T3" fmla="*/ 629 h 645"/>
                <a:gd name="T4" fmla="*/ 16 w 645"/>
                <a:gd name="T5" fmla="*/ 364 h 645"/>
                <a:gd name="T6" fmla="*/ 0 w 645"/>
                <a:gd name="T7" fmla="*/ 325 h 645"/>
                <a:gd name="T8" fmla="*/ 16 w 645"/>
                <a:gd name="T9" fmla="*/ 286 h 645"/>
                <a:gd name="T10" fmla="*/ 280 w 645"/>
                <a:gd name="T11" fmla="*/ 22 h 645"/>
                <a:gd name="T12" fmla="*/ 359 w 645"/>
                <a:gd name="T13" fmla="*/ 22 h 645"/>
                <a:gd name="T14" fmla="*/ 623 w 645"/>
                <a:gd name="T15" fmla="*/ 286 h 645"/>
                <a:gd name="T16" fmla="*/ 623 w 645"/>
                <a:gd name="T17" fmla="*/ 364 h 645"/>
                <a:gd name="T18" fmla="*/ 359 w 645"/>
                <a:gd name="T19" fmla="*/ 629 h 645"/>
                <a:gd name="T20" fmla="*/ 320 w 645"/>
                <a:gd name="T21" fmla="*/ 645 h 645"/>
                <a:gd name="T22" fmla="*/ 134 w 645"/>
                <a:gd name="T23" fmla="*/ 325 h 645"/>
                <a:gd name="T24" fmla="*/ 320 w 645"/>
                <a:gd name="T25" fmla="*/ 511 h 645"/>
                <a:gd name="T26" fmla="*/ 505 w 645"/>
                <a:gd name="T27" fmla="*/ 325 h 645"/>
                <a:gd name="T28" fmla="*/ 320 w 645"/>
                <a:gd name="T29" fmla="*/ 140 h 645"/>
                <a:gd name="T30" fmla="*/ 134 w 645"/>
                <a:gd name="T31" fmla="*/ 3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645">
                  <a:moveTo>
                    <a:pt x="320" y="645"/>
                  </a:moveTo>
                  <a:cubicBezTo>
                    <a:pt x="305" y="645"/>
                    <a:pt x="291" y="639"/>
                    <a:pt x="280" y="629"/>
                  </a:cubicBezTo>
                  <a:cubicBezTo>
                    <a:pt x="16" y="364"/>
                    <a:pt x="16" y="364"/>
                    <a:pt x="16" y="364"/>
                  </a:cubicBezTo>
                  <a:cubicBezTo>
                    <a:pt x="6" y="354"/>
                    <a:pt x="0" y="340"/>
                    <a:pt x="0" y="325"/>
                  </a:cubicBezTo>
                  <a:cubicBezTo>
                    <a:pt x="0" y="311"/>
                    <a:pt x="6" y="296"/>
                    <a:pt x="16" y="286"/>
                  </a:cubicBezTo>
                  <a:cubicBezTo>
                    <a:pt x="280" y="22"/>
                    <a:pt x="280" y="22"/>
                    <a:pt x="280" y="22"/>
                  </a:cubicBezTo>
                  <a:cubicBezTo>
                    <a:pt x="302" y="0"/>
                    <a:pt x="337" y="0"/>
                    <a:pt x="359" y="22"/>
                  </a:cubicBezTo>
                  <a:cubicBezTo>
                    <a:pt x="623" y="286"/>
                    <a:pt x="623" y="286"/>
                    <a:pt x="623" y="286"/>
                  </a:cubicBezTo>
                  <a:cubicBezTo>
                    <a:pt x="645" y="308"/>
                    <a:pt x="645" y="343"/>
                    <a:pt x="623" y="364"/>
                  </a:cubicBezTo>
                  <a:cubicBezTo>
                    <a:pt x="359" y="629"/>
                    <a:pt x="359" y="629"/>
                    <a:pt x="359" y="629"/>
                  </a:cubicBezTo>
                  <a:cubicBezTo>
                    <a:pt x="348" y="639"/>
                    <a:pt x="334" y="645"/>
                    <a:pt x="320" y="645"/>
                  </a:cubicBezTo>
                  <a:close/>
                  <a:moveTo>
                    <a:pt x="134" y="325"/>
                  </a:moveTo>
                  <a:cubicBezTo>
                    <a:pt x="320" y="511"/>
                    <a:pt x="320" y="511"/>
                    <a:pt x="320" y="511"/>
                  </a:cubicBezTo>
                  <a:cubicBezTo>
                    <a:pt x="505" y="325"/>
                    <a:pt x="505" y="325"/>
                    <a:pt x="505" y="325"/>
                  </a:cubicBezTo>
                  <a:cubicBezTo>
                    <a:pt x="320" y="140"/>
                    <a:pt x="320" y="140"/>
                    <a:pt x="320" y="140"/>
                  </a:cubicBezTo>
                  <a:lnTo>
                    <a:pt x="134" y="3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userDrawn="1"/>
          </p:nvSpPr>
          <p:spPr bwMode="auto">
            <a:xfrm>
              <a:off x="9063417" y="3193294"/>
              <a:ext cx="186392" cy="813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8"/>
            <p:cNvSpPr>
              <a:spLocks noChangeArrowheads="1"/>
            </p:cNvSpPr>
            <p:nvPr userDrawn="1"/>
          </p:nvSpPr>
          <p:spPr bwMode="auto">
            <a:xfrm>
              <a:off x="10395983" y="1496290"/>
              <a:ext cx="186392" cy="206607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9"/>
            <p:cNvSpPr>
              <a:spLocks noChangeArrowheads="1"/>
            </p:cNvSpPr>
            <p:nvPr userDrawn="1"/>
          </p:nvSpPr>
          <p:spPr bwMode="auto">
            <a:xfrm>
              <a:off x="8620156" y="2823291"/>
              <a:ext cx="186392" cy="7390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0"/>
            <p:cNvSpPr>
              <a:spLocks noChangeArrowheads="1"/>
            </p:cNvSpPr>
            <p:nvPr userDrawn="1"/>
          </p:nvSpPr>
          <p:spPr bwMode="auto">
            <a:xfrm>
              <a:off x="9063417" y="4006557"/>
              <a:ext cx="186392" cy="288954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11"/>
            <p:cNvSpPr>
              <a:spLocks noChangeArrowheads="1"/>
            </p:cNvSpPr>
            <p:nvPr userDrawn="1"/>
          </p:nvSpPr>
          <p:spPr bwMode="auto">
            <a:xfrm>
              <a:off x="11282505" y="3267480"/>
              <a:ext cx="186392" cy="36165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12"/>
            <p:cNvSpPr>
              <a:spLocks noChangeArrowheads="1"/>
            </p:cNvSpPr>
            <p:nvPr userDrawn="1"/>
          </p:nvSpPr>
          <p:spPr bwMode="auto">
            <a:xfrm>
              <a:off x="11725766" y="2823291"/>
              <a:ext cx="186392" cy="40607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14"/>
            <p:cNvSpPr>
              <a:spLocks noChangeArrowheads="1"/>
            </p:cNvSpPr>
            <p:nvPr userDrawn="1"/>
          </p:nvSpPr>
          <p:spPr bwMode="auto">
            <a:xfrm>
              <a:off x="10839244" y="2823291"/>
              <a:ext cx="186392" cy="118326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5"/>
            <p:cNvSpPr>
              <a:spLocks/>
            </p:cNvSpPr>
            <p:nvPr userDrawn="1"/>
          </p:nvSpPr>
          <p:spPr bwMode="auto">
            <a:xfrm>
              <a:off x="10839244" y="4006557"/>
              <a:ext cx="186392" cy="2889543"/>
            </a:xfrm>
            <a:custGeom>
              <a:avLst/>
              <a:gdLst>
                <a:gd name="T0" fmla="*/ 0 w 201"/>
                <a:gd name="T1" fmla="*/ 0 h 3116"/>
                <a:gd name="T2" fmla="*/ 0 w 201"/>
                <a:gd name="T3" fmla="*/ 478 h 3116"/>
                <a:gd name="T4" fmla="*/ 0 w 201"/>
                <a:gd name="T5" fmla="*/ 784 h 3116"/>
                <a:gd name="T6" fmla="*/ 0 w 201"/>
                <a:gd name="T7" fmla="*/ 3116 h 3116"/>
                <a:gd name="T8" fmla="*/ 201 w 201"/>
                <a:gd name="T9" fmla="*/ 3116 h 3116"/>
                <a:gd name="T10" fmla="*/ 201 w 201"/>
                <a:gd name="T11" fmla="*/ 1027 h 3116"/>
                <a:gd name="T12" fmla="*/ 201 w 201"/>
                <a:gd name="T13" fmla="*/ 742 h 3116"/>
                <a:gd name="T14" fmla="*/ 201 w 201"/>
                <a:gd name="T15" fmla="*/ 478 h 3116"/>
                <a:gd name="T16" fmla="*/ 201 w 201"/>
                <a:gd name="T17" fmla="*/ 0 h 3116"/>
                <a:gd name="T18" fmla="*/ 0 w 201"/>
                <a:gd name="T19" fmla="*/ 0 h 3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3116">
                  <a:moveTo>
                    <a:pt x="0" y="0"/>
                  </a:moveTo>
                  <a:lnTo>
                    <a:pt x="0" y="478"/>
                  </a:lnTo>
                  <a:lnTo>
                    <a:pt x="0" y="784"/>
                  </a:lnTo>
                  <a:lnTo>
                    <a:pt x="0" y="3116"/>
                  </a:lnTo>
                  <a:lnTo>
                    <a:pt x="201" y="3116"/>
                  </a:lnTo>
                  <a:lnTo>
                    <a:pt x="201" y="1027"/>
                  </a:lnTo>
                  <a:lnTo>
                    <a:pt x="201" y="742"/>
                  </a:lnTo>
                  <a:lnTo>
                    <a:pt x="201" y="478"/>
                  </a:lnTo>
                  <a:lnTo>
                    <a:pt x="20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16"/>
            <p:cNvSpPr>
              <a:spLocks noChangeArrowheads="1"/>
            </p:cNvSpPr>
            <p:nvPr userDrawn="1"/>
          </p:nvSpPr>
          <p:spPr bwMode="auto">
            <a:xfrm>
              <a:off x="9506678" y="1496290"/>
              <a:ext cx="186392" cy="132700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7"/>
            <p:cNvSpPr>
              <a:spLocks noEditPoints="1"/>
            </p:cNvSpPr>
            <p:nvPr userDrawn="1"/>
          </p:nvSpPr>
          <p:spPr bwMode="auto">
            <a:xfrm>
              <a:off x="10829043" y="2286370"/>
              <a:ext cx="1091461" cy="1074769"/>
            </a:xfrm>
            <a:custGeom>
              <a:avLst/>
              <a:gdLst>
                <a:gd name="T0" fmla="*/ 325 w 650"/>
                <a:gd name="T1" fmla="*/ 640 h 640"/>
                <a:gd name="T2" fmla="*/ 286 w 650"/>
                <a:gd name="T3" fmla="*/ 623 h 640"/>
                <a:gd name="T4" fmla="*/ 22 w 650"/>
                <a:gd name="T5" fmla="*/ 359 h 640"/>
                <a:gd name="T6" fmla="*/ 22 w 650"/>
                <a:gd name="T7" fmla="*/ 281 h 640"/>
                <a:gd name="T8" fmla="*/ 286 w 650"/>
                <a:gd name="T9" fmla="*/ 17 h 640"/>
                <a:gd name="T10" fmla="*/ 325 w 650"/>
                <a:gd name="T11" fmla="*/ 0 h 640"/>
                <a:gd name="T12" fmla="*/ 365 w 650"/>
                <a:gd name="T13" fmla="*/ 17 h 640"/>
                <a:gd name="T14" fmla="*/ 629 w 650"/>
                <a:gd name="T15" fmla="*/ 281 h 640"/>
                <a:gd name="T16" fmla="*/ 629 w 650"/>
                <a:gd name="T17" fmla="*/ 359 h 640"/>
                <a:gd name="T18" fmla="*/ 365 w 650"/>
                <a:gd name="T19" fmla="*/ 623 h 640"/>
                <a:gd name="T20" fmla="*/ 325 w 650"/>
                <a:gd name="T21" fmla="*/ 640 h 640"/>
                <a:gd name="T22" fmla="*/ 140 w 650"/>
                <a:gd name="T23" fmla="*/ 320 h 640"/>
                <a:gd name="T24" fmla="*/ 325 w 650"/>
                <a:gd name="T25" fmla="*/ 506 h 640"/>
                <a:gd name="T26" fmla="*/ 511 w 650"/>
                <a:gd name="T27" fmla="*/ 320 h 640"/>
                <a:gd name="T28" fmla="*/ 325 w 650"/>
                <a:gd name="T29" fmla="*/ 134 h 640"/>
                <a:gd name="T30" fmla="*/ 140 w 650"/>
                <a:gd name="T31" fmla="*/ 32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640">
                  <a:moveTo>
                    <a:pt x="325" y="640"/>
                  </a:moveTo>
                  <a:cubicBezTo>
                    <a:pt x="311" y="640"/>
                    <a:pt x="297" y="634"/>
                    <a:pt x="286" y="623"/>
                  </a:cubicBezTo>
                  <a:cubicBezTo>
                    <a:pt x="22" y="359"/>
                    <a:pt x="22" y="359"/>
                    <a:pt x="22" y="359"/>
                  </a:cubicBezTo>
                  <a:cubicBezTo>
                    <a:pt x="0" y="338"/>
                    <a:pt x="0" y="302"/>
                    <a:pt x="22" y="281"/>
                  </a:cubicBezTo>
                  <a:cubicBezTo>
                    <a:pt x="286" y="17"/>
                    <a:pt x="286" y="17"/>
                    <a:pt x="286" y="17"/>
                  </a:cubicBezTo>
                  <a:cubicBezTo>
                    <a:pt x="297" y="6"/>
                    <a:pt x="311" y="0"/>
                    <a:pt x="325" y="0"/>
                  </a:cubicBezTo>
                  <a:cubicBezTo>
                    <a:pt x="340" y="0"/>
                    <a:pt x="354" y="6"/>
                    <a:pt x="365" y="17"/>
                  </a:cubicBezTo>
                  <a:cubicBezTo>
                    <a:pt x="629" y="281"/>
                    <a:pt x="629" y="281"/>
                    <a:pt x="629" y="281"/>
                  </a:cubicBezTo>
                  <a:cubicBezTo>
                    <a:pt x="650" y="302"/>
                    <a:pt x="650" y="338"/>
                    <a:pt x="629" y="359"/>
                  </a:cubicBezTo>
                  <a:cubicBezTo>
                    <a:pt x="365" y="623"/>
                    <a:pt x="365" y="623"/>
                    <a:pt x="365" y="623"/>
                  </a:cubicBezTo>
                  <a:cubicBezTo>
                    <a:pt x="354" y="634"/>
                    <a:pt x="340" y="640"/>
                    <a:pt x="325" y="640"/>
                  </a:cubicBezTo>
                  <a:close/>
                  <a:moveTo>
                    <a:pt x="140" y="320"/>
                  </a:moveTo>
                  <a:cubicBezTo>
                    <a:pt x="325" y="506"/>
                    <a:pt x="325" y="506"/>
                    <a:pt x="325" y="506"/>
                  </a:cubicBezTo>
                  <a:cubicBezTo>
                    <a:pt x="511" y="320"/>
                    <a:pt x="511" y="320"/>
                    <a:pt x="511" y="320"/>
                  </a:cubicBezTo>
                  <a:cubicBezTo>
                    <a:pt x="325" y="134"/>
                    <a:pt x="325" y="134"/>
                    <a:pt x="325" y="134"/>
                  </a:cubicBezTo>
                  <a:lnTo>
                    <a:pt x="140" y="3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8"/>
            <p:cNvSpPr>
              <a:spLocks/>
            </p:cNvSpPr>
            <p:nvPr userDrawn="1"/>
          </p:nvSpPr>
          <p:spPr bwMode="auto">
            <a:xfrm>
              <a:off x="9535425" y="1939551"/>
              <a:ext cx="601834" cy="4944494"/>
            </a:xfrm>
            <a:custGeom>
              <a:avLst/>
              <a:gdLst>
                <a:gd name="T0" fmla="*/ 649 w 649"/>
                <a:gd name="T1" fmla="*/ 0 h 5332"/>
                <a:gd name="T2" fmla="*/ 449 w 649"/>
                <a:gd name="T3" fmla="*/ 0 h 5332"/>
                <a:gd name="T4" fmla="*/ 449 w 649"/>
                <a:gd name="T5" fmla="*/ 1986 h 5332"/>
                <a:gd name="T6" fmla="*/ 141 w 649"/>
                <a:gd name="T7" fmla="*/ 1680 h 5332"/>
                <a:gd name="T8" fmla="*/ 0 w 649"/>
                <a:gd name="T9" fmla="*/ 1821 h 5332"/>
                <a:gd name="T10" fmla="*/ 449 w 649"/>
                <a:gd name="T11" fmla="*/ 2270 h 5332"/>
                <a:gd name="T12" fmla="*/ 449 w 649"/>
                <a:gd name="T13" fmla="*/ 2577 h 5332"/>
                <a:gd name="T14" fmla="*/ 449 w 649"/>
                <a:gd name="T15" fmla="*/ 5332 h 5332"/>
                <a:gd name="T16" fmla="*/ 649 w 649"/>
                <a:gd name="T17" fmla="*/ 5332 h 5332"/>
                <a:gd name="T18" fmla="*/ 649 w 649"/>
                <a:gd name="T19" fmla="*/ 2577 h 5332"/>
                <a:gd name="T20" fmla="*/ 649 w 649"/>
                <a:gd name="T21" fmla="*/ 2577 h 5332"/>
                <a:gd name="T22" fmla="*/ 649 w 649"/>
                <a:gd name="T23" fmla="*/ 0 h 5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9" h="5332">
                  <a:moveTo>
                    <a:pt x="649" y="0"/>
                  </a:moveTo>
                  <a:lnTo>
                    <a:pt x="449" y="0"/>
                  </a:lnTo>
                  <a:lnTo>
                    <a:pt x="449" y="1986"/>
                  </a:lnTo>
                  <a:lnTo>
                    <a:pt x="141" y="1680"/>
                  </a:lnTo>
                  <a:lnTo>
                    <a:pt x="0" y="1821"/>
                  </a:lnTo>
                  <a:lnTo>
                    <a:pt x="449" y="2270"/>
                  </a:lnTo>
                  <a:lnTo>
                    <a:pt x="449" y="2577"/>
                  </a:lnTo>
                  <a:lnTo>
                    <a:pt x="449" y="5332"/>
                  </a:lnTo>
                  <a:lnTo>
                    <a:pt x="649" y="5332"/>
                  </a:lnTo>
                  <a:lnTo>
                    <a:pt x="649" y="2577"/>
                  </a:lnTo>
                  <a:lnTo>
                    <a:pt x="649" y="2577"/>
                  </a:lnTo>
                  <a:lnTo>
                    <a:pt x="64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9"/>
            <p:cNvSpPr>
              <a:spLocks noEditPoints="1"/>
            </p:cNvSpPr>
            <p:nvPr userDrawn="1"/>
          </p:nvSpPr>
          <p:spPr bwMode="auto">
            <a:xfrm>
              <a:off x="10137259" y="3460363"/>
              <a:ext cx="888377" cy="1083115"/>
            </a:xfrm>
            <a:custGeom>
              <a:avLst/>
              <a:gdLst>
                <a:gd name="T0" fmla="*/ 512 w 529"/>
                <a:gd name="T1" fmla="*/ 286 h 645"/>
                <a:gd name="T2" fmla="*/ 418 w 529"/>
                <a:gd name="T3" fmla="*/ 191 h 645"/>
                <a:gd name="T4" fmla="*/ 248 w 529"/>
                <a:gd name="T5" fmla="*/ 22 h 645"/>
                <a:gd name="T6" fmla="*/ 170 w 529"/>
                <a:gd name="T7" fmla="*/ 22 h 645"/>
                <a:gd name="T8" fmla="*/ 0 w 529"/>
                <a:gd name="T9" fmla="*/ 191 h 645"/>
                <a:gd name="T10" fmla="*/ 0 w 529"/>
                <a:gd name="T11" fmla="*/ 459 h 645"/>
                <a:gd name="T12" fmla="*/ 170 w 529"/>
                <a:gd name="T13" fmla="*/ 629 h 645"/>
                <a:gd name="T14" fmla="*/ 209 w 529"/>
                <a:gd name="T15" fmla="*/ 645 h 645"/>
                <a:gd name="T16" fmla="*/ 248 w 529"/>
                <a:gd name="T17" fmla="*/ 629 h 645"/>
                <a:gd name="T18" fmla="*/ 418 w 529"/>
                <a:gd name="T19" fmla="*/ 459 h 645"/>
                <a:gd name="T20" fmla="*/ 512 w 529"/>
                <a:gd name="T21" fmla="*/ 364 h 645"/>
                <a:gd name="T22" fmla="*/ 529 w 529"/>
                <a:gd name="T23" fmla="*/ 325 h 645"/>
                <a:gd name="T24" fmla="*/ 512 w 529"/>
                <a:gd name="T25" fmla="*/ 286 h 645"/>
                <a:gd name="T26" fmla="*/ 209 w 529"/>
                <a:gd name="T27" fmla="*/ 511 h 645"/>
                <a:gd name="T28" fmla="*/ 23 w 529"/>
                <a:gd name="T29" fmla="*/ 325 h 645"/>
                <a:gd name="T30" fmla="*/ 209 w 529"/>
                <a:gd name="T31" fmla="*/ 140 h 645"/>
                <a:gd name="T32" fmla="*/ 395 w 529"/>
                <a:gd name="T33" fmla="*/ 325 h 645"/>
                <a:gd name="T34" fmla="*/ 209 w 529"/>
                <a:gd name="T35" fmla="*/ 511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9" h="645">
                  <a:moveTo>
                    <a:pt x="512" y="286"/>
                  </a:moveTo>
                  <a:cubicBezTo>
                    <a:pt x="418" y="191"/>
                    <a:pt x="418" y="191"/>
                    <a:pt x="418" y="191"/>
                  </a:cubicBezTo>
                  <a:cubicBezTo>
                    <a:pt x="248" y="22"/>
                    <a:pt x="248" y="22"/>
                    <a:pt x="248" y="22"/>
                  </a:cubicBezTo>
                  <a:cubicBezTo>
                    <a:pt x="227" y="0"/>
                    <a:pt x="192" y="0"/>
                    <a:pt x="170" y="22"/>
                  </a:cubicBezTo>
                  <a:cubicBezTo>
                    <a:pt x="0" y="191"/>
                    <a:pt x="0" y="191"/>
                    <a:pt x="0" y="191"/>
                  </a:cubicBezTo>
                  <a:cubicBezTo>
                    <a:pt x="0" y="459"/>
                    <a:pt x="0" y="459"/>
                    <a:pt x="0" y="459"/>
                  </a:cubicBezTo>
                  <a:cubicBezTo>
                    <a:pt x="170" y="629"/>
                    <a:pt x="170" y="629"/>
                    <a:pt x="170" y="629"/>
                  </a:cubicBezTo>
                  <a:cubicBezTo>
                    <a:pt x="180" y="639"/>
                    <a:pt x="194" y="645"/>
                    <a:pt x="209" y="645"/>
                  </a:cubicBezTo>
                  <a:cubicBezTo>
                    <a:pt x="224" y="645"/>
                    <a:pt x="238" y="639"/>
                    <a:pt x="248" y="629"/>
                  </a:cubicBezTo>
                  <a:cubicBezTo>
                    <a:pt x="418" y="459"/>
                    <a:pt x="418" y="459"/>
                    <a:pt x="418" y="459"/>
                  </a:cubicBezTo>
                  <a:cubicBezTo>
                    <a:pt x="512" y="364"/>
                    <a:pt x="512" y="364"/>
                    <a:pt x="512" y="364"/>
                  </a:cubicBezTo>
                  <a:cubicBezTo>
                    <a:pt x="523" y="354"/>
                    <a:pt x="529" y="340"/>
                    <a:pt x="529" y="325"/>
                  </a:cubicBezTo>
                  <a:cubicBezTo>
                    <a:pt x="529" y="311"/>
                    <a:pt x="523" y="296"/>
                    <a:pt x="512" y="286"/>
                  </a:cubicBezTo>
                  <a:close/>
                  <a:moveTo>
                    <a:pt x="209" y="511"/>
                  </a:moveTo>
                  <a:cubicBezTo>
                    <a:pt x="23" y="325"/>
                    <a:pt x="23" y="325"/>
                    <a:pt x="23" y="325"/>
                  </a:cubicBezTo>
                  <a:cubicBezTo>
                    <a:pt x="209" y="140"/>
                    <a:pt x="209" y="140"/>
                    <a:pt x="209" y="140"/>
                  </a:cubicBezTo>
                  <a:cubicBezTo>
                    <a:pt x="395" y="325"/>
                    <a:pt x="395" y="325"/>
                    <a:pt x="395" y="325"/>
                  </a:cubicBezTo>
                  <a:lnTo>
                    <a:pt x="209" y="5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0"/>
            <p:cNvSpPr>
              <a:spLocks/>
            </p:cNvSpPr>
            <p:nvPr userDrawn="1"/>
          </p:nvSpPr>
          <p:spPr bwMode="auto">
            <a:xfrm>
              <a:off x="9951794" y="3781217"/>
              <a:ext cx="185465" cy="449752"/>
            </a:xfrm>
            <a:custGeom>
              <a:avLst/>
              <a:gdLst>
                <a:gd name="T0" fmla="*/ 200 w 200"/>
                <a:gd name="T1" fmla="*/ 0 h 485"/>
                <a:gd name="T2" fmla="*/ 100 w 200"/>
                <a:gd name="T3" fmla="*/ 101 h 485"/>
                <a:gd name="T4" fmla="*/ 0 w 200"/>
                <a:gd name="T5" fmla="*/ 0 h 485"/>
                <a:gd name="T6" fmla="*/ 0 w 200"/>
                <a:gd name="T7" fmla="*/ 284 h 485"/>
                <a:gd name="T8" fmla="*/ 200 w 200"/>
                <a:gd name="T9" fmla="*/ 485 h 485"/>
                <a:gd name="T10" fmla="*/ 200 w 200"/>
                <a:gd name="T11" fmla="*/ 0 h 485"/>
              </a:gdLst>
              <a:ahLst/>
              <a:cxnLst>
                <a:cxn ang="0">
                  <a:pos x="T0" y="T1"/>
                </a:cxn>
                <a:cxn ang="0">
                  <a:pos x="T2" y="T3"/>
                </a:cxn>
                <a:cxn ang="0">
                  <a:pos x="T4" y="T5"/>
                </a:cxn>
                <a:cxn ang="0">
                  <a:pos x="T6" y="T7"/>
                </a:cxn>
                <a:cxn ang="0">
                  <a:pos x="T8" y="T9"/>
                </a:cxn>
                <a:cxn ang="0">
                  <a:pos x="T10" y="T11"/>
                </a:cxn>
              </a:cxnLst>
              <a:rect l="0" t="0" r="r" b="b"/>
              <a:pathLst>
                <a:path w="200" h="485">
                  <a:moveTo>
                    <a:pt x="200" y="0"/>
                  </a:moveTo>
                  <a:lnTo>
                    <a:pt x="100" y="101"/>
                  </a:lnTo>
                  <a:lnTo>
                    <a:pt x="0" y="0"/>
                  </a:lnTo>
                  <a:lnTo>
                    <a:pt x="0" y="284"/>
                  </a:lnTo>
                  <a:lnTo>
                    <a:pt x="200" y="485"/>
                  </a:lnTo>
                  <a:lnTo>
                    <a:pt x="20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1"/>
            <p:cNvSpPr>
              <a:spLocks noEditPoints="1"/>
            </p:cNvSpPr>
            <p:nvPr userDrawn="1"/>
          </p:nvSpPr>
          <p:spPr bwMode="auto">
            <a:xfrm>
              <a:off x="9506678" y="950096"/>
              <a:ext cx="1084042" cy="1084042"/>
            </a:xfrm>
            <a:custGeom>
              <a:avLst/>
              <a:gdLst>
                <a:gd name="T0" fmla="*/ 320 w 645"/>
                <a:gd name="T1" fmla="*/ 645 h 645"/>
                <a:gd name="T2" fmla="*/ 281 w 645"/>
                <a:gd name="T3" fmla="*/ 629 h 645"/>
                <a:gd name="T4" fmla="*/ 17 w 645"/>
                <a:gd name="T5" fmla="*/ 364 h 645"/>
                <a:gd name="T6" fmla="*/ 0 w 645"/>
                <a:gd name="T7" fmla="*/ 325 h 645"/>
                <a:gd name="T8" fmla="*/ 17 w 645"/>
                <a:gd name="T9" fmla="*/ 286 h 645"/>
                <a:gd name="T10" fmla="*/ 281 w 645"/>
                <a:gd name="T11" fmla="*/ 22 h 645"/>
                <a:gd name="T12" fmla="*/ 359 w 645"/>
                <a:gd name="T13" fmla="*/ 22 h 645"/>
                <a:gd name="T14" fmla="*/ 623 w 645"/>
                <a:gd name="T15" fmla="*/ 286 h 645"/>
                <a:gd name="T16" fmla="*/ 623 w 645"/>
                <a:gd name="T17" fmla="*/ 364 h 645"/>
                <a:gd name="T18" fmla="*/ 359 w 645"/>
                <a:gd name="T19" fmla="*/ 629 h 645"/>
                <a:gd name="T20" fmla="*/ 320 w 645"/>
                <a:gd name="T21" fmla="*/ 645 h 645"/>
                <a:gd name="T22" fmla="*/ 134 w 645"/>
                <a:gd name="T23" fmla="*/ 325 h 645"/>
                <a:gd name="T24" fmla="*/ 320 w 645"/>
                <a:gd name="T25" fmla="*/ 511 h 645"/>
                <a:gd name="T26" fmla="*/ 506 w 645"/>
                <a:gd name="T27" fmla="*/ 325 h 645"/>
                <a:gd name="T28" fmla="*/ 320 w 645"/>
                <a:gd name="T29" fmla="*/ 140 h 645"/>
                <a:gd name="T30" fmla="*/ 134 w 645"/>
                <a:gd name="T31" fmla="*/ 3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645">
                  <a:moveTo>
                    <a:pt x="320" y="645"/>
                  </a:moveTo>
                  <a:cubicBezTo>
                    <a:pt x="306" y="645"/>
                    <a:pt x="292" y="639"/>
                    <a:pt x="281" y="629"/>
                  </a:cubicBezTo>
                  <a:cubicBezTo>
                    <a:pt x="17" y="364"/>
                    <a:pt x="17" y="364"/>
                    <a:pt x="17" y="364"/>
                  </a:cubicBezTo>
                  <a:cubicBezTo>
                    <a:pt x="6" y="354"/>
                    <a:pt x="0" y="340"/>
                    <a:pt x="0" y="325"/>
                  </a:cubicBezTo>
                  <a:cubicBezTo>
                    <a:pt x="0" y="311"/>
                    <a:pt x="6" y="296"/>
                    <a:pt x="17" y="286"/>
                  </a:cubicBezTo>
                  <a:cubicBezTo>
                    <a:pt x="281" y="22"/>
                    <a:pt x="281" y="22"/>
                    <a:pt x="281" y="22"/>
                  </a:cubicBezTo>
                  <a:cubicBezTo>
                    <a:pt x="302" y="0"/>
                    <a:pt x="338" y="0"/>
                    <a:pt x="359" y="22"/>
                  </a:cubicBezTo>
                  <a:cubicBezTo>
                    <a:pt x="623" y="286"/>
                    <a:pt x="623" y="286"/>
                    <a:pt x="623" y="286"/>
                  </a:cubicBezTo>
                  <a:cubicBezTo>
                    <a:pt x="645" y="308"/>
                    <a:pt x="645" y="343"/>
                    <a:pt x="623" y="364"/>
                  </a:cubicBezTo>
                  <a:cubicBezTo>
                    <a:pt x="359" y="629"/>
                    <a:pt x="359" y="629"/>
                    <a:pt x="359" y="629"/>
                  </a:cubicBezTo>
                  <a:cubicBezTo>
                    <a:pt x="348" y="639"/>
                    <a:pt x="334" y="645"/>
                    <a:pt x="320" y="645"/>
                  </a:cubicBezTo>
                  <a:close/>
                  <a:moveTo>
                    <a:pt x="134" y="325"/>
                  </a:moveTo>
                  <a:cubicBezTo>
                    <a:pt x="320" y="511"/>
                    <a:pt x="320" y="511"/>
                    <a:pt x="320" y="511"/>
                  </a:cubicBezTo>
                  <a:cubicBezTo>
                    <a:pt x="506" y="325"/>
                    <a:pt x="506" y="325"/>
                    <a:pt x="506" y="325"/>
                  </a:cubicBezTo>
                  <a:cubicBezTo>
                    <a:pt x="320" y="140"/>
                    <a:pt x="320" y="140"/>
                    <a:pt x="320" y="140"/>
                  </a:cubicBezTo>
                  <a:lnTo>
                    <a:pt x="134" y="3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2"/>
            <p:cNvSpPr>
              <a:spLocks noEditPoints="1"/>
            </p:cNvSpPr>
            <p:nvPr userDrawn="1"/>
          </p:nvSpPr>
          <p:spPr bwMode="auto">
            <a:xfrm>
              <a:off x="8176895" y="3460363"/>
              <a:ext cx="886522" cy="3435737"/>
            </a:xfrm>
            <a:custGeom>
              <a:avLst/>
              <a:gdLst>
                <a:gd name="T0" fmla="*/ 528 w 528"/>
                <a:gd name="T1" fmla="*/ 191 h 2045"/>
                <a:gd name="T2" fmla="*/ 359 w 528"/>
                <a:gd name="T3" fmla="*/ 22 h 2045"/>
                <a:gd name="T4" fmla="*/ 280 w 528"/>
                <a:gd name="T5" fmla="*/ 22 h 2045"/>
                <a:gd name="T6" fmla="*/ 16 w 528"/>
                <a:gd name="T7" fmla="*/ 286 h 2045"/>
                <a:gd name="T8" fmla="*/ 0 w 528"/>
                <a:gd name="T9" fmla="*/ 325 h 2045"/>
                <a:gd name="T10" fmla="*/ 0 w 528"/>
                <a:gd name="T11" fmla="*/ 2045 h 2045"/>
                <a:gd name="T12" fmla="*/ 111 w 528"/>
                <a:gd name="T13" fmla="*/ 2045 h 2045"/>
                <a:gd name="T14" fmla="*/ 111 w 528"/>
                <a:gd name="T15" fmla="*/ 459 h 2045"/>
                <a:gd name="T16" fmla="*/ 264 w 528"/>
                <a:gd name="T17" fmla="*/ 612 h 2045"/>
                <a:gd name="T18" fmla="*/ 264 w 528"/>
                <a:gd name="T19" fmla="*/ 2038 h 2045"/>
                <a:gd name="T20" fmla="*/ 375 w 528"/>
                <a:gd name="T21" fmla="*/ 2038 h 2045"/>
                <a:gd name="T22" fmla="*/ 375 w 528"/>
                <a:gd name="T23" fmla="*/ 612 h 2045"/>
                <a:gd name="T24" fmla="*/ 528 w 528"/>
                <a:gd name="T25" fmla="*/ 459 h 2045"/>
                <a:gd name="T26" fmla="*/ 528 w 528"/>
                <a:gd name="T27" fmla="*/ 191 h 2045"/>
                <a:gd name="T28" fmla="*/ 320 w 528"/>
                <a:gd name="T29" fmla="*/ 511 h 2045"/>
                <a:gd name="T30" fmla="*/ 134 w 528"/>
                <a:gd name="T31" fmla="*/ 325 h 2045"/>
                <a:gd name="T32" fmla="*/ 320 w 528"/>
                <a:gd name="T33" fmla="*/ 140 h 2045"/>
                <a:gd name="T34" fmla="*/ 505 w 528"/>
                <a:gd name="T35" fmla="*/ 325 h 2045"/>
                <a:gd name="T36" fmla="*/ 320 w 528"/>
                <a:gd name="T37" fmla="*/ 511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8" h="2045">
                  <a:moveTo>
                    <a:pt x="528" y="191"/>
                  </a:moveTo>
                  <a:cubicBezTo>
                    <a:pt x="359" y="22"/>
                    <a:pt x="359" y="22"/>
                    <a:pt x="359" y="22"/>
                  </a:cubicBezTo>
                  <a:cubicBezTo>
                    <a:pt x="337" y="0"/>
                    <a:pt x="302" y="0"/>
                    <a:pt x="280" y="22"/>
                  </a:cubicBezTo>
                  <a:cubicBezTo>
                    <a:pt x="16" y="286"/>
                    <a:pt x="16" y="286"/>
                    <a:pt x="16" y="286"/>
                  </a:cubicBezTo>
                  <a:cubicBezTo>
                    <a:pt x="6" y="296"/>
                    <a:pt x="0" y="311"/>
                    <a:pt x="0" y="325"/>
                  </a:cubicBezTo>
                  <a:cubicBezTo>
                    <a:pt x="0" y="2045"/>
                    <a:pt x="0" y="2045"/>
                    <a:pt x="0" y="2045"/>
                  </a:cubicBezTo>
                  <a:cubicBezTo>
                    <a:pt x="111" y="2045"/>
                    <a:pt x="111" y="2045"/>
                    <a:pt x="111" y="2045"/>
                  </a:cubicBezTo>
                  <a:cubicBezTo>
                    <a:pt x="111" y="459"/>
                    <a:pt x="111" y="459"/>
                    <a:pt x="111" y="459"/>
                  </a:cubicBezTo>
                  <a:cubicBezTo>
                    <a:pt x="264" y="612"/>
                    <a:pt x="264" y="612"/>
                    <a:pt x="264" y="612"/>
                  </a:cubicBezTo>
                  <a:cubicBezTo>
                    <a:pt x="264" y="2038"/>
                    <a:pt x="264" y="2038"/>
                    <a:pt x="264" y="2038"/>
                  </a:cubicBezTo>
                  <a:cubicBezTo>
                    <a:pt x="375" y="2038"/>
                    <a:pt x="375" y="2038"/>
                    <a:pt x="375" y="2038"/>
                  </a:cubicBezTo>
                  <a:cubicBezTo>
                    <a:pt x="375" y="612"/>
                    <a:pt x="375" y="612"/>
                    <a:pt x="375" y="612"/>
                  </a:cubicBezTo>
                  <a:cubicBezTo>
                    <a:pt x="528" y="459"/>
                    <a:pt x="528" y="459"/>
                    <a:pt x="528" y="459"/>
                  </a:cubicBezTo>
                  <a:lnTo>
                    <a:pt x="528" y="191"/>
                  </a:lnTo>
                  <a:close/>
                  <a:moveTo>
                    <a:pt x="320" y="511"/>
                  </a:moveTo>
                  <a:cubicBezTo>
                    <a:pt x="134" y="325"/>
                    <a:pt x="134" y="325"/>
                    <a:pt x="134" y="325"/>
                  </a:cubicBezTo>
                  <a:cubicBezTo>
                    <a:pt x="320" y="140"/>
                    <a:pt x="320" y="140"/>
                    <a:pt x="320" y="140"/>
                  </a:cubicBezTo>
                  <a:cubicBezTo>
                    <a:pt x="505" y="325"/>
                    <a:pt x="505" y="325"/>
                    <a:pt x="505" y="325"/>
                  </a:cubicBezTo>
                  <a:lnTo>
                    <a:pt x="320" y="5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3"/>
            <p:cNvSpPr>
              <a:spLocks/>
            </p:cNvSpPr>
            <p:nvPr userDrawn="1"/>
          </p:nvSpPr>
          <p:spPr bwMode="auto">
            <a:xfrm>
              <a:off x="9063417" y="3781217"/>
              <a:ext cx="186392" cy="449752"/>
            </a:xfrm>
            <a:custGeom>
              <a:avLst/>
              <a:gdLst>
                <a:gd name="T0" fmla="*/ 111 w 111"/>
                <a:gd name="T1" fmla="*/ 134 h 268"/>
                <a:gd name="T2" fmla="*/ 95 w 111"/>
                <a:gd name="T3" fmla="*/ 95 h 268"/>
                <a:gd name="T4" fmla="*/ 0 w 111"/>
                <a:gd name="T5" fmla="*/ 0 h 268"/>
                <a:gd name="T6" fmla="*/ 0 w 111"/>
                <a:gd name="T7" fmla="*/ 268 h 268"/>
                <a:gd name="T8" fmla="*/ 95 w 111"/>
                <a:gd name="T9" fmla="*/ 173 h 268"/>
                <a:gd name="T10" fmla="*/ 111 w 111"/>
                <a:gd name="T11" fmla="*/ 134 h 268"/>
              </a:gdLst>
              <a:ahLst/>
              <a:cxnLst>
                <a:cxn ang="0">
                  <a:pos x="T0" y="T1"/>
                </a:cxn>
                <a:cxn ang="0">
                  <a:pos x="T2" y="T3"/>
                </a:cxn>
                <a:cxn ang="0">
                  <a:pos x="T4" y="T5"/>
                </a:cxn>
                <a:cxn ang="0">
                  <a:pos x="T6" y="T7"/>
                </a:cxn>
                <a:cxn ang="0">
                  <a:pos x="T8" y="T9"/>
                </a:cxn>
                <a:cxn ang="0">
                  <a:pos x="T10" y="T11"/>
                </a:cxn>
              </a:cxnLst>
              <a:rect l="0" t="0" r="r" b="b"/>
              <a:pathLst>
                <a:path w="111" h="268">
                  <a:moveTo>
                    <a:pt x="111" y="134"/>
                  </a:moveTo>
                  <a:cubicBezTo>
                    <a:pt x="111" y="120"/>
                    <a:pt x="105" y="105"/>
                    <a:pt x="95" y="95"/>
                  </a:cubicBezTo>
                  <a:cubicBezTo>
                    <a:pt x="0" y="0"/>
                    <a:pt x="0" y="0"/>
                    <a:pt x="0" y="0"/>
                  </a:cubicBezTo>
                  <a:cubicBezTo>
                    <a:pt x="0" y="268"/>
                    <a:pt x="0" y="268"/>
                    <a:pt x="0" y="268"/>
                  </a:cubicBezTo>
                  <a:cubicBezTo>
                    <a:pt x="95" y="173"/>
                    <a:pt x="95" y="173"/>
                    <a:pt x="95" y="173"/>
                  </a:cubicBezTo>
                  <a:cubicBezTo>
                    <a:pt x="105" y="163"/>
                    <a:pt x="111" y="149"/>
                    <a:pt x="111" y="1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24"/>
            <p:cNvSpPr>
              <a:spLocks noChangeArrowheads="1"/>
            </p:cNvSpPr>
            <p:nvPr userDrawn="1"/>
          </p:nvSpPr>
          <p:spPr bwMode="auto">
            <a:xfrm>
              <a:off x="9506678" y="2823291"/>
              <a:ext cx="186392" cy="40607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5"/>
            <p:cNvSpPr>
              <a:spLocks/>
            </p:cNvSpPr>
            <p:nvPr userDrawn="1"/>
          </p:nvSpPr>
          <p:spPr bwMode="auto">
            <a:xfrm>
              <a:off x="9506678" y="2598879"/>
              <a:ext cx="196593" cy="449752"/>
            </a:xfrm>
            <a:custGeom>
              <a:avLst/>
              <a:gdLst>
                <a:gd name="T0" fmla="*/ 95 w 117"/>
                <a:gd name="T1" fmla="*/ 95 h 268"/>
                <a:gd name="T2" fmla="*/ 0 w 117"/>
                <a:gd name="T3" fmla="*/ 0 h 268"/>
                <a:gd name="T4" fmla="*/ 0 w 117"/>
                <a:gd name="T5" fmla="*/ 268 h 268"/>
                <a:gd name="T6" fmla="*/ 95 w 117"/>
                <a:gd name="T7" fmla="*/ 173 h 268"/>
                <a:gd name="T8" fmla="*/ 95 w 117"/>
                <a:gd name="T9" fmla="*/ 95 h 268"/>
              </a:gdLst>
              <a:ahLst/>
              <a:cxnLst>
                <a:cxn ang="0">
                  <a:pos x="T0" y="T1"/>
                </a:cxn>
                <a:cxn ang="0">
                  <a:pos x="T2" y="T3"/>
                </a:cxn>
                <a:cxn ang="0">
                  <a:pos x="T4" y="T5"/>
                </a:cxn>
                <a:cxn ang="0">
                  <a:pos x="T6" y="T7"/>
                </a:cxn>
                <a:cxn ang="0">
                  <a:pos x="T8" y="T9"/>
                </a:cxn>
              </a:cxnLst>
              <a:rect l="0" t="0" r="r" b="b"/>
              <a:pathLst>
                <a:path w="117" h="268">
                  <a:moveTo>
                    <a:pt x="95" y="95"/>
                  </a:moveTo>
                  <a:cubicBezTo>
                    <a:pt x="0" y="0"/>
                    <a:pt x="0" y="0"/>
                    <a:pt x="0" y="0"/>
                  </a:cubicBezTo>
                  <a:cubicBezTo>
                    <a:pt x="0" y="268"/>
                    <a:pt x="0" y="268"/>
                    <a:pt x="0" y="268"/>
                  </a:cubicBezTo>
                  <a:cubicBezTo>
                    <a:pt x="95" y="173"/>
                    <a:pt x="95" y="173"/>
                    <a:pt x="95" y="173"/>
                  </a:cubicBezTo>
                  <a:cubicBezTo>
                    <a:pt x="117" y="152"/>
                    <a:pt x="117" y="116"/>
                    <a:pt x="95" y="9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userDrawn="1"/>
          </p:nvSpPr>
          <p:spPr>
            <a:xfrm>
              <a:off x="9693070" y="3412067"/>
              <a:ext cx="258724" cy="732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13"/>
            <p:cNvSpPr>
              <a:spLocks noChangeArrowheads="1"/>
            </p:cNvSpPr>
            <p:nvPr userDrawn="1"/>
          </p:nvSpPr>
          <p:spPr bwMode="auto">
            <a:xfrm>
              <a:off x="10395983" y="4449818"/>
              <a:ext cx="186392" cy="244628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37899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chemeClr val="tx2"/>
        </a:solidFill>
        <a:effectLst/>
      </p:bgPr>
    </p:bg>
    <p:spTree>
      <p:nvGrpSpPr>
        <p:cNvPr id="1" name=""/>
        <p:cNvGrpSpPr/>
        <p:nvPr/>
      </p:nvGrpSpPr>
      <p:grpSpPr>
        <a:xfrm>
          <a:off x="0" y="0"/>
          <a:ext cx="0" cy="0"/>
          <a:chOff x="0" y="0"/>
          <a:chExt cx="0" cy="0"/>
        </a:xfrm>
      </p:grpSpPr>
      <p:sp>
        <p:nvSpPr>
          <p:cNvPr id="12" name="Slide Number Placeholder 5"/>
          <p:cNvSpPr txBox="1">
            <a:spLocks/>
          </p:cNvSpPr>
          <p:nvPr userDrawn="1"/>
        </p:nvSpPr>
        <p:spPr>
          <a:xfrm>
            <a:off x="11352212" y="6457947"/>
            <a:ext cx="340761" cy="198967"/>
          </a:xfrm>
          <a:prstGeom prst="rect">
            <a:avLst/>
          </a:prstGeom>
        </p:spPr>
        <p:txBody>
          <a:bodyPr vert="horz" lIns="0" tIns="0" rIns="0" bIns="0" rtlCol="0" anchor="ct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solidFill>
                <a:schemeClr val="bg1"/>
              </a:solidFill>
              <a:latin typeface="Calibri"/>
            </a:endParaRPr>
          </a:p>
        </p:txBody>
      </p:sp>
      <p:sp>
        <p:nvSpPr>
          <p:cNvPr id="16" name="Rectangle 15"/>
          <p:cNvSpPr/>
          <p:nvPr userDrawn="1"/>
        </p:nvSpPr>
        <p:spPr>
          <a:xfrm>
            <a:off x="381000" y="6362700"/>
            <a:ext cx="1473200" cy="29641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323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DARK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904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78861" y="0"/>
            <a:ext cx="810996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19"/>
          <p:cNvSpPr>
            <a:spLocks noGrp="1"/>
          </p:cNvSpPr>
          <p:nvPr>
            <p:ph type="body" sz="quarter" idx="10" hasCustomPrompt="1"/>
          </p:nvPr>
        </p:nvSpPr>
        <p:spPr>
          <a:xfrm>
            <a:off x="396387" y="3439160"/>
            <a:ext cx="3192633" cy="2186940"/>
          </a:xfrm>
        </p:spPr>
        <p:txBody>
          <a:bodyPr anchor="b"/>
          <a:lstStyle>
            <a:lvl1pPr marL="0" indent="0">
              <a:lnSpc>
                <a:spcPct val="90000"/>
              </a:lnSpc>
              <a:buNone/>
              <a:defRPr baseline="0">
                <a:solidFill>
                  <a:schemeClr val="accent5"/>
                </a:solidFill>
              </a:defRPr>
            </a:lvl1pPr>
            <a:lvl2pPr marL="285750" indent="0">
              <a:buNone/>
              <a:defRPr>
                <a:solidFill>
                  <a:schemeClr val="bg2">
                    <a:lumMod val="50000"/>
                  </a:schemeClr>
                </a:solidFill>
              </a:defRPr>
            </a:lvl2pPr>
            <a:lvl3pPr marL="571500" indent="0">
              <a:buNone/>
              <a:defRPr>
                <a:solidFill>
                  <a:schemeClr val="bg2">
                    <a:lumMod val="50000"/>
                  </a:schemeClr>
                </a:solidFill>
              </a:defRPr>
            </a:lvl3pPr>
            <a:lvl4pPr marL="1371600" indent="0">
              <a:buNone/>
              <a:defRPr>
                <a:solidFill>
                  <a:schemeClr val="bg2">
                    <a:lumMod val="50000"/>
                  </a:schemeClr>
                </a:solidFill>
              </a:defRPr>
            </a:lvl4pPr>
            <a:lvl5pPr marL="1828800" indent="0">
              <a:buNone/>
              <a:defRPr>
                <a:solidFill>
                  <a:schemeClr val="bg2">
                    <a:lumMod val="50000"/>
                  </a:schemeClr>
                </a:solidFill>
              </a:defRPr>
            </a:lvl5pPr>
          </a:lstStyle>
          <a:p>
            <a:pPr lvl="0"/>
            <a:r>
              <a:rPr lang="en-US" dirty="0" smtClean="0"/>
              <a:t>CASE STUDY Click to add text. To add emphasis to a word or two, it is preferred you use color (i.e. light blue)</a:t>
            </a:r>
          </a:p>
        </p:txBody>
      </p:sp>
    </p:spTree>
    <p:extLst>
      <p:ext uri="{BB962C8B-B14F-4D97-AF65-F5344CB8AC3E}">
        <p14:creationId xmlns:p14="http://schemas.microsoft.com/office/powerpoint/2010/main" val="1366604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rtner WHITE">
    <p:spTree>
      <p:nvGrpSpPr>
        <p:cNvPr id="1" name=""/>
        <p:cNvGrpSpPr/>
        <p:nvPr/>
      </p:nvGrpSpPr>
      <p:grpSpPr>
        <a:xfrm>
          <a:off x="0" y="0"/>
          <a:ext cx="0" cy="0"/>
          <a:chOff x="0" y="0"/>
          <a:chExt cx="0" cy="0"/>
        </a:xfrm>
      </p:grpSpPr>
      <p:sp>
        <p:nvSpPr>
          <p:cNvPr id="2" name="Rectangle 1"/>
          <p:cNvSpPr/>
          <p:nvPr userDrawn="1"/>
        </p:nvSpPr>
        <p:spPr>
          <a:xfrm>
            <a:off x="381000" y="6362700"/>
            <a:ext cx="1473200" cy="29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506923" y="6032500"/>
            <a:ext cx="1410777" cy="478408"/>
            <a:chOff x="443423" y="6032500"/>
            <a:chExt cx="1410777" cy="478408"/>
          </a:xfrm>
        </p:grpSpPr>
        <p:grpSp>
          <p:nvGrpSpPr>
            <p:cNvPr id="6" name="Group 5"/>
            <p:cNvGrpSpPr/>
            <p:nvPr userDrawn="1"/>
          </p:nvGrpSpPr>
          <p:grpSpPr>
            <a:xfrm>
              <a:off x="443423" y="6165891"/>
              <a:ext cx="1164827" cy="226840"/>
              <a:chOff x="382588" y="4784726"/>
              <a:chExt cx="896938" cy="174625"/>
            </a:xfrm>
            <a:solidFill>
              <a:schemeClr val="tx1"/>
            </a:solidFill>
          </p:grpSpPr>
          <p:sp>
            <p:nvSpPr>
              <p:cNvPr id="7"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3"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4"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5"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6"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cxnSp>
          <p:nvCxnSpPr>
            <p:cNvPr id="5" name="Straight Connector 4"/>
            <p:cNvCxnSpPr>
              <a:endCxn id="2" idx="3"/>
            </p:cNvCxnSpPr>
            <p:nvPr userDrawn="1"/>
          </p:nvCxnSpPr>
          <p:spPr>
            <a:xfrm>
              <a:off x="1854200" y="6032500"/>
              <a:ext cx="0" cy="478408"/>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7" name="Title 1"/>
          <p:cNvSpPr>
            <a:spLocks noGrp="1"/>
          </p:cNvSpPr>
          <p:nvPr>
            <p:ph type="title" hasCustomPrompt="1"/>
          </p:nvPr>
        </p:nvSpPr>
        <p:spPr>
          <a:xfrm>
            <a:off x="365760" y="457200"/>
            <a:ext cx="11313561" cy="792162"/>
          </a:xfrm>
        </p:spPr>
        <p:txBody>
          <a:bodyPr/>
          <a:lstStyle/>
          <a:p>
            <a:r>
              <a:rPr lang="en-US" dirty="0" smtClean="0"/>
              <a:t>Click to edit Master title style - PARTNER</a:t>
            </a:r>
            <a:endParaRPr lang="en-US" dirty="0"/>
          </a:p>
        </p:txBody>
      </p:sp>
      <p:sp>
        <p:nvSpPr>
          <p:cNvPr id="18" name="Text Placeholder 3"/>
          <p:cNvSpPr>
            <a:spLocks noGrp="1"/>
          </p:cNvSpPr>
          <p:nvPr>
            <p:ph type="body" sz="quarter" idx="10"/>
          </p:nvPr>
        </p:nvSpPr>
        <p:spPr>
          <a:xfrm>
            <a:off x="379413" y="1435100"/>
            <a:ext cx="1131356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534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gue/Quote WHITE">
    <p:spTree>
      <p:nvGrpSpPr>
        <p:cNvPr id="1" name=""/>
        <p:cNvGrpSpPr/>
        <p:nvPr/>
      </p:nvGrpSpPr>
      <p:grpSpPr>
        <a:xfrm>
          <a:off x="0" y="0"/>
          <a:ext cx="0" cy="0"/>
          <a:chOff x="0" y="0"/>
          <a:chExt cx="0" cy="0"/>
        </a:xfrm>
      </p:grpSpPr>
      <p:sp>
        <p:nvSpPr>
          <p:cNvPr id="3" name="Title 1"/>
          <p:cNvSpPr>
            <a:spLocks noGrp="1"/>
          </p:cNvSpPr>
          <p:nvPr>
            <p:ph type="ctrTitle"/>
          </p:nvPr>
        </p:nvSpPr>
        <p:spPr>
          <a:xfrm>
            <a:off x="410302" y="2191551"/>
            <a:ext cx="8225697" cy="2471446"/>
          </a:xfrm>
        </p:spPr>
        <p:txBody>
          <a:bodyPr anchor="b">
            <a:noAutofit/>
          </a:bodyPr>
          <a:lstStyle>
            <a:lvl1pPr>
              <a:lnSpc>
                <a:spcPct val="80000"/>
              </a:lnSpc>
              <a:defRPr sz="4400">
                <a:solidFill>
                  <a:schemeClr val="tx2"/>
                </a:solidFill>
              </a:defRPr>
            </a:lvl1pPr>
          </a:lstStyle>
          <a:p>
            <a:r>
              <a:rPr lang="en-US" smtClean="0"/>
              <a:t>Click to edit Master title style</a:t>
            </a:r>
            <a:endParaRPr lang="en-US" dirty="0"/>
          </a:p>
        </p:txBody>
      </p:sp>
      <p:sp>
        <p:nvSpPr>
          <p:cNvPr id="4" name="Subtitle 2"/>
          <p:cNvSpPr>
            <a:spLocks noGrp="1"/>
          </p:cNvSpPr>
          <p:nvPr>
            <p:ph type="subTitle" idx="1"/>
          </p:nvPr>
        </p:nvSpPr>
        <p:spPr>
          <a:xfrm>
            <a:off x="435703" y="4662997"/>
            <a:ext cx="8200296" cy="624450"/>
          </a:xfrm>
        </p:spPr>
        <p:txBody>
          <a:bodyPr>
            <a:noAutofit/>
          </a:bodyPr>
          <a:lstStyle>
            <a:lvl1pPr marL="0" indent="0" algn="l">
              <a:buNone/>
              <a:defRPr sz="260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19370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gue/Quote BLUE">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410302" y="2191551"/>
            <a:ext cx="8225697" cy="2471446"/>
          </a:xfrm>
        </p:spPr>
        <p:txBody>
          <a:bodyPr anchor="b">
            <a:noAutofit/>
          </a:bodyPr>
          <a:lstStyle>
            <a:lvl1pPr>
              <a:lnSpc>
                <a:spcPct val="80000"/>
              </a:lnSpc>
              <a:defRPr sz="4400">
                <a:solidFill>
                  <a:schemeClr val="bg2"/>
                </a:solidFill>
              </a:defRPr>
            </a:lvl1pPr>
          </a:lstStyle>
          <a:p>
            <a:r>
              <a:rPr lang="en-US" smtClean="0"/>
              <a:t>Click to edit Master title style</a:t>
            </a:r>
            <a:endParaRPr lang="en-US" dirty="0"/>
          </a:p>
        </p:txBody>
      </p:sp>
      <p:sp>
        <p:nvSpPr>
          <p:cNvPr id="4" name="Subtitle 2"/>
          <p:cNvSpPr>
            <a:spLocks noGrp="1"/>
          </p:cNvSpPr>
          <p:nvPr>
            <p:ph type="subTitle" idx="1"/>
          </p:nvPr>
        </p:nvSpPr>
        <p:spPr>
          <a:xfrm>
            <a:off x="435703" y="4662997"/>
            <a:ext cx="8200296" cy="624450"/>
          </a:xfrm>
        </p:spPr>
        <p:txBody>
          <a:bodyPr>
            <a:noAutofit/>
          </a:bodyPr>
          <a:lstStyle>
            <a:lvl1pPr marL="0" indent="0" algn="l">
              <a:buNone/>
              <a:defRPr sz="260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8" name="Group 17"/>
          <p:cNvGrpSpPr/>
          <p:nvPr userDrawn="1"/>
        </p:nvGrpSpPr>
        <p:grpSpPr>
          <a:xfrm>
            <a:off x="509985" y="6385629"/>
            <a:ext cx="1164827" cy="226840"/>
            <a:chOff x="382588" y="4784726"/>
            <a:chExt cx="896938" cy="174625"/>
          </a:xfrm>
          <a:solidFill>
            <a:schemeClr val="bg1"/>
          </a:solidFill>
        </p:grpSpPr>
        <p:sp>
          <p:nvSpPr>
            <p:cNvPr id="19"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16502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gue/Quote DARK BLUE">
    <p:bg>
      <p:bgPr>
        <a:solidFill>
          <a:schemeClr val="tx1"/>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410302" y="2191551"/>
            <a:ext cx="8225697" cy="2471446"/>
          </a:xfrm>
        </p:spPr>
        <p:txBody>
          <a:bodyPr anchor="b">
            <a:noAutofit/>
          </a:bodyPr>
          <a:lstStyle>
            <a:lvl1pPr>
              <a:lnSpc>
                <a:spcPct val="80000"/>
              </a:lnSpc>
              <a:defRPr sz="4400">
                <a:solidFill>
                  <a:schemeClr val="bg2"/>
                </a:solidFill>
              </a:defRPr>
            </a:lvl1pPr>
          </a:lstStyle>
          <a:p>
            <a:r>
              <a:rPr lang="en-US" smtClean="0"/>
              <a:t>Click to edit Master title style</a:t>
            </a:r>
            <a:endParaRPr lang="en-US" dirty="0"/>
          </a:p>
        </p:txBody>
      </p:sp>
      <p:sp>
        <p:nvSpPr>
          <p:cNvPr id="4" name="Subtitle 2"/>
          <p:cNvSpPr>
            <a:spLocks noGrp="1"/>
          </p:cNvSpPr>
          <p:nvPr>
            <p:ph type="subTitle" idx="1"/>
          </p:nvPr>
        </p:nvSpPr>
        <p:spPr>
          <a:xfrm>
            <a:off x="435703" y="4675697"/>
            <a:ext cx="8200296" cy="624450"/>
          </a:xfrm>
        </p:spPr>
        <p:txBody>
          <a:bodyPr>
            <a:noAutofit/>
          </a:bodyPr>
          <a:lstStyle>
            <a:lvl1pPr marL="0" indent="0" algn="l">
              <a:buNone/>
              <a:defRPr sz="2600">
                <a:solidFill>
                  <a:schemeClr val="tx2">
                    <a:lumMod val="60000"/>
                    <a:lumOff val="40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8" name="Group 17"/>
          <p:cNvGrpSpPr/>
          <p:nvPr userDrawn="1"/>
        </p:nvGrpSpPr>
        <p:grpSpPr>
          <a:xfrm>
            <a:off x="509985" y="6385629"/>
            <a:ext cx="1164827" cy="226840"/>
            <a:chOff x="382588" y="4784726"/>
            <a:chExt cx="896938" cy="174625"/>
          </a:xfrm>
          <a:solidFill>
            <a:schemeClr val="bg1"/>
          </a:solidFill>
        </p:grpSpPr>
        <p:sp>
          <p:nvSpPr>
            <p:cNvPr id="19"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16502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WHITE">
    <p:spTree>
      <p:nvGrpSpPr>
        <p:cNvPr id="1" name=""/>
        <p:cNvGrpSpPr/>
        <p:nvPr/>
      </p:nvGrpSpPr>
      <p:grpSpPr>
        <a:xfrm>
          <a:off x="0" y="0"/>
          <a:ext cx="0" cy="0"/>
          <a:chOff x="0" y="0"/>
          <a:chExt cx="0" cy="0"/>
        </a:xfrm>
      </p:grpSpPr>
      <p:sp>
        <p:nvSpPr>
          <p:cNvPr id="19" name="Title 1"/>
          <p:cNvSpPr>
            <a:spLocks noGrp="1"/>
          </p:cNvSpPr>
          <p:nvPr>
            <p:ph type="ctrTitle" hasCustomPrompt="1"/>
          </p:nvPr>
        </p:nvSpPr>
        <p:spPr>
          <a:xfrm>
            <a:off x="5740842" y="2971799"/>
            <a:ext cx="5282758" cy="757137"/>
          </a:xfrm>
        </p:spPr>
        <p:txBody>
          <a:bodyPr>
            <a:noAutofit/>
          </a:bodyPr>
          <a:lstStyle>
            <a:lvl1pPr>
              <a:lnSpc>
                <a:spcPct val="80000"/>
              </a:lnSpc>
              <a:defRPr sz="5600">
                <a:solidFill>
                  <a:schemeClr val="tx2"/>
                </a:solidFill>
              </a:defRPr>
            </a:lvl1pPr>
          </a:lstStyle>
          <a:p>
            <a:r>
              <a:rPr lang="en-US" dirty="0" smtClean="0"/>
              <a:t>Click to edit style</a:t>
            </a:r>
            <a:endParaRPr lang="en-US" dirty="0"/>
          </a:p>
        </p:txBody>
      </p:sp>
      <p:grpSp>
        <p:nvGrpSpPr>
          <p:cNvPr id="7" name="Group 6"/>
          <p:cNvGrpSpPr/>
          <p:nvPr userDrawn="1"/>
        </p:nvGrpSpPr>
        <p:grpSpPr>
          <a:xfrm>
            <a:off x="5853510" y="2436319"/>
            <a:ext cx="1633140" cy="318040"/>
            <a:chOff x="382588" y="4784726"/>
            <a:chExt cx="896938" cy="174625"/>
          </a:xfrm>
          <a:solidFill>
            <a:schemeClr val="tx1"/>
          </a:solidFill>
        </p:grpSpPr>
        <p:sp>
          <p:nvSpPr>
            <p:cNvPr id="8"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6701" y="1308291"/>
            <a:ext cx="3689175" cy="423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Subtitle 2"/>
          <p:cNvSpPr>
            <a:spLocks noGrp="1"/>
          </p:cNvSpPr>
          <p:nvPr>
            <p:ph type="subTitle" idx="1" hasCustomPrompt="1"/>
          </p:nvPr>
        </p:nvSpPr>
        <p:spPr>
          <a:xfrm>
            <a:off x="5777310" y="3756674"/>
            <a:ext cx="5246290" cy="624450"/>
          </a:xfrm>
        </p:spPr>
        <p:txBody>
          <a:bodyPr>
            <a:noAutofit/>
          </a:bodyPr>
          <a:lstStyle>
            <a:lvl1pPr marL="0" indent="0" algn="l">
              <a:buNone/>
              <a:defRPr sz="260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contact info</a:t>
            </a:r>
            <a:endParaRPr lang="en-US" dirty="0"/>
          </a:p>
        </p:txBody>
      </p:sp>
      <p:sp>
        <p:nvSpPr>
          <p:cNvPr id="20" name="Rectangle 19"/>
          <p:cNvSpPr/>
          <p:nvPr userDrawn="1"/>
        </p:nvSpPr>
        <p:spPr>
          <a:xfrm>
            <a:off x="381000" y="6362700"/>
            <a:ext cx="1473200" cy="29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486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BLUE">
    <p:bg>
      <p:bgPr>
        <a:solidFill>
          <a:schemeClr val="tx2"/>
        </a:solidFill>
        <a:effectLst/>
      </p:bgPr>
    </p:bg>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5740842" y="2933700"/>
            <a:ext cx="5282758" cy="797574"/>
          </a:xfrm>
        </p:spPr>
        <p:txBody>
          <a:bodyPr>
            <a:noAutofit/>
          </a:bodyPr>
          <a:lstStyle>
            <a:lvl1pPr>
              <a:lnSpc>
                <a:spcPct val="80000"/>
              </a:lnSpc>
              <a:defRPr sz="5600">
                <a:solidFill>
                  <a:schemeClr val="bg2"/>
                </a:solidFill>
              </a:defRPr>
            </a:lvl1pPr>
          </a:lstStyle>
          <a:p>
            <a:r>
              <a:rPr lang="en-US" dirty="0" smtClean="0"/>
              <a:t>Click to edit style</a:t>
            </a:r>
            <a:endParaRPr lang="en-US" dirty="0"/>
          </a:p>
        </p:txBody>
      </p:sp>
      <p:grpSp>
        <p:nvGrpSpPr>
          <p:cNvPr id="7" name="Group 6"/>
          <p:cNvGrpSpPr/>
          <p:nvPr userDrawn="1"/>
        </p:nvGrpSpPr>
        <p:grpSpPr>
          <a:xfrm>
            <a:off x="5853510" y="2436319"/>
            <a:ext cx="1633140" cy="318040"/>
            <a:chOff x="382588" y="4784726"/>
            <a:chExt cx="896938" cy="174625"/>
          </a:xfrm>
          <a:solidFill>
            <a:schemeClr val="bg2"/>
          </a:solidFill>
        </p:grpSpPr>
        <p:sp>
          <p:nvSpPr>
            <p:cNvPr id="8"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Freeform 5"/>
          <p:cNvSpPr>
            <a:spLocks noChangeAspect="1" noEditPoints="1"/>
          </p:cNvSpPr>
          <p:nvPr userDrawn="1"/>
        </p:nvSpPr>
        <p:spPr bwMode="auto">
          <a:xfrm>
            <a:off x="1536701" y="1309687"/>
            <a:ext cx="3684216" cy="4233672"/>
          </a:xfrm>
          <a:custGeom>
            <a:avLst/>
            <a:gdLst>
              <a:gd name="T0" fmla="*/ 38 w 3332"/>
              <a:gd name="T1" fmla="*/ 932 h 3828"/>
              <a:gd name="T2" fmla="*/ 1666 w 3332"/>
              <a:gd name="T3" fmla="*/ 3828 h 3828"/>
              <a:gd name="T4" fmla="*/ 3179 w 3332"/>
              <a:gd name="T5" fmla="*/ 1693 h 3828"/>
              <a:gd name="T6" fmla="*/ 3179 w 3332"/>
              <a:gd name="T7" fmla="*/ 1130 h 3828"/>
              <a:gd name="T8" fmla="*/ 1743 w 3332"/>
              <a:gd name="T9" fmla="*/ 437 h 3828"/>
              <a:gd name="T10" fmla="*/ 2755 w 3332"/>
              <a:gd name="T11" fmla="*/ 1199 h 3828"/>
              <a:gd name="T12" fmla="*/ 2832 w 3332"/>
              <a:gd name="T13" fmla="*/ 1331 h 3828"/>
              <a:gd name="T14" fmla="*/ 2258 w 3332"/>
              <a:gd name="T15" fmla="*/ 1530 h 3828"/>
              <a:gd name="T16" fmla="*/ 1743 w 3332"/>
              <a:gd name="T17" fmla="*/ 2422 h 3828"/>
              <a:gd name="T18" fmla="*/ 1914 w 3332"/>
              <a:gd name="T19" fmla="*/ 1729 h 3828"/>
              <a:gd name="T20" fmla="*/ 2487 w 3332"/>
              <a:gd name="T21" fmla="*/ 1441 h 3828"/>
              <a:gd name="T22" fmla="*/ 1743 w 3332"/>
              <a:gd name="T23" fmla="*/ 2820 h 3828"/>
              <a:gd name="T24" fmla="*/ 1743 w 3332"/>
              <a:gd name="T25" fmla="*/ 746 h 3828"/>
              <a:gd name="T26" fmla="*/ 1743 w 3332"/>
              <a:gd name="T27" fmla="*/ 1232 h 3828"/>
              <a:gd name="T28" fmla="*/ 1743 w 3332"/>
              <a:gd name="T29" fmla="*/ 1541 h 3828"/>
              <a:gd name="T30" fmla="*/ 1590 w 3332"/>
              <a:gd name="T31" fmla="*/ 1409 h 3828"/>
              <a:gd name="T32" fmla="*/ 1380 w 3332"/>
              <a:gd name="T33" fmla="*/ 1795 h 3828"/>
              <a:gd name="T34" fmla="*/ 1114 w 3332"/>
              <a:gd name="T35" fmla="*/ 2943 h 3828"/>
              <a:gd name="T36" fmla="*/ 1036 w 3332"/>
              <a:gd name="T37" fmla="*/ 2368 h 3828"/>
              <a:gd name="T38" fmla="*/ 1036 w 3332"/>
              <a:gd name="T39" fmla="*/ 2191 h 3828"/>
              <a:gd name="T40" fmla="*/ 1074 w 3332"/>
              <a:gd name="T41" fmla="*/ 1530 h 3828"/>
              <a:gd name="T42" fmla="*/ 1457 w 3332"/>
              <a:gd name="T43" fmla="*/ 1309 h 3828"/>
              <a:gd name="T44" fmla="*/ 1457 w 3332"/>
              <a:gd name="T45" fmla="*/ 911 h 3828"/>
              <a:gd name="T46" fmla="*/ 1457 w 3332"/>
              <a:gd name="T47" fmla="*/ 911 h 3828"/>
              <a:gd name="T48" fmla="*/ 1304 w 3332"/>
              <a:gd name="T49" fmla="*/ 1232 h 3828"/>
              <a:gd name="T50" fmla="*/ 540 w 3332"/>
              <a:gd name="T51" fmla="*/ 1043 h 3828"/>
              <a:gd name="T52" fmla="*/ 153 w 3332"/>
              <a:gd name="T53" fmla="*/ 1443 h 3828"/>
              <a:gd name="T54" fmla="*/ 348 w 3332"/>
              <a:gd name="T55" fmla="*/ 1729 h 3828"/>
              <a:gd name="T56" fmla="*/ 347 w 3332"/>
              <a:gd name="T57" fmla="*/ 2030 h 3828"/>
              <a:gd name="T58" fmla="*/ 230 w 3332"/>
              <a:gd name="T59" fmla="*/ 2834 h 3828"/>
              <a:gd name="T60" fmla="*/ 577 w 3332"/>
              <a:gd name="T61" fmla="*/ 2633 h 3828"/>
              <a:gd name="T62" fmla="*/ 500 w 3332"/>
              <a:gd name="T63" fmla="*/ 2500 h 3828"/>
              <a:gd name="T64" fmla="*/ 501 w 3332"/>
              <a:gd name="T65" fmla="*/ 1463 h 3828"/>
              <a:gd name="T66" fmla="*/ 693 w 3332"/>
              <a:gd name="T67" fmla="*/ 955 h 3828"/>
              <a:gd name="T68" fmla="*/ 1457 w 3332"/>
              <a:gd name="T69" fmla="*/ 514 h 3828"/>
              <a:gd name="T70" fmla="*/ 1304 w 3332"/>
              <a:gd name="T71" fmla="*/ 1000 h 3828"/>
              <a:gd name="T72" fmla="*/ 694 w 3332"/>
              <a:gd name="T73" fmla="*/ 1131 h 3828"/>
              <a:gd name="T74" fmla="*/ 961 w 3332"/>
              <a:gd name="T75" fmla="*/ 3031 h 3828"/>
              <a:gd name="T76" fmla="*/ 1114 w 3332"/>
              <a:gd name="T77" fmla="*/ 3120 h 3828"/>
              <a:gd name="T78" fmla="*/ 1459 w 3332"/>
              <a:gd name="T79" fmla="*/ 2921 h 3828"/>
              <a:gd name="T80" fmla="*/ 1189 w 3332"/>
              <a:gd name="T81" fmla="*/ 2368 h 3828"/>
              <a:gd name="T82" fmla="*/ 1457 w 3332"/>
              <a:gd name="T83" fmla="*/ 2125 h 3828"/>
              <a:gd name="T84" fmla="*/ 1533 w 3332"/>
              <a:gd name="T85" fmla="*/ 1839 h 3828"/>
              <a:gd name="T86" fmla="*/ 1743 w 3332"/>
              <a:gd name="T87" fmla="*/ 3619 h 3828"/>
              <a:gd name="T88" fmla="*/ 2012 w 3332"/>
              <a:gd name="T89" fmla="*/ 2841 h 3828"/>
              <a:gd name="T90" fmla="*/ 2550 w 3332"/>
              <a:gd name="T91" fmla="*/ 3153 h 3828"/>
              <a:gd name="T92" fmla="*/ 2509 w 3332"/>
              <a:gd name="T93" fmla="*/ 2952 h 3828"/>
              <a:gd name="T94" fmla="*/ 2165 w 3332"/>
              <a:gd name="T95" fmla="*/ 2753 h 3828"/>
              <a:gd name="T96" fmla="*/ 2832 w 3332"/>
              <a:gd name="T97" fmla="*/ 2589 h 3828"/>
              <a:gd name="T98" fmla="*/ 2720 w 3332"/>
              <a:gd name="T99" fmla="*/ 2135 h 3828"/>
              <a:gd name="T100" fmla="*/ 2832 w 3332"/>
              <a:gd name="T101" fmla="*/ 1894 h 3828"/>
              <a:gd name="T102" fmla="*/ 2908 w 3332"/>
              <a:gd name="T103" fmla="*/ 1110 h 3828"/>
              <a:gd name="T104" fmla="*/ 2985 w 3332"/>
              <a:gd name="T105" fmla="*/ 1982 h 3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32" h="3828">
                <a:moveTo>
                  <a:pt x="3332" y="998"/>
                </a:moveTo>
                <a:cubicBezTo>
                  <a:pt x="3332" y="970"/>
                  <a:pt x="3318" y="945"/>
                  <a:pt x="3294" y="932"/>
                </a:cubicBezTo>
                <a:cubicBezTo>
                  <a:pt x="1704" y="14"/>
                  <a:pt x="1704" y="14"/>
                  <a:pt x="1704" y="14"/>
                </a:cubicBezTo>
                <a:cubicBezTo>
                  <a:pt x="1681" y="0"/>
                  <a:pt x="1651" y="0"/>
                  <a:pt x="1628" y="14"/>
                </a:cubicBezTo>
                <a:cubicBezTo>
                  <a:pt x="38" y="932"/>
                  <a:pt x="38" y="932"/>
                  <a:pt x="38" y="932"/>
                </a:cubicBezTo>
                <a:cubicBezTo>
                  <a:pt x="15" y="945"/>
                  <a:pt x="0" y="970"/>
                  <a:pt x="0" y="998"/>
                </a:cubicBezTo>
                <a:cubicBezTo>
                  <a:pt x="0" y="2833"/>
                  <a:pt x="0" y="2833"/>
                  <a:pt x="0" y="2833"/>
                </a:cubicBezTo>
                <a:cubicBezTo>
                  <a:pt x="0" y="2861"/>
                  <a:pt x="14" y="2886"/>
                  <a:pt x="38" y="2900"/>
                </a:cubicBezTo>
                <a:cubicBezTo>
                  <a:pt x="1628" y="3818"/>
                  <a:pt x="1628" y="3818"/>
                  <a:pt x="1628" y="3818"/>
                </a:cubicBezTo>
                <a:cubicBezTo>
                  <a:pt x="1640" y="3824"/>
                  <a:pt x="1653" y="3828"/>
                  <a:pt x="1666" y="3828"/>
                </a:cubicBezTo>
                <a:cubicBezTo>
                  <a:pt x="1679" y="3828"/>
                  <a:pt x="1693" y="3824"/>
                  <a:pt x="1704" y="3818"/>
                </a:cubicBezTo>
                <a:cubicBezTo>
                  <a:pt x="3294" y="2900"/>
                  <a:pt x="3294" y="2900"/>
                  <a:pt x="3294" y="2900"/>
                </a:cubicBezTo>
                <a:cubicBezTo>
                  <a:pt x="3318" y="2886"/>
                  <a:pt x="3332" y="2861"/>
                  <a:pt x="3332" y="2834"/>
                </a:cubicBezTo>
                <a:lnTo>
                  <a:pt x="3332" y="998"/>
                </a:lnTo>
                <a:close/>
                <a:moveTo>
                  <a:pt x="3179" y="1693"/>
                </a:moveTo>
                <a:cubicBezTo>
                  <a:pt x="2985" y="1806"/>
                  <a:pt x="2985" y="1806"/>
                  <a:pt x="2985" y="1806"/>
                </a:cubicBezTo>
                <a:cubicBezTo>
                  <a:pt x="2985" y="1243"/>
                  <a:pt x="2985" y="1243"/>
                  <a:pt x="2985" y="1243"/>
                </a:cubicBezTo>
                <a:cubicBezTo>
                  <a:pt x="2985" y="1243"/>
                  <a:pt x="2985" y="1243"/>
                  <a:pt x="2985" y="1243"/>
                </a:cubicBezTo>
                <a:cubicBezTo>
                  <a:pt x="2985" y="1243"/>
                  <a:pt x="2985" y="1243"/>
                  <a:pt x="2985" y="1243"/>
                </a:cubicBezTo>
                <a:cubicBezTo>
                  <a:pt x="3179" y="1130"/>
                  <a:pt x="3179" y="1130"/>
                  <a:pt x="3179" y="1130"/>
                </a:cubicBezTo>
                <a:lnTo>
                  <a:pt x="3179" y="1693"/>
                </a:lnTo>
                <a:close/>
                <a:moveTo>
                  <a:pt x="1743" y="213"/>
                </a:moveTo>
                <a:cubicBezTo>
                  <a:pt x="2205" y="480"/>
                  <a:pt x="2205" y="480"/>
                  <a:pt x="2205" y="480"/>
                </a:cubicBezTo>
                <a:cubicBezTo>
                  <a:pt x="2010" y="592"/>
                  <a:pt x="2010" y="592"/>
                  <a:pt x="2010" y="592"/>
                </a:cubicBezTo>
                <a:cubicBezTo>
                  <a:pt x="1743" y="437"/>
                  <a:pt x="1743" y="437"/>
                  <a:pt x="1743" y="437"/>
                </a:cubicBezTo>
                <a:lnTo>
                  <a:pt x="1743" y="213"/>
                </a:lnTo>
                <a:close/>
                <a:moveTo>
                  <a:pt x="2564" y="1309"/>
                </a:moveTo>
                <a:cubicBezTo>
                  <a:pt x="1819" y="879"/>
                  <a:pt x="1819" y="879"/>
                  <a:pt x="1819" y="879"/>
                </a:cubicBezTo>
                <a:cubicBezTo>
                  <a:pt x="2010" y="769"/>
                  <a:pt x="2010" y="769"/>
                  <a:pt x="2010" y="769"/>
                </a:cubicBezTo>
                <a:cubicBezTo>
                  <a:pt x="2755" y="1199"/>
                  <a:pt x="2755" y="1199"/>
                  <a:pt x="2755" y="1199"/>
                </a:cubicBezTo>
                <a:lnTo>
                  <a:pt x="2564" y="1309"/>
                </a:lnTo>
                <a:close/>
                <a:moveTo>
                  <a:pt x="2832" y="1331"/>
                </a:moveTo>
                <a:cubicBezTo>
                  <a:pt x="2832" y="1463"/>
                  <a:pt x="2832" y="1463"/>
                  <a:pt x="2832" y="1463"/>
                </a:cubicBezTo>
                <a:cubicBezTo>
                  <a:pt x="2717" y="1397"/>
                  <a:pt x="2717" y="1397"/>
                  <a:pt x="2717" y="1397"/>
                </a:cubicBezTo>
                <a:lnTo>
                  <a:pt x="2832" y="1331"/>
                </a:lnTo>
                <a:close/>
                <a:moveTo>
                  <a:pt x="1821" y="2554"/>
                </a:moveTo>
                <a:cubicBezTo>
                  <a:pt x="2258" y="2302"/>
                  <a:pt x="2258" y="2302"/>
                  <a:pt x="2258" y="2302"/>
                </a:cubicBezTo>
                <a:cubicBezTo>
                  <a:pt x="2282" y="2288"/>
                  <a:pt x="2296" y="2263"/>
                  <a:pt x="2296" y="2235"/>
                </a:cubicBezTo>
                <a:cubicBezTo>
                  <a:pt x="2296" y="1596"/>
                  <a:pt x="2296" y="1596"/>
                  <a:pt x="2296" y="1596"/>
                </a:cubicBezTo>
                <a:cubicBezTo>
                  <a:pt x="2296" y="1569"/>
                  <a:pt x="2282" y="1543"/>
                  <a:pt x="2258" y="1530"/>
                </a:cubicBezTo>
                <a:cubicBezTo>
                  <a:pt x="2163" y="1475"/>
                  <a:pt x="2163" y="1475"/>
                  <a:pt x="2163" y="1475"/>
                </a:cubicBezTo>
                <a:cubicBezTo>
                  <a:pt x="2010" y="1564"/>
                  <a:pt x="2010" y="1564"/>
                  <a:pt x="2010" y="1564"/>
                </a:cubicBezTo>
                <a:cubicBezTo>
                  <a:pt x="2143" y="1640"/>
                  <a:pt x="2143" y="1640"/>
                  <a:pt x="2143" y="1640"/>
                </a:cubicBezTo>
                <a:cubicBezTo>
                  <a:pt x="2143" y="2191"/>
                  <a:pt x="2143" y="2191"/>
                  <a:pt x="2143" y="2191"/>
                </a:cubicBezTo>
                <a:cubicBezTo>
                  <a:pt x="1743" y="2422"/>
                  <a:pt x="1743" y="2422"/>
                  <a:pt x="1743" y="2422"/>
                </a:cubicBezTo>
                <a:cubicBezTo>
                  <a:pt x="1743" y="2202"/>
                  <a:pt x="1743" y="2202"/>
                  <a:pt x="1743" y="2202"/>
                </a:cubicBezTo>
                <a:cubicBezTo>
                  <a:pt x="1914" y="2103"/>
                  <a:pt x="1914" y="2103"/>
                  <a:pt x="1914" y="2103"/>
                </a:cubicBezTo>
                <a:cubicBezTo>
                  <a:pt x="1937" y="2089"/>
                  <a:pt x="1952" y="2064"/>
                  <a:pt x="1952" y="2037"/>
                </a:cubicBezTo>
                <a:cubicBezTo>
                  <a:pt x="1952" y="1795"/>
                  <a:pt x="1952" y="1795"/>
                  <a:pt x="1952" y="1795"/>
                </a:cubicBezTo>
                <a:cubicBezTo>
                  <a:pt x="1952" y="1767"/>
                  <a:pt x="1937" y="1742"/>
                  <a:pt x="1914" y="1729"/>
                </a:cubicBezTo>
                <a:cubicBezTo>
                  <a:pt x="1819" y="1674"/>
                  <a:pt x="1819" y="1674"/>
                  <a:pt x="1819" y="1674"/>
                </a:cubicBezTo>
                <a:cubicBezTo>
                  <a:pt x="2010" y="1564"/>
                  <a:pt x="2010" y="1564"/>
                  <a:pt x="2010" y="1564"/>
                </a:cubicBezTo>
                <a:cubicBezTo>
                  <a:pt x="2163" y="1475"/>
                  <a:pt x="2163" y="1475"/>
                  <a:pt x="2163" y="1475"/>
                </a:cubicBezTo>
                <a:cubicBezTo>
                  <a:pt x="2354" y="1365"/>
                  <a:pt x="2354" y="1365"/>
                  <a:pt x="2354" y="1365"/>
                </a:cubicBezTo>
                <a:cubicBezTo>
                  <a:pt x="2487" y="1441"/>
                  <a:pt x="2487" y="1441"/>
                  <a:pt x="2487" y="1441"/>
                </a:cubicBezTo>
                <a:cubicBezTo>
                  <a:pt x="2487" y="2390"/>
                  <a:pt x="2487" y="2390"/>
                  <a:pt x="2487" y="2390"/>
                </a:cubicBezTo>
                <a:cubicBezTo>
                  <a:pt x="2012" y="2664"/>
                  <a:pt x="2012" y="2664"/>
                  <a:pt x="2012" y="2664"/>
                </a:cubicBezTo>
                <a:lnTo>
                  <a:pt x="1821" y="2554"/>
                </a:lnTo>
                <a:close/>
                <a:moveTo>
                  <a:pt x="1859" y="2753"/>
                </a:moveTo>
                <a:cubicBezTo>
                  <a:pt x="1743" y="2820"/>
                  <a:pt x="1743" y="2820"/>
                  <a:pt x="1743" y="2820"/>
                </a:cubicBezTo>
                <a:cubicBezTo>
                  <a:pt x="1743" y="2685"/>
                  <a:pt x="1743" y="2685"/>
                  <a:pt x="1743" y="2685"/>
                </a:cubicBezTo>
                <a:lnTo>
                  <a:pt x="1859" y="2753"/>
                </a:lnTo>
                <a:close/>
                <a:moveTo>
                  <a:pt x="1743" y="614"/>
                </a:moveTo>
                <a:cubicBezTo>
                  <a:pt x="1857" y="680"/>
                  <a:pt x="1857" y="680"/>
                  <a:pt x="1857" y="680"/>
                </a:cubicBezTo>
                <a:cubicBezTo>
                  <a:pt x="1743" y="746"/>
                  <a:pt x="1743" y="746"/>
                  <a:pt x="1743" y="746"/>
                </a:cubicBezTo>
                <a:lnTo>
                  <a:pt x="1743" y="614"/>
                </a:lnTo>
                <a:close/>
                <a:moveTo>
                  <a:pt x="1743" y="1012"/>
                </a:moveTo>
                <a:cubicBezTo>
                  <a:pt x="2201" y="1276"/>
                  <a:pt x="2201" y="1276"/>
                  <a:pt x="2201" y="1276"/>
                </a:cubicBezTo>
                <a:cubicBezTo>
                  <a:pt x="2010" y="1387"/>
                  <a:pt x="2010" y="1387"/>
                  <a:pt x="2010" y="1387"/>
                </a:cubicBezTo>
                <a:cubicBezTo>
                  <a:pt x="1743" y="1232"/>
                  <a:pt x="1743" y="1232"/>
                  <a:pt x="1743" y="1232"/>
                </a:cubicBezTo>
                <a:lnTo>
                  <a:pt x="1743" y="1012"/>
                </a:lnTo>
                <a:close/>
                <a:moveTo>
                  <a:pt x="1743" y="1409"/>
                </a:moveTo>
                <a:cubicBezTo>
                  <a:pt x="1857" y="1475"/>
                  <a:pt x="1857" y="1475"/>
                  <a:pt x="1857" y="1475"/>
                </a:cubicBezTo>
                <a:cubicBezTo>
                  <a:pt x="1857" y="1475"/>
                  <a:pt x="1857" y="1475"/>
                  <a:pt x="1857" y="1475"/>
                </a:cubicBezTo>
                <a:cubicBezTo>
                  <a:pt x="1743" y="1541"/>
                  <a:pt x="1743" y="1541"/>
                  <a:pt x="1743" y="1541"/>
                </a:cubicBezTo>
                <a:lnTo>
                  <a:pt x="1743" y="1409"/>
                </a:lnTo>
                <a:close/>
                <a:moveTo>
                  <a:pt x="1380" y="1992"/>
                </a:moveTo>
                <a:cubicBezTo>
                  <a:pt x="1189" y="2103"/>
                  <a:pt x="1189" y="2103"/>
                  <a:pt x="1189" y="2103"/>
                </a:cubicBezTo>
                <a:cubicBezTo>
                  <a:pt x="1189" y="1640"/>
                  <a:pt x="1189" y="1640"/>
                  <a:pt x="1189" y="1640"/>
                </a:cubicBezTo>
                <a:cubicBezTo>
                  <a:pt x="1590" y="1409"/>
                  <a:pt x="1590" y="1409"/>
                  <a:pt x="1590" y="1409"/>
                </a:cubicBezTo>
                <a:cubicBezTo>
                  <a:pt x="1590" y="1630"/>
                  <a:pt x="1590" y="1630"/>
                  <a:pt x="1590" y="1630"/>
                </a:cubicBezTo>
                <a:cubicBezTo>
                  <a:pt x="1627" y="1608"/>
                  <a:pt x="1627" y="1608"/>
                  <a:pt x="1627" y="1608"/>
                </a:cubicBezTo>
                <a:cubicBezTo>
                  <a:pt x="1627" y="1608"/>
                  <a:pt x="1627" y="1608"/>
                  <a:pt x="1627" y="1608"/>
                </a:cubicBezTo>
                <a:cubicBezTo>
                  <a:pt x="1418" y="1729"/>
                  <a:pt x="1418" y="1729"/>
                  <a:pt x="1418" y="1729"/>
                </a:cubicBezTo>
                <a:cubicBezTo>
                  <a:pt x="1395" y="1742"/>
                  <a:pt x="1380" y="1768"/>
                  <a:pt x="1380" y="1795"/>
                </a:cubicBezTo>
                <a:lnTo>
                  <a:pt x="1380" y="1992"/>
                </a:lnTo>
                <a:close/>
                <a:moveTo>
                  <a:pt x="1036" y="2677"/>
                </a:moveTo>
                <a:cubicBezTo>
                  <a:pt x="1189" y="2765"/>
                  <a:pt x="1189" y="2765"/>
                  <a:pt x="1189" y="2765"/>
                </a:cubicBezTo>
                <a:cubicBezTo>
                  <a:pt x="1306" y="2833"/>
                  <a:pt x="1306" y="2833"/>
                  <a:pt x="1306" y="2833"/>
                </a:cubicBezTo>
                <a:cubicBezTo>
                  <a:pt x="1114" y="2943"/>
                  <a:pt x="1114" y="2943"/>
                  <a:pt x="1114" y="2943"/>
                </a:cubicBezTo>
                <a:cubicBezTo>
                  <a:pt x="845" y="2787"/>
                  <a:pt x="845" y="2787"/>
                  <a:pt x="845" y="2787"/>
                </a:cubicBezTo>
                <a:cubicBezTo>
                  <a:pt x="845" y="2567"/>
                  <a:pt x="845" y="2567"/>
                  <a:pt x="845" y="2567"/>
                </a:cubicBezTo>
                <a:lnTo>
                  <a:pt x="1036" y="2677"/>
                </a:lnTo>
                <a:close/>
                <a:moveTo>
                  <a:pt x="921" y="2434"/>
                </a:moveTo>
                <a:cubicBezTo>
                  <a:pt x="1036" y="2368"/>
                  <a:pt x="1036" y="2368"/>
                  <a:pt x="1036" y="2368"/>
                </a:cubicBezTo>
                <a:cubicBezTo>
                  <a:pt x="1036" y="2500"/>
                  <a:pt x="1036" y="2500"/>
                  <a:pt x="1036" y="2500"/>
                </a:cubicBezTo>
                <a:lnTo>
                  <a:pt x="921" y="2434"/>
                </a:lnTo>
                <a:close/>
                <a:moveTo>
                  <a:pt x="1074" y="1530"/>
                </a:moveTo>
                <a:cubicBezTo>
                  <a:pt x="1050" y="1543"/>
                  <a:pt x="1036" y="1569"/>
                  <a:pt x="1036" y="1596"/>
                </a:cubicBezTo>
                <a:cubicBezTo>
                  <a:pt x="1036" y="2191"/>
                  <a:pt x="1036" y="2191"/>
                  <a:pt x="1036" y="2191"/>
                </a:cubicBezTo>
                <a:cubicBezTo>
                  <a:pt x="845" y="2302"/>
                  <a:pt x="845" y="2302"/>
                  <a:pt x="845" y="2302"/>
                </a:cubicBezTo>
                <a:cubicBezTo>
                  <a:pt x="845" y="1441"/>
                  <a:pt x="845" y="1441"/>
                  <a:pt x="845" y="1441"/>
                </a:cubicBezTo>
                <a:cubicBezTo>
                  <a:pt x="1037" y="1331"/>
                  <a:pt x="1037" y="1331"/>
                  <a:pt x="1037" y="1331"/>
                </a:cubicBezTo>
                <a:cubicBezTo>
                  <a:pt x="1228" y="1441"/>
                  <a:pt x="1228" y="1441"/>
                  <a:pt x="1228" y="1441"/>
                </a:cubicBezTo>
                <a:lnTo>
                  <a:pt x="1074" y="1530"/>
                </a:lnTo>
                <a:close/>
                <a:moveTo>
                  <a:pt x="1457" y="1232"/>
                </a:moveTo>
                <a:cubicBezTo>
                  <a:pt x="1457" y="1088"/>
                  <a:pt x="1457" y="1088"/>
                  <a:pt x="1457" y="1088"/>
                </a:cubicBezTo>
                <a:cubicBezTo>
                  <a:pt x="1590" y="1012"/>
                  <a:pt x="1590" y="1012"/>
                  <a:pt x="1590" y="1012"/>
                </a:cubicBezTo>
                <a:cubicBezTo>
                  <a:pt x="1590" y="1232"/>
                  <a:pt x="1590" y="1232"/>
                  <a:pt x="1590" y="1232"/>
                </a:cubicBezTo>
                <a:cubicBezTo>
                  <a:pt x="1457" y="1309"/>
                  <a:pt x="1457" y="1309"/>
                  <a:pt x="1457" y="1309"/>
                </a:cubicBezTo>
                <a:lnTo>
                  <a:pt x="1457" y="1232"/>
                </a:lnTo>
                <a:close/>
                <a:moveTo>
                  <a:pt x="1457" y="911"/>
                </a:moveTo>
                <a:cubicBezTo>
                  <a:pt x="1457" y="1038"/>
                  <a:pt x="1457" y="1038"/>
                  <a:pt x="1457" y="1038"/>
                </a:cubicBezTo>
                <a:cubicBezTo>
                  <a:pt x="1457" y="1038"/>
                  <a:pt x="1457" y="1038"/>
                  <a:pt x="1457" y="1038"/>
                </a:cubicBezTo>
                <a:cubicBezTo>
                  <a:pt x="1457" y="911"/>
                  <a:pt x="1457" y="911"/>
                  <a:pt x="1457" y="911"/>
                </a:cubicBezTo>
                <a:cubicBezTo>
                  <a:pt x="1457" y="911"/>
                  <a:pt x="1457" y="911"/>
                  <a:pt x="1457" y="911"/>
                </a:cubicBezTo>
                <a:cubicBezTo>
                  <a:pt x="1457" y="691"/>
                  <a:pt x="1457" y="691"/>
                  <a:pt x="1457" y="691"/>
                </a:cubicBezTo>
                <a:cubicBezTo>
                  <a:pt x="1590" y="614"/>
                  <a:pt x="1590" y="614"/>
                  <a:pt x="1590" y="614"/>
                </a:cubicBezTo>
                <a:cubicBezTo>
                  <a:pt x="1590" y="835"/>
                  <a:pt x="1590" y="835"/>
                  <a:pt x="1590" y="835"/>
                </a:cubicBezTo>
                <a:lnTo>
                  <a:pt x="1457" y="911"/>
                </a:lnTo>
                <a:close/>
                <a:moveTo>
                  <a:pt x="1304" y="1232"/>
                </a:moveTo>
                <a:cubicBezTo>
                  <a:pt x="1304" y="1308"/>
                  <a:pt x="1304" y="1308"/>
                  <a:pt x="1304" y="1308"/>
                </a:cubicBezTo>
                <a:cubicBezTo>
                  <a:pt x="1190" y="1242"/>
                  <a:pt x="1190" y="1242"/>
                  <a:pt x="1190" y="1242"/>
                </a:cubicBezTo>
                <a:cubicBezTo>
                  <a:pt x="1304" y="1176"/>
                  <a:pt x="1304" y="1176"/>
                  <a:pt x="1304" y="1176"/>
                </a:cubicBezTo>
                <a:lnTo>
                  <a:pt x="1304" y="1232"/>
                </a:lnTo>
                <a:close/>
                <a:moveTo>
                  <a:pt x="153" y="1042"/>
                </a:moveTo>
                <a:cubicBezTo>
                  <a:pt x="346" y="930"/>
                  <a:pt x="346" y="930"/>
                  <a:pt x="346" y="930"/>
                </a:cubicBezTo>
                <a:cubicBezTo>
                  <a:pt x="540" y="1043"/>
                  <a:pt x="540" y="1043"/>
                  <a:pt x="540" y="1043"/>
                </a:cubicBezTo>
                <a:cubicBezTo>
                  <a:pt x="540" y="1043"/>
                  <a:pt x="540" y="1043"/>
                  <a:pt x="540" y="1043"/>
                </a:cubicBezTo>
                <a:cubicBezTo>
                  <a:pt x="540" y="1043"/>
                  <a:pt x="540" y="1043"/>
                  <a:pt x="540" y="1043"/>
                </a:cubicBezTo>
                <a:cubicBezTo>
                  <a:pt x="386" y="1132"/>
                  <a:pt x="386" y="1132"/>
                  <a:pt x="386" y="1132"/>
                </a:cubicBezTo>
                <a:cubicBezTo>
                  <a:pt x="386" y="1132"/>
                  <a:pt x="386" y="1132"/>
                  <a:pt x="386" y="1132"/>
                </a:cubicBezTo>
                <a:cubicBezTo>
                  <a:pt x="153" y="1267"/>
                  <a:pt x="153" y="1267"/>
                  <a:pt x="153" y="1267"/>
                </a:cubicBezTo>
                <a:lnTo>
                  <a:pt x="153" y="1042"/>
                </a:lnTo>
                <a:close/>
                <a:moveTo>
                  <a:pt x="153" y="1443"/>
                </a:moveTo>
                <a:cubicBezTo>
                  <a:pt x="348" y="1331"/>
                  <a:pt x="348" y="1331"/>
                  <a:pt x="348" y="1331"/>
                </a:cubicBezTo>
                <a:cubicBezTo>
                  <a:pt x="348" y="1552"/>
                  <a:pt x="348" y="1552"/>
                  <a:pt x="348" y="1552"/>
                </a:cubicBezTo>
                <a:cubicBezTo>
                  <a:pt x="153" y="1664"/>
                  <a:pt x="153" y="1664"/>
                  <a:pt x="153" y="1664"/>
                </a:cubicBezTo>
                <a:lnTo>
                  <a:pt x="153" y="1443"/>
                </a:lnTo>
                <a:close/>
                <a:moveTo>
                  <a:pt x="348" y="1729"/>
                </a:moveTo>
                <a:cubicBezTo>
                  <a:pt x="348" y="1853"/>
                  <a:pt x="348" y="1853"/>
                  <a:pt x="348" y="1853"/>
                </a:cubicBezTo>
                <a:cubicBezTo>
                  <a:pt x="240" y="1791"/>
                  <a:pt x="240" y="1791"/>
                  <a:pt x="240" y="1791"/>
                </a:cubicBezTo>
                <a:lnTo>
                  <a:pt x="348" y="1729"/>
                </a:lnTo>
                <a:close/>
                <a:moveTo>
                  <a:pt x="153" y="1918"/>
                </a:moveTo>
                <a:cubicBezTo>
                  <a:pt x="347" y="2030"/>
                  <a:pt x="347" y="2030"/>
                  <a:pt x="347" y="2030"/>
                </a:cubicBezTo>
                <a:cubicBezTo>
                  <a:pt x="347" y="2589"/>
                  <a:pt x="347" y="2589"/>
                  <a:pt x="347" y="2589"/>
                </a:cubicBezTo>
                <a:cubicBezTo>
                  <a:pt x="153" y="2701"/>
                  <a:pt x="153" y="2701"/>
                  <a:pt x="153" y="2701"/>
                </a:cubicBezTo>
                <a:lnTo>
                  <a:pt x="153" y="1918"/>
                </a:lnTo>
                <a:close/>
                <a:moveTo>
                  <a:pt x="692" y="3100"/>
                </a:moveTo>
                <a:cubicBezTo>
                  <a:pt x="230" y="2834"/>
                  <a:pt x="230" y="2834"/>
                  <a:pt x="230" y="2834"/>
                </a:cubicBezTo>
                <a:cubicBezTo>
                  <a:pt x="424" y="2721"/>
                  <a:pt x="424" y="2721"/>
                  <a:pt x="424" y="2721"/>
                </a:cubicBezTo>
                <a:cubicBezTo>
                  <a:pt x="692" y="2876"/>
                  <a:pt x="692" y="2876"/>
                  <a:pt x="692" y="2876"/>
                </a:cubicBezTo>
                <a:lnTo>
                  <a:pt x="692" y="3100"/>
                </a:lnTo>
                <a:close/>
                <a:moveTo>
                  <a:pt x="692" y="2699"/>
                </a:moveTo>
                <a:cubicBezTo>
                  <a:pt x="577" y="2633"/>
                  <a:pt x="577" y="2633"/>
                  <a:pt x="577" y="2633"/>
                </a:cubicBezTo>
                <a:cubicBezTo>
                  <a:pt x="577" y="2633"/>
                  <a:pt x="577" y="2633"/>
                  <a:pt x="577" y="2633"/>
                </a:cubicBezTo>
                <a:cubicBezTo>
                  <a:pt x="692" y="2567"/>
                  <a:pt x="692" y="2567"/>
                  <a:pt x="692" y="2567"/>
                </a:cubicBezTo>
                <a:lnTo>
                  <a:pt x="692" y="2699"/>
                </a:lnTo>
                <a:close/>
                <a:moveTo>
                  <a:pt x="692" y="2390"/>
                </a:moveTo>
                <a:cubicBezTo>
                  <a:pt x="500" y="2500"/>
                  <a:pt x="500" y="2500"/>
                  <a:pt x="500" y="2500"/>
                </a:cubicBezTo>
                <a:cubicBezTo>
                  <a:pt x="501" y="1640"/>
                  <a:pt x="501" y="1640"/>
                  <a:pt x="501" y="1640"/>
                </a:cubicBezTo>
                <a:cubicBezTo>
                  <a:pt x="692" y="1530"/>
                  <a:pt x="692" y="1530"/>
                  <a:pt x="692" y="1530"/>
                </a:cubicBezTo>
                <a:lnTo>
                  <a:pt x="692" y="2390"/>
                </a:lnTo>
                <a:close/>
                <a:moveTo>
                  <a:pt x="730" y="1331"/>
                </a:moveTo>
                <a:cubicBezTo>
                  <a:pt x="501" y="1463"/>
                  <a:pt x="501" y="1463"/>
                  <a:pt x="501" y="1463"/>
                </a:cubicBezTo>
                <a:cubicBezTo>
                  <a:pt x="501" y="1243"/>
                  <a:pt x="501" y="1243"/>
                  <a:pt x="501" y="1243"/>
                </a:cubicBezTo>
                <a:cubicBezTo>
                  <a:pt x="694" y="1131"/>
                  <a:pt x="694" y="1131"/>
                  <a:pt x="694" y="1131"/>
                </a:cubicBezTo>
                <a:cubicBezTo>
                  <a:pt x="694" y="1131"/>
                  <a:pt x="694" y="1131"/>
                  <a:pt x="694" y="1131"/>
                </a:cubicBezTo>
                <a:cubicBezTo>
                  <a:pt x="847" y="1043"/>
                  <a:pt x="847" y="1043"/>
                  <a:pt x="847" y="1043"/>
                </a:cubicBezTo>
                <a:cubicBezTo>
                  <a:pt x="693" y="955"/>
                  <a:pt x="693" y="955"/>
                  <a:pt x="693" y="955"/>
                </a:cubicBezTo>
                <a:cubicBezTo>
                  <a:pt x="694" y="955"/>
                  <a:pt x="694" y="955"/>
                  <a:pt x="694" y="955"/>
                </a:cubicBezTo>
                <a:cubicBezTo>
                  <a:pt x="499" y="842"/>
                  <a:pt x="499" y="842"/>
                  <a:pt x="499" y="842"/>
                </a:cubicBezTo>
                <a:cubicBezTo>
                  <a:pt x="1590" y="213"/>
                  <a:pt x="1590" y="213"/>
                  <a:pt x="1590" y="213"/>
                </a:cubicBezTo>
                <a:cubicBezTo>
                  <a:pt x="1590" y="437"/>
                  <a:pt x="1590" y="437"/>
                  <a:pt x="1590" y="437"/>
                </a:cubicBezTo>
                <a:cubicBezTo>
                  <a:pt x="1457" y="514"/>
                  <a:pt x="1457" y="514"/>
                  <a:pt x="1457" y="514"/>
                </a:cubicBezTo>
                <a:cubicBezTo>
                  <a:pt x="1304" y="602"/>
                  <a:pt x="1304" y="602"/>
                  <a:pt x="1304" y="602"/>
                </a:cubicBezTo>
                <a:cubicBezTo>
                  <a:pt x="694" y="955"/>
                  <a:pt x="694" y="955"/>
                  <a:pt x="694" y="955"/>
                </a:cubicBezTo>
                <a:cubicBezTo>
                  <a:pt x="847" y="1043"/>
                  <a:pt x="847" y="1043"/>
                  <a:pt x="847" y="1043"/>
                </a:cubicBezTo>
                <a:cubicBezTo>
                  <a:pt x="1304" y="779"/>
                  <a:pt x="1304" y="779"/>
                  <a:pt x="1304" y="779"/>
                </a:cubicBezTo>
                <a:cubicBezTo>
                  <a:pt x="1304" y="1000"/>
                  <a:pt x="1304" y="1000"/>
                  <a:pt x="1304" y="1000"/>
                </a:cubicBezTo>
                <a:cubicBezTo>
                  <a:pt x="1304" y="1000"/>
                  <a:pt x="1304" y="1000"/>
                  <a:pt x="1304" y="1000"/>
                </a:cubicBezTo>
                <a:cubicBezTo>
                  <a:pt x="1304" y="1000"/>
                  <a:pt x="1304" y="1000"/>
                  <a:pt x="1304" y="1000"/>
                </a:cubicBezTo>
                <a:cubicBezTo>
                  <a:pt x="1037" y="1154"/>
                  <a:pt x="1037" y="1154"/>
                  <a:pt x="1037" y="1154"/>
                </a:cubicBezTo>
                <a:cubicBezTo>
                  <a:pt x="847" y="1043"/>
                  <a:pt x="847" y="1043"/>
                  <a:pt x="847" y="1043"/>
                </a:cubicBezTo>
                <a:cubicBezTo>
                  <a:pt x="694" y="1131"/>
                  <a:pt x="694" y="1131"/>
                  <a:pt x="694" y="1131"/>
                </a:cubicBezTo>
                <a:cubicBezTo>
                  <a:pt x="884" y="1242"/>
                  <a:pt x="884" y="1242"/>
                  <a:pt x="884" y="1242"/>
                </a:cubicBezTo>
                <a:cubicBezTo>
                  <a:pt x="730" y="1331"/>
                  <a:pt x="730" y="1331"/>
                  <a:pt x="730" y="1331"/>
                </a:cubicBezTo>
                <a:cubicBezTo>
                  <a:pt x="730" y="1331"/>
                  <a:pt x="730" y="1331"/>
                  <a:pt x="730" y="1331"/>
                </a:cubicBezTo>
                <a:close/>
                <a:moveTo>
                  <a:pt x="845" y="2964"/>
                </a:moveTo>
                <a:cubicBezTo>
                  <a:pt x="961" y="3031"/>
                  <a:pt x="961" y="3031"/>
                  <a:pt x="961" y="3031"/>
                </a:cubicBezTo>
                <a:cubicBezTo>
                  <a:pt x="845" y="3099"/>
                  <a:pt x="845" y="3099"/>
                  <a:pt x="845" y="3099"/>
                </a:cubicBezTo>
                <a:lnTo>
                  <a:pt x="845" y="2964"/>
                </a:lnTo>
                <a:close/>
                <a:moveTo>
                  <a:pt x="1590" y="3619"/>
                </a:moveTo>
                <a:cubicBezTo>
                  <a:pt x="920" y="3232"/>
                  <a:pt x="920" y="3232"/>
                  <a:pt x="920" y="3232"/>
                </a:cubicBezTo>
                <a:cubicBezTo>
                  <a:pt x="1114" y="3120"/>
                  <a:pt x="1114" y="3120"/>
                  <a:pt x="1114" y="3120"/>
                </a:cubicBezTo>
                <a:cubicBezTo>
                  <a:pt x="1590" y="3394"/>
                  <a:pt x="1590" y="3394"/>
                  <a:pt x="1590" y="3394"/>
                </a:cubicBezTo>
                <a:lnTo>
                  <a:pt x="1590" y="3619"/>
                </a:lnTo>
                <a:close/>
                <a:moveTo>
                  <a:pt x="1590" y="3217"/>
                </a:moveTo>
                <a:cubicBezTo>
                  <a:pt x="1267" y="3031"/>
                  <a:pt x="1267" y="3031"/>
                  <a:pt x="1267" y="3031"/>
                </a:cubicBezTo>
                <a:cubicBezTo>
                  <a:pt x="1459" y="2921"/>
                  <a:pt x="1459" y="2921"/>
                  <a:pt x="1459" y="2921"/>
                </a:cubicBezTo>
                <a:cubicBezTo>
                  <a:pt x="1590" y="2997"/>
                  <a:pt x="1590" y="2997"/>
                  <a:pt x="1590" y="2997"/>
                </a:cubicBezTo>
                <a:lnTo>
                  <a:pt x="1590" y="3217"/>
                </a:lnTo>
                <a:close/>
                <a:moveTo>
                  <a:pt x="1590" y="2820"/>
                </a:moveTo>
                <a:cubicBezTo>
                  <a:pt x="1189" y="2589"/>
                  <a:pt x="1189" y="2589"/>
                  <a:pt x="1189" y="2589"/>
                </a:cubicBezTo>
                <a:cubicBezTo>
                  <a:pt x="1189" y="2368"/>
                  <a:pt x="1189" y="2368"/>
                  <a:pt x="1189" y="2368"/>
                </a:cubicBezTo>
                <a:cubicBezTo>
                  <a:pt x="1590" y="2599"/>
                  <a:pt x="1590" y="2599"/>
                  <a:pt x="1590" y="2599"/>
                </a:cubicBezTo>
                <a:lnTo>
                  <a:pt x="1590" y="2820"/>
                </a:lnTo>
                <a:close/>
                <a:moveTo>
                  <a:pt x="1590" y="2422"/>
                </a:moveTo>
                <a:cubicBezTo>
                  <a:pt x="1266" y="2235"/>
                  <a:pt x="1266" y="2235"/>
                  <a:pt x="1266" y="2235"/>
                </a:cubicBezTo>
                <a:cubicBezTo>
                  <a:pt x="1457" y="2125"/>
                  <a:pt x="1457" y="2125"/>
                  <a:pt x="1457" y="2125"/>
                </a:cubicBezTo>
                <a:cubicBezTo>
                  <a:pt x="1590" y="2202"/>
                  <a:pt x="1590" y="2202"/>
                  <a:pt x="1590" y="2202"/>
                </a:cubicBezTo>
                <a:lnTo>
                  <a:pt x="1590" y="2422"/>
                </a:lnTo>
                <a:close/>
                <a:moveTo>
                  <a:pt x="1666" y="2069"/>
                </a:moveTo>
                <a:cubicBezTo>
                  <a:pt x="1533" y="1992"/>
                  <a:pt x="1533" y="1992"/>
                  <a:pt x="1533" y="1992"/>
                </a:cubicBezTo>
                <a:cubicBezTo>
                  <a:pt x="1533" y="1839"/>
                  <a:pt x="1533" y="1839"/>
                  <a:pt x="1533" y="1839"/>
                </a:cubicBezTo>
                <a:cubicBezTo>
                  <a:pt x="1666" y="1762"/>
                  <a:pt x="1666" y="1762"/>
                  <a:pt x="1666" y="1762"/>
                </a:cubicBezTo>
                <a:cubicBezTo>
                  <a:pt x="1799" y="1839"/>
                  <a:pt x="1799" y="1839"/>
                  <a:pt x="1799" y="1839"/>
                </a:cubicBezTo>
                <a:cubicBezTo>
                  <a:pt x="1799" y="1993"/>
                  <a:pt x="1799" y="1993"/>
                  <a:pt x="1799" y="1993"/>
                </a:cubicBezTo>
                <a:lnTo>
                  <a:pt x="1666" y="2069"/>
                </a:lnTo>
                <a:close/>
                <a:moveTo>
                  <a:pt x="1743" y="3619"/>
                </a:moveTo>
                <a:cubicBezTo>
                  <a:pt x="1743" y="3394"/>
                  <a:pt x="1743" y="3394"/>
                  <a:pt x="1743" y="3394"/>
                </a:cubicBezTo>
                <a:cubicBezTo>
                  <a:pt x="1743" y="3394"/>
                  <a:pt x="1743" y="3394"/>
                  <a:pt x="1743" y="3394"/>
                </a:cubicBezTo>
                <a:cubicBezTo>
                  <a:pt x="1743" y="3217"/>
                  <a:pt x="1743" y="3217"/>
                  <a:pt x="1743" y="3217"/>
                </a:cubicBezTo>
                <a:cubicBezTo>
                  <a:pt x="1743" y="2997"/>
                  <a:pt x="1743" y="2997"/>
                  <a:pt x="1743" y="2997"/>
                </a:cubicBezTo>
                <a:cubicBezTo>
                  <a:pt x="2012" y="2841"/>
                  <a:pt x="2012" y="2841"/>
                  <a:pt x="2012" y="2841"/>
                </a:cubicBezTo>
                <a:cubicBezTo>
                  <a:pt x="2203" y="2952"/>
                  <a:pt x="2203" y="2952"/>
                  <a:pt x="2203" y="2952"/>
                </a:cubicBezTo>
                <a:cubicBezTo>
                  <a:pt x="1743" y="3217"/>
                  <a:pt x="1743" y="3217"/>
                  <a:pt x="1743" y="3217"/>
                </a:cubicBezTo>
                <a:cubicBezTo>
                  <a:pt x="1743" y="3394"/>
                  <a:pt x="1743" y="3394"/>
                  <a:pt x="1743" y="3394"/>
                </a:cubicBezTo>
                <a:cubicBezTo>
                  <a:pt x="2356" y="3040"/>
                  <a:pt x="2356" y="3040"/>
                  <a:pt x="2356" y="3040"/>
                </a:cubicBezTo>
                <a:cubicBezTo>
                  <a:pt x="2550" y="3153"/>
                  <a:pt x="2550" y="3153"/>
                  <a:pt x="2550" y="3153"/>
                </a:cubicBezTo>
                <a:lnTo>
                  <a:pt x="1743" y="3619"/>
                </a:lnTo>
                <a:close/>
                <a:moveTo>
                  <a:pt x="2832" y="2990"/>
                </a:moveTo>
                <a:cubicBezTo>
                  <a:pt x="2703" y="3064"/>
                  <a:pt x="2703" y="3064"/>
                  <a:pt x="2703" y="3064"/>
                </a:cubicBezTo>
                <a:cubicBezTo>
                  <a:pt x="2509" y="2952"/>
                  <a:pt x="2509" y="2952"/>
                  <a:pt x="2509" y="2952"/>
                </a:cubicBezTo>
                <a:cubicBezTo>
                  <a:pt x="2509" y="2952"/>
                  <a:pt x="2509" y="2952"/>
                  <a:pt x="2509" y="2952"/>
                </a:cubicBezTo>
                <a:cubicBezTo>
                  <a:pt x="2509" y="2952"/>
                  <a:pt x="2509" y="2952"/>
                  <a:pt x="2509" y="2952"/>
                </a:cubicBezTo>
                <a:cubicBezTo>
                  <a:pt x="2832" y="2765"/>
                  <a:pt x="2832" y="2765"/>
                  <a:pt x="2832" y="2765"/>
                </a:cubicBezTo>
                <a:lnTo>
                  <a:pt x="2832" y="2990"/>
                </a:lnTo>
                <a:close/>
                <a:moveTo>
                  <a:pt x="2356" y="2863"/>
                </a:moveTo>
                <a:cubicBezTo>
                  <a:pt x="2165" y="2753"/>
                  <a:pt x="2165" y="2753"/>
                  <a:pt x="2165" y="2753"/>
                </a:cubicBezTo>
                <a:cubicBezTo>
                  <a:pt x="2602" y="2500"/>
                  <a:pt x="2602" y="2500"/>
                  <a:pt x="2602" y="2500"/>
                </a:cubicBezTo>
                <a:cubicBezTo>
                  <a:pt x="2626" y="2487"/>
                  <a:pt x="2640" y="2461"/>
                  <a:pt x="2640" y="2434"/>
                </a:cubicBezTo>
                <a:cubicBezTo>
                  <a:pt x="2640" y="2266"/>
                  <a:pt x="2640" y="2266"/>
                  <a:pt x="2640" y="2266"/>
                </a:cubicBezTo>
                <a:cubicBezTo>
                  <a:pt x="2832" y="2376"/>
                  <a:pt x="2832" y="2376"/>
                  <a:pt x="2832" y="2376"/>
                </a:cubicBezTo>
                <a:cubicBezTo>
                  <a:pt x="2832" y="2589"/>
                  <a:pt x="2832" y="2589"/>
                  <a:pt x="2832" y="2589"/>
                </a:cubicBezTo>
                <a:lnTo>
                  <a:pt x="2356" y="2863"/>
                </a:lnTo>
                <a:close/>
                <a:moveTo>
                  <a:pt x="2720" y="2135"/>
                </a:moveTo>
                <a:cubicBezTo>
                  <a:pt x="2832" y="2071"/>
                  <a:pt x="2832" y="2071"/>
                  <a:pt x="2832" y="2071"/>
                </a:cubicBezTo>
                <a:cubicBezTo>
                  <a:pt x="2832" y="2199"/>
                  <a:pt x="2832" y="2199"/>
                  <a:pt x="2832" y="2199"/>
                </a:cubicBezTo>
                <a:lnTo>
                  <a:pt x="2720" y="2135"/>
                </a:lnTo>
                <a:close/>
                <a:moveTo>
                  <a:pt x="2831" y="1894"/>
                </a:moveTo>
                <a:cubicBezTo>
                  <a:pt x="2640" y="2004"/>
                  <a:pt x="2640" y="2004"/>
                  <a:pt x="2640" y="2004"/>
                </a:cubicBezTo>
                <a:cubicBezTo>
                  <a:pt x="2640" y="1530"/>
                  <a:pt x="2640" y="1530"/>
                  <a:pt x="2640" y="1530"/>
                </a:cubicBezTo>
                <a:cubicBezTo>
                  <a:pt x="2832" y="1640"/>
                  <a:pt x="2832" y="1640"/>
                  <a:pt x="2832" y="1640"/>
                </a:cubicBezTo>
                <a:cubicBezTo>
                  <a:pt x="2832" y="1894"/>
                  <a:pt x="2832" y="1894"/>
                  <a:pt x="2832" y="1894"/>
                </a:cubicBezTo>
                <a:lnTo>
                  <a:pt x="2831" y="1894"/>
                </a:lnTo>
                <a:close/>
                <a:moveTo>
                  <a:pt x="2163" y="680"/>
                </a:moveTo>
                <a:cubicBezTo>
                  <a:pt x="2358" y="568"/>
                  <a:pt x="2358" y="568"/>
                  <a:pt x="2358" y="568"/>
                </a:cubicBezTo>
                <a:cubicBezTo>
                  <a:pt x="3103" y="998"/>
                  <a:pt x="3103" y="998"/>
                  <a:pt x="3103" y="998"/>
                </a:cubicBezTo>
                <a:cubicBezTo>
                  <a:pt x="2908" y="1110"/>
                  <a:pt x="2908" y="1110"/>
                  <a:pt x="2908" y="1110"/>
                </a:cubicBezTo>
                <a:lnTo>
                  <a:pt x="2163" y="680"/>
                </a:lnTo>
                <a:close/>
                <a:moveTo>
                  <a:pt x="2985" y="2902"/>
                </a:moveTo>
                <a:cubicBezTo>
                  <a:pt x="2985" y="2633"/>
                  <a:pt x="2985" y="2633"/>
                  <a:pt x="2985" y="2633"/>
                </a:cubicBezTo>
                <a:cubicBezTo>
                  <a:pt x="2985" y="2633"/>
                  <a:pt x="2985" y="2633"/>
                  <a:pt x="2985" y="2633"/>
                </a:cubicBezTo>
                <a:cubicBezTo>
                  <a:pt x="2985" y="1982"/>
                  <a:pt x="2985" y="1982"/>
                  <a:pt x="2985" y="1982"/>
                </a:cubicBezTo>
                <a:cubicBezTo>
                  <a:pt x="2985" y="1982"/>
                  <a:pt x="2985" y="1982"/>
                  <a:pt x="2985" y="1982"/>
                </a:cubicBezTo>
                <a:cubicBezTo>
                  <a:pt x="3179" y="1870"/>
                  <a:pt x="3179" y="1870"/>
                  <a:pt x="3179" y="1870"/>
                </a:cubicBezTo>
                <a:cubicBezTo>
                  <a:pt x="3179" y="2789"/>
                  <a:pt x="3179" y="2789"/>
                  <a:pt x="3179" y="2789"/>
                </a:cubicBezTo>
                <a:lnTo>
                  <a:pt x="2985" y="290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8" name="Subtitle 2"/>
          <p:cNvSpPr>
            <a:spLocks noGrp="1"/>
          </p:cNvSpPr>
          <p:nvPr>
            <p:ph type="subTitle" idx="1" hasCustomPrompt="1"/>
          </p:nvPr>
        </p:nvSpPr>
        <p:spPr>
          <a:xfrm>
            <a:off x="5777310" y="3756674"/>
            <a:ext cx="5246290" cy="624450"/>
          </a:xfrm>
        </p:spPr>
        <p:txBody>
          <a:bodyPr>
            <a:noAutofit/>
          </a:bodyPr>
          <a:lstStyle>
            <a:lvl1pPr marL="0" indent="0" algn="l">
              <a:buNone/>
              <a:defRPr sz="260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contact info</a:t>
            </a:r>
            <a:endParaRPr lang="en-US" dirty="0"/>
          </a:p>
        </p:txBody>
      </p:sp>
      <p:sp>
        <p:nvSpPr>
          <p:cNvPr id="32" name="Rectangle 31"/>
          <p:cNvSpPr/>
          <p:nvPr userDrawn="1"/>
        </p:nvSpPr>
        <p:spPr>
          <a:xfrm>
            <a:off x="381000" y="6362700"/>
            <a:ext cx="1473200" cy="29641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508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464580" y="6356351"/>
            <a:ext cx="1292073" cy="365125"/>
          </a:xfrm>
          <a:prstGeom prst="rect">
            <a:avLst/>
          </a:prstGeom>
        </p:spPr>
        <p:txBody>
          <a:bodyPr/>
          <a:lstStyle/>
          <a:p>
            <a:fld id="{639657C3-B2E6-DA46-BDFA-A63E452234DB}" type="datetime1">
              <a:rPr lang="en-US" smtClean="0"/>
              <a:t>6/22/16</a:t>
            </a:fld>
            <a:endParaRPr lang="en-US" dirty="0"/>
          </a:p>
        </p:txBody>
      </p:sp>
      <p:sp>
        <p:nvSpPr>
          <p:cNvPr id="4" name="Footer Placeholder 3"/>
          <p:cNvSpPr>
            <a:spLocks noGrp="1"/>
          </p:cNvSpPr>
          <p:nvPr>
            <p:ph type="ftr" sz="quarter" idx="11"/>
          </p:nvPr>
        </p:nvSpPr>
        <p:spPr>
          <a:xfrm>
            <a:off x="4164515" y="6356351"/>
            <a:ext cx="3859795" cy="365125"/>
          </a:xfrm>
          <a:prstGeom prst="rect">
            <a:avLst/>
          </a:prstGeom>
        </p:spPr>
        <p:txBody>
          <a:bodyPr/>
          <a:lstStyle/>
          <a:p>
            <a:r>
              <a:rPr lang="en-US" smtClean="0"/>
              <a:t>NYC HUG</a:t>
            </a:r>
            <a:endParaRPr lang="en-US" dirty="0"/>
          </a:p>
        </p:txBody>
      </p:sp>
      <p:sp>
        <p:nvSpPr>
          <p:cNvPr id="5" name="Slide Number Placeholder 4"/>
          <p:cNvSpPr>
            <a:spLocks noGrp="1"/>
          </p:cNvSpPr>
          <p:nvPr>
            <p:ph type="sldNum" sz="quarter" idx="12"/>
          </p:nvPr>
        </p:nvSpPr>
        <p:spPr>
          <a:xfrm>
            <a:off x="189503" y="6356351"/>
            <a:ext cx="747124" cy="365125"/>
          </a:xfrm>
          <a:prstGeom prst="rect">
            <a:avLst/>
          </a:prstGeom>
        </p:spPr>
        <p:txBody>
          <a:bodyPr/>
          <a:lstStyle/>
          <a:p>
            <a:fld id="{E88813DA-8D06-F14C-8552-E6A9180E361F}" type="slidenum">
              <a:rPr lang="en-US" smtClean="0"/>
              <a:pPr/>
              <a:t>‹#›</a:t>
            </a:fld>
            <a:endParaRPr lang="en-US" dirty="0"/>
          </a:p>
        </p:txBody>
      </p:sp>
    </p:spTree>
    <p:extLst>
      <p:ext uri="{BB962C8B-B14F-4D97-AF65-F5344CB8AC3E}">
        <p14:creationId xmlns:p14="http://schemas.microsoft.com/office/powerpoint/2010/main" val="1765615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WHITE">
    <p:spTree>
      <p:nvGrpSpPr>
        <p:cNvPr id="1" name=""/>
        <p:cNvGrpSpPr/>
        <p:nvPr/>
      </p:nvGrpSpPr>
      <p:grpSpPr>
        <a:xfrm>
          <a:off x="0" y="0"/>
          <a:ext cx="0" cy="0"/>
          <a:chOff x="0" y="0"/>
          <a:chExt cx="0" cy="0"/>
        </a:xfrm>
      </p:grpSpPr>
      <p:sp>
        <p:nvSpPr>
          <p:cNvPr id="7" name="Title 1"/>
          <p:cNvSpPr>
            <a:spLocks noGrp="1"/>
          </p:cNvSpPr>
          <p:nvPr>
            <p:ph type="ctrTitle"/>
          </p:nvPr>
        </p:nvSpPr>
        <p:spPr>
          <a:xfrm>
            <a:off x="410302" y="2701234"/>
            <a:ext cx="7362097" cy="2471446"/>
          </a:xfrm>
        </p:spPr>
        <p:txBody>
          <a:bodyPr anchor="b">
            <a:noAutofit/>
          </a:bodyPr>
          <a:lstStyle>
            <a:lvl1pPr>
              <a:lnSpc>
                <a:spcPct val="80000"/>
              </a:lnSpc>
              <a:defRPr sz="4400">
                <a:solidFill>
                  <a:schemeClr val="tx2"/>
                </a:solidFill>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435703" y="5179917"/>
            <a:ext cx="7336696"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9" name="Group 8"/>
          <p:cNvGrpSpPr/>
          <p:nvPr userDrawn="1"/>
        </p:nvGrpSpPr>
        <p:grpSpPr>
          <a:xfrm>
            <a:off x="528435" y="656874"/>
            <a:ext cx="1614660" cy="296779"/>
            <a:chOff x="566738" y="1811338"/>
            <a:chExt cx="5018087" cy="922337"/>
          </a:xfrm>
          <a:solidFill>
            <a:schemeClr val="tx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grpSp>
      <p:sp>
        <p:nvSpPr>
          <p:cNvPr id="51" name="Rectangle 50"/>
          <p:cNvSpPr/>
          <p:nvPr userDrawn="1"/>
        </p:nvSpPr>
        <p:spPr>
          <a:xfrm>
            <a:off x="-1" y="6311900"/>
            <a:ext cx="12188825" cy="546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2" name="Picture 41" descr="Cloudera_Data_Art_Color_9C_rgb.png"/>
          <p:cNvPicPr>
            <a:picLocks noChangeAspect="1"/>
          </p:cNvPicPr>
          <p:nvPr userDrawn="1"/>
        </p:nvPicPr>
        <p:blipFill rotWithShape="1">
          <a:blip r:embed="rId2">
            <a:extLst>
              <a:ext uri="{28A0092B-C50C-407E-A947-70E740481C1C}">
                <a14:useLocalDpi xmlns:a14="http://schemas.microsoft.com/office/drawing/2010/main" val="0"/>
              </a:ext>
            </a:extLst>
          </a:blip>
          <a:srcRect r="21215" b="32475"/>
          <a:stretch/>
        </p:blipFill>
        <p:spPr>
          <a:xfrm rot="16200000">
            <a:off x="7458886" y="1219940"/>
            <a:ext cx="5949884" cy="3510000"/>
          </a:xfrm>
          <a:prstGeom prst="rect">
            <a:avLst/>
          </a:prstGeom>
        </p:spPr>
      </p:pic>
    </p:spTree>
    <p:extLst>
      <p:ext uri="{BB962C8B-B14F-4D97-AF65-F5344CB8AC3E}">
        <p14:creationId xmlns:p14="http://schemas.microsoft.com/office/powerpoint/2010/main" val="3302241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BLUE">
    <p:bg>
      <p:bgPr>
        <a:solidFill>
          <a:schemeClr val="tx2"/>
        </a:solidFill>
        <a:effectLst/>
      </p:bgPr>
    </p:bg>
    <p:spTree>
      <p:nvGrpSpPr>
        <p:cNvPr id="1" name=""/>
        <p:cNvGrpSpPr/>
        <p:nvPr/>
      </p:nvGrpSpPr>
      <p:grpSpPr>
        <a:xfrm>
          <a:off x="0" y="0"/>
          <a:ext cx="0" cy="0"/>
          <a:chOff x="0" y="0"/>
          <a:chExt cx="0" cy="0"/>
        </a:xfrm>
      </p:grpSpPr>
      <p:sp>
        <p:nvSpPr>
          <p:cNvPr id="64" name="Subtitle 2"/>
          <p:cNvSpPr>
            <a:spLocks noGrp="1"/>
          </p:cNvSpPr>
          <p:nvPr>
            <p:ph type="subTitle" idx="1"/>
          </p:nvPr>
        </p:nvSpPr>
        <p:spPr>
          <a:xfrm>
            <a:off x="435703" y="5179917"/>
            <a:ext cx="7336696"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3" name="Title 1"/>
          <p:cNvSpPr>
            <a:spLocks noGrp="1"/>
          </p:cNvSpPr>
          <p:nvPr>
            <p:ph type="ctrTitle"/>
          </p:nvPr>
        </p:nvSpPr>
        <p:spPr>
          <a:xfrm>
            <a:off x="410302" y="2701234"/>
            <a:ext cx="7362097" cy="2471446"/>
          </a:xfrm>
        </p:spPr>
        <p:txBody>
          <a:bodyPr anchor="b">
            <a:noAutofit/>
          </a:bodyPr>
          <a:lstStyle>
            <a:lvl1pPr>
              <a:lnSpc>
                <a:spcPct val="80000"/>
              </a:lnSpc>
              <a:defRPr sz="4400">
                <a:solidFill>
                  <a:srgbClr val="F5F5F5"/>
                </a:solidFill>
                <a:latin typeface="+mj-lt"/>
              </a:defRPr>
            </a:lvl1pPr>
          </a:lstStyle>
          <a:p>
            <a:r>
              <a:rPr lang="en-US" smtClean="0"/>
              <a:t>Click to edit Master title style</a:t>
            </a:r>
            <a:endParaRPr lang="en-US" dirty="0"/>
          </a:p>
        </p:txBody>
      </p:sp>
      <p:grpSp>
        <p:nvGrpSpPr>
          <p:cNvPr id="9" name="Group 8"/>
          <p:cNvGrpSpPr/>
          <p:nvPr userDrawn="1"/>
        </p:nvGrpSpPr>
        <p:grpSpPr>
          <a:xfrm>
            <a:off x="528435" y="656874"/>
            <a:ext cx="1614660" cy="296779"/>
            <a:chOff x="566738" y="1811338"/>
            <a:chExt cx="5018087" cy="922337"/>
          </a:xfrm>
          <a:solidFill>
            <a:schemeClr val="bg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grpSp>
      <p:grpSp>
        <p:nvGrpSpPr>
          <p:cNvPr id="51" name="Group 50"/>
          <p:cNvGrpSpPr/>
          <p:nvPr userDrawn="1"/>
        </p:nvGrpSpPr>
        <p:grpSpPr>
          <a:xfrm>
            <a:off x="509985" y="6385629"/>
            <a:ext cx="1164827" cy="226840"/>
            <a:chOff x="382588" y="4784726"/>
            <a:chExt cx="896938" cy="174625"/>
          </a:xfrm>
          <a:solidFill>
            <a:schemeClr val="bg1"/>
          </a:solidFill>
        </p:grpSpPr>
        <p:sp>
          <p:nvSpPr>
            <p:cNvPr id="52"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 name="Rectangle 59"/>
          <p:cNvSpPr/>
          <p:nvPr userDrawn="1"/>
        </p:nvSpPr>
        <p:spPr>
          <a:xfrm>
            <a:off x="381000" y="6362700"/>
            <a:ext cx="1473200" cy="296415"/>
          </a:xfrm>
          <a:prstGeom prst="rect">
            <a:avLst/>
          </a:prstGeom>
          <a:solidFill>
            <a:srgbClr val="29A7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45" descr="Cloudera_Data_Art_Color_9C_blue.png"/>
          <p:cNvPicPr>
            <a:picLocks noChangeAspect="1"/>
          </p:cNvPicPr>
          <p:nvPr userDrawn="1"/>
        </p:nvPicPr>
        <p:blipFill rotWithShape="1">
          <a:blip r:embed="rId2">
            <a:extLst>
              <a:ext uri="{28A0092B-C50C-407E-A947-70E740481C1C}">
                <a14:useLocalDpi xmlns:a14="http://schemas.microsoft.com/office/drawing/2010/main" val="0"/>
              </a:ext>
            </a:extLst>
          </a:blip>
          <a:srcRect r="21426" b="32357"/>
          <a:stretch/>
        </p:blipFill>
        <p:spPr>
          <a:xfrm rot="16200000">
            <a:off x="7438689" y="1215307"/>
            <a:ext cx="5965445" cy="3534830"/>
          </a:xfrm>
          <a:prstGeom prst="rect">
            <a:avLst/>
          </a:prstGeom>
        </p:spPr>
      </p:pic>
      <p:sp>
        <p:nvSpPr>
          <p:cNvPr id="25" name="Rectangle 24"/>
          <p:cNvSpPr/>
          <p:nvPr userDrawn="1"/>
        </p:nvSpPr>
        <p:spPr>
          <a:xfrm>
            <a:off x="-1" y="6311900"/>
            <a:ext cx="12188825" cy="546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315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3 WHITE">
    <p:spTree>
      <p:nvGrpSpPr>
        <p:cNvPr id="1" name=""/>
        <p:cNvGrpSpPr/>
        <p:nvPr/>
      </p:nvGrpSpPr>
      <p:grpSpPr>
        <a:xfrm>
          <a:off x="0" y="0"/>
          <a:ext cx="0" cy="0"/>
          <a:chOff x="0" y="0"/>
          <a:chExt cx="0" cy="0"/>
        </a:xfrm>
      </p:grpSpPr>
      <p:sp>
        <p:nvSpPr>
          <p:cNvPr id="7" name="Title 1"/>
          <p:cNvSpPr>
            <a:spLocks noGrp="1"/>
          </p:cNvSpPr>
          <p:nvPr>
            <p:ph type="ctrTitle"/>
          </p:nvPr>
        </p:nvSpPr>
        <p:spPr>
          <a:xfrm>
            <a:off x="410302" y="2701234"/>
            <a:ext cx="7362097" cy="2471446"/>
          </a:xfrm>
        </p:spPr>
        <p:txBody>
          <a:bodyPr anchor="b">
            <a:noAutofit/>
          </a:bodyPr>
          <a:lstStyle>
            <a:lvl1pPr>
              <a:lnSpc>
                <a:spcPct val="80000"/>
              </a:lnSpc>
              <a:defRPr sz="4400">
                <a:solidFill>
                  <a:schemeClr val="tx2"/>
                </a:solidFill>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435703" y="5179917"/>
            <a:ext cx="7336696"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9" name="Group 8"/>
          <p:cNvGrpSpPr/>
          <p:nvPr userDrawn="1"/>
        </p:nvGrpSpPr>
        <p:grpSpPr>
          <a:xfrm>
            <a:off x="528435" y="656874"/>
            <a:ext cx="1614660" cy="296779"/>
            <a:chOff x="566738" y="1811338"/>
            <a:chExt cx="5018087" cy="922337"/>
          </a:xfrm>
          <a:solidFill>
            <a:schemeClr val="tx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grpSp>
      <p:sp>
        <p:nvSpPr>
          <p:cNvPr id="51" name="Rectangle 50"/>
          <p:cNvSpPr/>
          <p:nvPr userDrawn="1"/>
        </p:nvSpPr>
        <p:spPr>
          <a:xfrm>
            <a:off x="381000" y="6362700"/>
            <a:ext cx="1473200" cy="29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userDrawn="1"/>
        </p:nvSpPr>
        <p:spPr>
          <a:xfrm>
            <a:off x="-1" y="6311900"/>
            <a:ext cx="12188825" cy="546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8737601" y="380999"/>
            <a:ext cx="3158908" cy="6510869"/>
            <a:chOff x="8737601" y="380999"/>
            <a:chExt cx="3158908" cy="6510869"/>
          </a:xfrm>
        </p:grpSpPr>
        <p:grpSp>
          <p:nvGrpSpPr>
            <p:cNvPr id="75" name="Group 74"/>
            <p:cNvGrpSpPr/>
            <p:nvPr userDrawn="1"/>
          </p:nvGrpSpPr>
          <p:grpSpPr>
            <a:xfrm>
              <a:off x="8737601" y="380999"/>
              <a:ext cx="3158908" cy="6510869"/>
              <a:chOff x="8737601" y="380999"/>
              <a:chExt cx="3158908" cy="6510869"/>
            </a:xfrm>
          </p:grpSpPr>
          <p:sp>
            <p:nvSpPr>
              <p:cNvPr id="76" name="Freeform 33"/>
              <p:cNvSpPr>
                <a:spLocks noChangeArrowheads="1"/>
              </p:cNvSpPr>
              <p:nvPr/>
            </p:nvSpPr>
            <p:spPr bwMode="auto">
              <a:xfrm>
                <a:off x="10451316" y="380999"/>
                <a:ext cx="594370" cy="603420"/>
              </a:xfrm>
              <a:custGeom>
                <a:avLst/>
                <a:gdLst>
                  <a:gd name="T0" fmla="*/ 748 w 872"/>
                  <a:gd name="T1" fmla="*/ 885 h 886"/>
                  <a:gd name="T2" fmla="*/ 122 w 872"/>
                  <a:gd name="T3" fmla="*/ 885 h 886"/>
                  <a:gd name="T4" fmla="*/ 97 w 872"/>
                  <a:gd name="T5" fmla="*/ 880 h 886"/>
                  <a:gd name="T6" fmla="*/ 76 w 872"/>
                  <a:gd name="T7" fmla="*/ 875 h 886"/>
                  <a:gd name="T8" fmla="*/ 51 w 872"/>
                  <a:gd name="T9" fmla="*/ 865 h 886"/>
                  <a:gd name="T10" fmla="*/ 36 w 872"/>
                  <a:gd name="T11" fmla="*/ 850 h 886"/>
                  <a:gd name="T12" fmla="*/ 20 w 872"/>
                  <a:gd name="T13" fmla="*/ 829 h 886"/>
                  <a:gd name="T14" fmla="*/ 10 w 872"/>
                  <a:gd name="T15" fmla="*/ 809 h 886"/>
                  <a:gd name="T16" fmla="*/ 0 w 872"/>
                  <a:gd name="T17" fmla="*/ 783 h 886"/>
                  <a:gd name="T18" fmla="*/ 0 w 872"/>
                  <a:gd name="T19" fmla="*/ 758 h 886"/>
                  <a:gd name="T20" fmla="*/ 0 w 872"/>
                  <a:gd name="T21" fmla="*/ 127 h 886"/>
                  <a:gd name="T22" fmla="*/ 0 w 872"/>
                  <a:gd name="T23" fmla="*/ 102 h 886"/>
                  <a:gd name="T24" fmla="*/ 10 w 872"/>
                  <a:gd name="T25" fmla="*/ 76 h 886"/>
                  <a:gd name="T26" fmla="*/ 20 w 872"/>
                  <a:gd name="T27" fmla="*/ 55 h 886"/>
                  <a:gd name="T28" fmla="*/ 36 w 872"/>
                  <a:gd name="T29" fmla="*/ 35 h 886"/>
                  <a:gd name="T30" fmla="*/ 51 w 872"/>
                  <a:gd name="T31" fmla="*/ 20 h 886"/>
                  <a:gd name="T32" fmla="*/ 76 w 872"/>
                  <a:gd name="T33" fmla="*/ 10 h 886"/>
                  <a:gd name="T34" fmla="*/ 97 w 872"/>
                  <a:gd name="T35" fmla="*/ 5 h 886"/>
                  <a:gd name="T36" fmla="*/ 122 w 872"/>
                  <a:gd name="T37" fmla="*/ 0 h 886"/>
                  <a:gd name="T38" fmla="*/ 748 w 872"/>
                  <a:gd name="T39" fmla="*/ 0 h 886"/>
                  <a:gd name="T40" fmla="*/ 774 w 872"/>
                  <a:gd name="T41" fmla="*/ 5 h 886"/>
                  <a:gd name="T42" fmla="*/ 794 w 872"/>
                  <a:gd name="T43" fmla="*/ 10 h 886"/>
                  <a:gd name="T44" fmla="*/ 815 w 872"/>
                  <a:gd name="T45" fmla="*/ 20 h 886"/>
                  <a:gd name="T46" fmla="*/ 835 w 872"/>
                  <a:gd name="T47" fmla="*/ 35 h 886"/>
                  <a:gd name="T48" fmla="*/ 850 w 872"/>
                  <a:gd name="T49" fmla="*/ 55 h 886"/>
                  <a:gd name="T50" fmla="*/ 860 w 872"/>
                  <a:gd name="T51" fmla="*/ 76 h 886"/>
                  <a:gd name="T52" fmla="*/ 871 w 872"/>
                  <a:gd name="T53" fmla="*/ 102 h 886"/>
                  <a:gd name="T54" fmla="*/ 871 w 872"/>
                  <a:gd name="T55" fmla="*/ 127 h 886"/>
                  <a:gd name="T56" fmla="*/ 871 w 872"/>
                  <a:gd name="T57" fmla="*/ 758 h 886"/>
                  <a:gd name="T58" fmla="*/ 871 w 872"/>
                  <a:gd name="T59" fmla="*/ 783 h 886"/>
                  <a:gd name="T60" fmla="*/ 860 w 872"/>
                  <a:gd name="T61" fmla="*/ 809 h 886"/>
                  <a:gd name="T62" fmla="*/ 850 w 872"/>
                  <a:gd name="T63" fmla="*/ 829 h 886"/>
                  <a:gd name="T64" fmla="*/ 835 w 872"/>
                  <a:gd name="T65" fmla="*/ 850 h 886"/>
                  <a:gd name="T66" fmla="*/ 815 w 872"/>
                  <a:gd name="T67" fmla="*/ 865 h 886"/>
                  <a:gd name="T68" fmla="*/ 794 w 872"/>
                  <a:gd name="T69" fmla="*/ 875 h 886"/>
                  <a:gd name="T70" fmla="*/ 774 w 872"/>
                  <a:gd name="T71" fmla="*/ 880 h 886"/>
                  <a:gd name="T72" fmla="*/ 748 w 872"/>
                  <a:gd name="T73" fmla="*/ 885 h 886"/>
                  <a:gd name="T74" fmla="*/ 249 w 872"/>
                  <a:gd name="T75" fmla="*/ 636 h 886"/>
                  <a:gd name="T76" fmla="*/ 621 w 872"/>
                  <a:gd name="T77" fmla="*/ 636 h 886"/>
                  <a:gd name="T78" fmla="*/ 621 w 872"/>
                  <a:gd name="T79" fmla="*/ 249 h 886"/>
                  <a:gd name="T80" fmla="*/ 249 w 872"/>
                  <a:gd name="T81" fmla="*/ 249 h 886"/>
                  <a:gd name="T82" fmla="*/ 249 w 872"/>
                  <a:gd name="T83" fmla="*/ 63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2" h="886">
                    <a:moveTo>
                      <a:pt x="748" y="885"/>
                    </a:moveTo>
                    <a:lnTo>
                      <a:pt x="122" y="885"/>
                    </a:lnTo>
                    <a:lnTo>
                      <a:pt x="97" y="880"/>
                    </a:lnTo>
                    <a:lnTo>
                      <a:pt x="76" y="875"/>
                    </a:lnTo>
                    <a:lnTo>
                      <a:pt x="51" y="865"/>
                    </a:lnTo>
                    <a:lnTo>
                      <a:pt x="36" y="850"/>
                    </a:lnTo>
                    <a:lnTo>
                      <a:pt x="20" y="829"/>
                    </a:lnTo>
                    <a:lnTo>
                      <a:pt x="10" y="809"/>
                    </a:lnTo>
                    <a:lnTo>
                      <a:pt x="0" y="783"/>
                    </a:lnTo>
                    <a:lnTo>
                      <a:pt x="0" y="758"/>
                    </a:lnTo>
                    <a:lnTo>
                      <a:pt x="0" y="127"/>
                    </a:lnTo>
                    <a:lnTo>
                      <a:pt x="0" y="102"/>
                    </a:lnTo>
                    <a:lnTo>
                      <a:pt x="10" y="76"/>
                    </a:lnTo>
                    <a:lnTo>
                      <a:pt x="20" y="55"/>
                    </a:lnTo>
                    <a:lnTo>
                      <a:pt x="36" y="35"/>
                    </a:lnTo>
                    <a:lnTo>
                      <a:pt x="51" y="20"/>
                    </a:lnTo>
                    <a:lnTo>
                      <a:pt x="76" y="10"/>
                    </a:lnTo>
                    <a:lnTo>
                      <a:pt x="97" y="5"/>
                    </a:lnTo>
                    <a:lnTo>
                      <a:pt x="122" y="0"/>
                    </a:lnTo>
                    <a:lnTo>
                      <a:pt x="748" y="0"/>
                    </a:lnTo>
                    <a:lnTo>
                      <a:pt x="774" y="5"/>
                    </a:lnTo>
                    <a:lnTo>
                      <a:pt x="794" y="10"/>
                    </a:lnTo>
                    <a:lnTo>
                      <a:pt x="815" y="20"/>
                    </a:lnTo>
                    <a:lnTo>
                      <a:pt x="835" y="35"/>
                    </a:lnTo>
                    <a:lnTo>
                      <a:pt x="850" y="55"/>
                    </a:lnTo>
                    <a:lnTo>
                      <a:pt x="860" y="76"/>
                    </a:lnTo>
                    <a:lnTo>
                      <a:pt x="871" y="102"/>
                    </a:lnTo>
                    <a:lnTo>
                      <a:pt x="871" y="127"/>
                    </a:lnTo>
                    <a:lnTo>
                      <a:pt x="871" y="758"/>
                    </a:lnTo>
                    <a:lnTo>
                      <a:pt x="871" y="783"/>
                    </a:lnTo>
                    <a:lnTo>
                      <a:pt x="860" y="809"/>
                    </a:lnTo>
                    <a:lnTo>
                      <a:pt x="850" y="829"/>
                    </a:lnTo>
                    <a:lnTo>
                      <a:pt x="835" y="850"/>
                    </a:lnTo>
                    <a:lnTo>
                      <a:pt x="815" y="865"/>
                    </a:lnTo>
                    <a:lnTo>
                      <a:pt x="794" y="875"/>
                    </a:lnTo>
                    <a:lnTo>
                      <a:pt x="774" y="880"/>
                    </a:lnTo>
                    <a:lnTo>
                      <a:pt x="748" y="885"/>
                    </a:lnTo>
                    <a:close/>
                    <a:moveTo>
                      <a:pt x="249" y="636"/>
                    </a:moveTo>
                    <a:lnTo>
                      <a:pt x="621" y="636"/>
                    </a:lnTo>
                    <a:lnTo>
                      <a:pt x="621" y="249"/>
                    </a:lnTo>
                    <a:lnTo>
                      <a:pt x="249" y="249"/>
                    </a:lnTo>
                    <a:lnTo>
                      <a:pt x="249" y="636"/>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 name="Freeform 34"/>
              <p:cNvSpPr>
                <a:spLocks noChangeArrowheads="1"/>
              </p:cNvSpPr>
              <p:nvPr/>
            </p:nvSpPr>
            <p:spPr bwMode="auto">
              <a:xfrm>
                <a:off x="9163013" y="2070577"/>
                <a:ext cx="597386" cy="594370"/>
              </a:xfrm>
              <a:custGeom>
                <a:avLst/>
                <a:gdLst>
                  <a:gd name="T0" fmla="*/ 392 w 876"/>
                  <a:gd name="T1" fmla="*/ 870 h 871"/>
                  <a:gd name="T2" fmla="*/ 305 w 876"/>
                  <a:gd name="T3" fmla="*/ 855 h 871"/>
                  <a:gd name="T4" fmla="*/ 229 w 876"/>
                  <a:gd name="T5" fmla="*/ 819 h 871"/>
                  <a:gd name="T6" fmla="*/ 157 w 876"/>
                  <a:gd name="T7" fmla="*/ 773 h 871"/>
                  <a:gd name="T8" fmla="*/ 101 w 876"/>
                  <a:gd name="T9" fmla="*/ 712 h 871"/>
                  <a:gd name="T10" fmla="*/ 50 w 876"/>
                  <a:gd name="T11" fmla="*/ 646 h 871"/>
                  <a:gd name="T12" fmla="*/ 20 w 876"/>
                  <a:gd name="T13" fmla="*/ 565 h 871"/>
                  <a:gd name="T14" fmla="*/ 5 w 876"/>
                  <a:gd name="T15" fmla="*/ 479 h 871"/>
                  <a:gd name="T16" fmla="*/ 5 w 876"/>
                  <a:gd name="T17" fmla="*/ 392 h 871"/>
                  <a:gd name="T18" fmla="*/ 20 w 876"/>
                  <a:gd name="T19" fmla="*/ 305 h 871"/>
                  <a:gd name="T20" fmla="*/ 50 w 876"/>
                  <a:gd name="T21" fmla="*/ 229 h 871"/>
                  <a:gd name="T22" fmla="*/ 101 w 876"/>
                  <a:gd name="T23" fmla="*/ 158 h 871"/>
                  <a:gd name="T24" fmla="*/ 157 w 876"/>
                  <a:gd name="T25" fmla="*/ 102 h 871"/>
                  <a:gd name="T26" fmla="*/ 229 w 876"/>
                  <a:gd name="T27" fmla="*/ 51 h 871"/>
                  <a:gd name="T28" fmla="*/ 305 w 876"/>
                  <a:gd name="T29" fmla="*/ 21 h 871"/>
                  <a:gd name="T30" fmla="*/ 392 w 876"/>
                  <a:gd name="T31" fmla="*/ 0 h 871"/>
                  <a:gd name="T32" fmla="*/ 483 w 876"/>
                  <a:gd name="T33" fmla="*/ 0 h 871"/>
                  <a:gd name="T34" fmla="*/ 565 w 876"/>
                  <a:gd name="T35" fmla="*/ 21 h 871"/>
                  <a:gd name="T36" fmla="*/ 646 w 876"/>
                  <a:gd name="T37" fmla="*/ 51 h 871"/>
                  <a:gd name="T38" fmla="*/ 718 w 876"/>
                  <a:gd name="T39" fmla="*/ 102 h 871"/>
                  <a:gd name="T40" fmla="*/ 774 w 876"/>
                  <a:gd name="T41" fmla="*/ 158 h 871"/>
                  <a:gd name="T42" fmla="*/ 819 w 876"/>
                  <a:gd name="T43" fmla="*/ 229 h 871"/>
                  <a:gd name="T44" fmla="*/ 855 w 876"/>
                  <a:gd name="T45" fmla="*/ 305 h 871"/>
                  <a:gd name="T46" fmla="*/ 870 w 876"/>
                  <a:gd name="T47" fmla="*/ 392 h 871"/>
                  <a:gd name="T48" fmla="*/ 870 w 876"/>
                  <a:gd name="T49" fmla="*/ 479 h 871"/>
                  <a:gd name="T50" fmla="*/ 855 w 876"/>
                  <a:gd name="T51" fmla="*/ 565 h 871"/>
                  <a:gd name="T52" fmla="*/ 819 w 876"/>
                  <a:gd name="T53" fmla="*/ 646 h 871"/>
                  <a:gd name="T54" fmla="*/ 774 w 876"/>
                  <a:gd name="T55" fmla="*/ 712 h 871"/>
                  <a:gd name="T56" fmla="*/ 718 w 876"/>
                  <a:gd name="T57" fmla="*/ 773 h 871"/>
                  <a:gd name="T58" fmla="*/ 646 w 876"/>
                  <a:gd name="T59" fmla="*/ 819 h 871"/>
                  <a:gd name="T60" fmla="*/ 565 w 876"/>
                  <a:gd name="T61" fmla="*/ 855 h 871"/>
                  <a:gd name="T62" fmla="*/ 483 w 876"/>
                  <a:gd name="T63" fmla="*/ 870 h 871"/>
                  <a:gd name="T64" fmla="*/ 438 w 876"/>
                  <a:gd name="T65" fmla="*/ 250 h 871"/>
                  <a:gd name="T66" fmla="*/ 366 w 876"/>
                  <a:gd name="T67" fmla="*/ 265 h 871"/>
                  <a:gd name="T68" fmla="*/ 305 w 876"/>
                  <a:gd name="T69" fmla="*/ 305 h 871"/>
                  <a:gd name="T70" fmla="*/ 265 w 876"/>
                  <a:gd name="T71" fmla="*/ 361 h 871"/>
                  <a:gd name="T72" fmla="*/ 249 w 876"/>
                  <a:gd name="T73" fmla="*/ 438 h 871"/>
                  <a:gd name="T74" fmla="*/ 265 w 876"/>
                  <a:gd name="T75" fmla="*/ 509 h 871"/>
                  <a:gd name="T76" fmla="*/ 305 w 876"/>
                  <a:gd name="T77" fmla="*/ 570 h 871"/>
                  <a:gd name="T78" fmla="*/ 366 w 876"/>
                  <a:gd name="T79" fmla="*/ 611 h 871"/>
                  <a:gd name="T80" fmla="*/ 438 w 876"/>
                  <a:gd name="T81" fmla="*/ 621 h 871"/>
                  <a:gd name="T82" fmla="*/ 509 w 876"/>
                  <a:gd name="T83" fmla="*/ 611 h 871"/>
                  <a:gd name="T84" fmla="*/ 570 w 876"/>
                  <a:gd name="T85" fmla="*/ 570 h 871"/>
                  <a:gd name="T86" fmla="*/ 610 w 876"/>
                  <a:gd name="T87" fmla="*/ 509 h 871"/>
                  <a:gd name="T88" fmla="*/ 626 w 876"/>
                  <a:gd name="T89" fmla="*/ 438 h 871"/>
                  <a:gd name="T90" fmla="*/ 610 w 876"/>
                  <a:gd name="T91" fmla="*/ 361 h 871"/>
                  <a:gd name="T92" fmla="*/ 570 w 876"/>
                  <a:gd name="T93" fmla="*/ 305 h 871"/>
                  <a:gd name="T94" fmla="*/ 509 w 876"/>
                  <a:gd name="T95" fmla="*/ 265 h 871"/>
                  <a:gd name="T96" fmla="*/ 438 w 876"/>
                  <a:gd name="T97" fmla="*/ 25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6" h="871">
                    <a:moveTo>
                      <a:pt x="438" y="870"/>
                    </a:moveTo>
                    <a:lnTo>
                      <a:pt x="392" y="870"/>
                    </a:lnTo>
                    <a:lnTo>
                      <a:pt x="351" y="865"/>
                    </a:lnTo>
                    <a:lnTo>
                      <a:pt x="305" y="855"/>
                    </a:lnTo>
                    <a:lnTo>
                      <a:pt x="269" y="840"/>
                    </a:lnTo>
                    <a:lnTo>
                      <a:pt x="229" y="819"/>
                    </a:lnTo>
                    <a:lnTo>
                      <a:pt x="193" y="799"/>
                    </a:lnTo>
                    <a:lnTo>
                      <a:pt x="157" y="773"/>
                    </a:lnTo>
                    <a:lnTo>
                      <a:pt x="127" y="743"/>
                    </a:lnTo>
                    <a:lnTo>
                      <a:pt x="101" y="712"/>
                    </a:lnTo>
                    <a:lnTo>
                      <a:pt x="76" y="682"/>
                    </a:lnTo>
                    <a:lnTo>
                      <a:pt x="50" y="646"/>
                    </a:lnTo>
                    <a:lnTo>
                      <a:pt x="35" y="605"/>
                    </a:lnTo>
                    <a:lnTo>
                      <a:pt x="20" y="565"/>
                    </a:lnTo>
                    <a:lnTo>
                      <a:pt x="9" y="524"/>
                    </a:lnTo>
                    <a:lnTo>
                      <a:pt x="5" y="479"/>
                    </a:lnTo>
                    <a:lnTo>
                      <a:pt x="0" y="438"/>
                    </a:lnTo>
                    <a:lnTo>
                      <a:pt x="5" y="392"/>
                    </a:lnTo>
                    <a:lnTo>
                      <a:pt x="9" y="346"/>
                    </a:lnTo>
                    <a:lnTo>
                      <a:pt x="20" y="305"/>
                    </a:lnTo>
                    <a:lnTo>
                      <a:pt x="35" y="265"/>
                    </a:lnTo>
                    <a:lnTo>
                      <a:pt x="50" y="229"/>
                    </a:lnTo>
                    <a:lnTo>
                      <a:pt x="76" y="193"/>
                    </a:lnTo>
                    <a:lnTo>
                      <a:pt x="101" y="158"/>
                    </a:lnTo>
                    <a:lnTo>
                      <a:pt x="127" y="127"/>
                    </a:lnTo>
                    <a:lnTo>
                      <a:pt x="157" y="102"/>
                    </a:lnTo>
                    <a:lnTo>
                      <a:pt x="193" y="76"/>
                    </a:lnTo>
                    <a:lnTo>
                      <a:pt x="229" y="51"/>
                    </a:lnTo>
                    <a:lnTo>
                      <a:pt x="269" y="36"/>
                    </a:lnTo>
                    <a:lnTo>
                      <a:pt x="305" y="21"/>
                    </a:lnTo>
                    <a:lnTo>
                      <a:pt x="351" y="10"/>
                    </a:lnTo>
                    <a:lnTo>
                      <a:pt x="392" y="0"/>
                    </a:lnTo>
                    <a:lnTo>
                      <a:pt x="438" y="0"/>
                    </a:lnTo>
                    <a:lnTo>
                      <a:pt x="483" y="0"/>
                    </a:lnTo>
                    <a:lnTo>
                      <a:pt x="524" y="10"/>
                    </a:lnTo>
                    <a:lnTo>
                      <a:pt x="565" y="21"/>
                    </a:lnTo>
                    <a:lnTo>
                      <a:pt x="606" y="36"/>
                    </a:lnTo>
                    <a:lnTo>
                      <a:pt x="646" y="51"/>
                    </a:lnTo>
                    <a:lnTo>
                      <a:pt x="682" y="76"/>
                    </a:lnTo>
                    <a:lnTo>
                      <a:pt x="718" y="102"/>
                    </a:lnTo>
                    <a:lnTo>
                      <a:pt x="748" y="127"/>
                    </a:lnTo>
                    <a:lnTo>
                      <a:pt x="774" y="158"/>
                    </a:lnTo>
                    <a:lnTo>
                      <a:pt x="799" y="193"/>
                    </a:lnTo>
                    <a:lnTo>
                      <a:pt x="819" y="229"/>
                    </a:lnTo>
                    <a:lnTo>
                      <a:pt x="840" y="265"/>
                    </a:lnTo>
                    <a:lnTo>
                      <a:pt x="855" y="305"/>
                    </a:lnTo>
                    <a:lnTo>
                      <a:pt x="866" y="346"/>
                    </a:lnTo>
                    <a:lnTo>
                      <a:pt x="870" y="392"/>
                    </a:lnTo>
                    <a:lnTo>
                      <a:pt x="875" y="438"/>
                    </a:lnTo>
                    <a:lnTo>
                      <a:pt x="870" y="479"/>
                    </a:lnTo>
                    <a:lnTo>
                      <a:pt x="866" y="524"/>
                    </a:lnTo>
                    <a:lnTo>
                      <a:pt x="855" y="565"/>
                    </a:lnTo>
                    <a:lnTo>
                      <a:pt x="840" y="605"/>
                    </a:lnTo>
                    <a:lnTo>
                      <a:pt x="819" y="646"/>
                    </a:lnTo>
                    <a:lnTo>
                      <a:pt x="799" y="682"/>
                    </a:lnTo>
                    <a:lnTo>
                      <a:pt x="774" y="712"/>
                    </a:lnTo>
                    <a:lnTo>
                      <a:pt x="748" y="743"/>
                    </a:lnTo>
                    <a:lnTo>
                      <a:pt x="718" y="773"/>
                    </a:lnTo>
                    <a:lnTo>
                      <a:pt x="682" y="799"/>
                    </a:lnTo>
                    <a:lnTo>
                      <a:pt x="646" y="819"/>
                    </a:lnTo>
                    <a:lnTo>
                      <a:pt x="606" y="840"/>
                    </a:lnTo>
                    <a:lnTo>
                      <a:pt x="565" y="855"/>
                    </a:lnTo>
                    <a:lnTo>
                      <a:pt x="524" y="865"/>
                    </a:lnTo>
                    <a:lnTo>
                      <a:pt x="483" y="870"/>
                    </a:lnTo>
                    <a:lnTo>
                      <a:pt x="438" y="870"/>
                    </a:lnTo>
                    <a:close/>
                    <a:moveTo>
                      <a:pt x="438" y="250"/>
                    </a:moveTo>
                    <a:lnTo>
                      <a:pt x="402" y="254"/>
                    </a:lnTo>
                    <a:lnTo>
                      <a:pt x="366" y="265"/>
                    </a:lnTo>
                    <a:lnTo>
                      <a:pt x="330" y="280"/>
                    </a:lnTo>
                    <a:lnTo>
                      <a:pt x="305" y="305"/>
                    </a:lnTo>
                    <a:lnTo>
                      <a:pt x="280" y="331"/>
                    </a:lnTo>
                    <a:lnTo>
                      <a:pt x="265" y="361"/>
                    </a:lnTo>
                    <a:lnTo>
                      <a:pt x="254" y="397"/>
                    </a:lnTo>
                    <a:lnTo>
                      <a:pt x="249" y="438"/>
                    </a:lnTo>
                    <a:lnTo>
                      <a:pt x="254" y="473"/>
                    </a:lnTo>
                    <a:lnTo>
                      <a:pt x="265" y="509"/>
                    </a:lnTo>
                    <a:lnTo>
                      <a:pt x="280" y="539"/>
                    </a:lnTo>
                    <a:lnTo>
                      <a:pt x="305" y="570"/>
                    </a:lnTo>
                    <a:lnTo>
                      <a:pt x="330" y="590"/>
                    </a:lnTo>
                    <a:lnTo>
                      <a:pt x="366" y="611"/>
                    </a:lnTo>
                    <a:lnTo>
                      <a:pt x="402" y="621"/>
                    </a:lnTo>
                    <a:lnTo>
                      <a:pt x="438" y="621"/>
                    </a:lnTo>
                    <a:lnTo>
                      <a:pt x="473" y="621"/>
                    </a:lnTo>
                    <a:lnTo>
                      <a:pt x="509" y="611"/>
                    </a:lnTo>
                    <a:lnTo>
                      <a:pt x="539" y="590"/>
                    </a:lnTo>
                    <a:lnTo>
                      <a:pt x="570" y="570"/>
                    </a:lnTo>
                    <a:lnTo>
                      <a:pt x="590" y="539"/>
                    </a:lnTo>
                    <a:lnTo>
                      <a:pt x="610" y="509"/>
                    </a:lnTo>
                    <a:lnTo>
                      <a:pt x="621" y="473"/>
                    </a:lnTo>
                    <a:lnTo>
                      <a:pt x="626" y="438"/>
                    </a:lnTo>
                    <a:lnTo>
                      <a:pt x="621" y="397"/>
                    </a:lnTo>
                    <a:lnTo>
                      <a:pt x="610" y="361"/>
                    </a:lnTo>
                    <a:lnTo>
                      <a:pt x="590" y="331"/>
                    </a:lnTo>
                    <a:lnTo>
                      <a:pt x="570" y="305"/>
                    </a:lnTo>
                    <a:lnTo>
                      <a:pt x="539" y="280"/>
                    </a:lnTo>
                    <a:lnTo>
                      <a:pt x="509" y="265"/>
                    </a:lnTo>
                    <a:lnTo>
                      <a:pt x="473" y="254"/>
                    </a:lnTo>
                    <a:lnTo>
                      <a:pt x="438" y="250"/>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8" name="Freeform 35"/>
              <p:cNvSpPr>
                <a:spLocks noChangeArrowheads="1"/>
              </p:cNvSpPr>
              <p:nvPr/>
            </p:nvSpPr>
            <p:spPr bwMode="auto">
              <a:xfrm>
                <a:off x="10873711" y="3410170"/>
                <a:ext cx="1022798" cy="597386"/>
              </a:xfrm>
              <a:custGeom>
                <a:avLst/>
                <a:gdLst>
                  <a:gd name="T0" fmla="*/ 749 w 1498"/>
                  <a:gd name="T1" fmla="*/ 875 h 876"/>
                  <a:gd name="T2" fmla="*/ 723 w 1498"/>
                  <a:gd name="T3" fmla="*/ 871 h 876"/>
                  <a:gd name="T4" fmla="*/ 703 w 1498"/>
                  <a:gd name="T5" fmla="*/ 866 h 876"/>
                  <a:gd name="T6" fmla="*/ 682 w 1498"/>
                  <a:gd name="T7" fmla="*/ 855 h 876"/>
                  <a:gd name="T8" fmla="*/ 662 w 1498"/>
                  <a:gd name="T9" fmla="*/ 835 h 876"/>
                  <a:gd name="T10" fmla="*/ 36 w 1498"/>
                  <a:gd name="T11" fmla="*/ 214 h 876"/>
                  <a:gd name="T12" fmla="*/ 15 w 1498"/>
                  <a:gd name="T13" fmla="*/ 184 h 876"/>
                  <a:gd name="T14" fmla="*/ 5 w 1498"/>
                  <a:gd name="T15" fmla="*/ 153 h 876"/>
                  <a:gd name="T16" fmla="*/ 0 w 1498"/>
                  <a:gd name="T17" fmla="*/ 112 h 876"/>
                  <a:gd name="T18" fmla="*/ 10 w 1498"/>
                  <a:gd name="T19" fmla="*/ 76 h 876"/>
                  <a:gd name="T20" fmla="*/ 31 w 1498"/>
                  <a:gd name="T21" fmla="*/ 46 h 876"/>
                  <a:gd name="T22" fmla="*/ 56 w 1498"/>
                  <a:gd name="T23" fmla="*/ 20 h 876"/>
                  <a:gd name="T24" fmla="*/ 92 w 1498"/>
                  <a:gd name="T25" fmla="*/ 5 h 876"/>
                  <a:gd name="T26" fmla="*/ 127 w 1498"/>
                  <a:gd name="T27" fmla="*/ 0 h 876"/>
                  <a:gd name="T28" fmla="*/ 1370 w 1498"/>
                  <a:gd name="T29" fmla="*/ 0 h 876"/>
                  <a:gd name="T30" fmla="*/ 1411 w 1498"/>
                  <a:gd name="T31" fmla="*/ 5 h 876"/>
                  <a:gd name="T32" fmla="*/ 1441 w 1498"/>
                  <a:gd name="T33" fmla="*/ 20 h 876"/>
                  <a:gd name="T34" fmla="*/ 1467 w 1498"/>
                  <a:gd name="T35" fmla="*/ 46 h 876"/>
                  <a:gd name="T36" fmla="*/ 1487 w 1498"/>
                  <a:gd name="T37" fmla="*/ 76 h 876"/>
                  <a:gd name="T38" fmla="*/ 1497 w 1498"/>
                  <a:gd name="T39" fmla="*/ 112 h 876"/>
                  <a:gd name="T40" fmla="*/ 1492 w 1498"/>
                  <a:gd name="T41" fmla="*/ 153 h 876"/>
                  <a:gd name="T42" fmla="*/ 1482 w 1498"/>
                  <a:gd name="T43" fmla="*/ 184 h 876"/>
                  <a:gd name="T44" fmla="*/ 1462 w 1498"/>
                  <a:gd name="T45" fmla="*/ 214 h 876"/>
                  <a:gd name="T46" fmla="*/ 835 w 1498"/>
                  <a:gd name="T47" fmla="*/ 835 h 876"/>
                  <a:gd name="T48" fmla="*/ 820 w 1498"/>
                  <a:gd name="T49" fmla="*/ 855 h 876"/>
                  <a:gd name="T50" fmla="*/ 795 w 1498"/>
                  <a:gd name="T51" fmla="*/ 866 h 876"/>
                  <a:gd name="T52" fmla="*/ 774 w 1498"/>
                  <a:gd name="T53" fmla="*/ 871 h 876"/>
                  <a:gd name="T54" fmla="*/ 749 w 1498"/>
                  <a:gd name="T55" fmla="*/ 875 h 876"/>
                  <a:gd name="T56" fmla="*/ 428 w 1498"/>
                  <a:gd name="T57" fmla="*/ 249 h 876"/>
                  <a:gd name="T58" fmla="*/ 749 w 1498"/>
                  <a:gd name="T59" fmla="*/ 570 h 876"/>
                  <a:gd name="T60" fmla="*/ 1070 w 1498"/>
                  <a:gd name="T61" fmla="*/ 249 h 876"/>
                  <a:gd name="T62" fmla="*/ 428 w 1498"/>
                  <a:gd name="T63" fmla="*/ 24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8" h="876">
                    <a:moveTo>
                      <a:pt x="749" y="875"/>
                    </a:moveTo>
                    <a:lnTo>
                      <a:pt x="723" y="871"/>
                    </a:lnTo>
                    <a:lnTo>
                      <a:pt x="703" y="866"/>
                    </a:lnTo>
                    <a:lnTo>
                      <a:pt x="682" y="855"/>
                    </a:lnTo>
                    <a:lnTo>
                      <a:pt x="662" y="835"/>
                    </a:lnTo>
                    <a:lnTo>
                      <a:pt x="36" y="214"/>
                    </a:lnTo>
                    <a:lnTo>
                      <a:pt x="15" y="184"/>
                    </a:lnTo>
                    <a:lnTo>
                      <a:pt x="5" y="153"/>
                    </a:lnTo>
                    <a:lnTo>
                      <a:pt x="0" y="112"/>
                    </a:lnTo>
                    <a:lnTo>
                      <a:pt x="10" y="76"/>
                    </a:lnTo>
                    <a:lnTo>
                      <a:pt x="31" y="46"/>
                    </a:lnTo>
                    <a:lnTo>
                      <a:pt x="56" y="20"/>
                    </a:lnTo>
                    <a:lnTo>
                      <a:pt x="92" y="5"/>
                    </a:lnTo>
                    <a:lnTo>
                      <a:pt x="127" y="0"/>
                    </a:lnTo>
                    <a:lnTo>
                      <a:pt x="1370" y="0"/>
                    </a:lnTo>
                    <a:lnTo>
                      <a:pt x="1411" y="5"/>
                    </a:lnTo>
                    <a:lnTo>
                      <a:pt x="1441" y="20"/>
                    </a:lnTo>
                    <a:lnTo>
                      <a:pt x="1467" y="46"/>
                    </a:lnTo>
                    <a:lnTo>
                      <a:pt x="1487" y="76"/>
                    </a:lnTo>
                    <a:lnTo>
                      <a:pt x="1497" y="112"/>
                    </a:lnTo>
                    <a:lnTo>
                      <a:pt x="1492" y="153"/>
                    </a:lnTo>
                    <a:lnTo>
                      <a:pt x="1482" y="184"/>
                    </a:lnTo>
                    <a:lnTo>
                      <a:pt x="1462" y="214"/>
                    </a:lnTo>
                    <a:lnTo>
                      <a:pt x="835" y="835"/>
                    </a:lnTo>
                    <a:lnTo>
                      <a:pt x="820" y="855"/>
                    </a:lnTo>
                    <a:lnTo>
                      <a:pt x="795" y="866"/>
                    </a:lnTo>
                    <a:lnTo>
                      <a:pt x="774" y="871"/>
                    </a:lnTo>
                    <a:lnTo>
                      <a:pt x="749" y="875"/>
                    </a:lnTo>
                    <a:close/>
                    <a:moveTo>
                      <a:pt x="428" y="249"/>
                    </a:moveTo>
                    <a:lnTo>
                      <a:pt x="749" y="570"/>
                    </a:lnTo>
                    <a:lnTo>
                      <a:pt x="1070" y="249"/>
                    </a:lnTo>
                    <a:lnTo>
                      <a:pt x="428" y="249"/>
                    </a:lnTo>
                    <a:close/>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9" name="Freeform 37"/>
              <p:cNvSpPr>
                <a:spLocks noChangeArrowheads="1"/>
              </p:cNvSpPr>
              <p:nvPr/>
            </p:nvSpPr>
            <p:spPr bwMode="auto">
              <a:xfrm>
                <a:off x="9163013" y="5039407"/>
                <a:ext cx="168958" cy="1818593"/>
              </a:xfrm>
              <a:custGeom>
                <a:avLst/>
                <a:gdLst>
                  <a:gd name="T0" fmla="*/ 249 w 250"/>
                  <a:gd name="T1" fmla="*/ 4336 h 4337"/>
                  <a:gd name="T2" fmla="*/ 0 w 250"/>
                  <a:gd name="T3" fmla="*/ 4336 h 4337"/>
                  <a:gd name="T4" fmla="*/ 0 w 250"/>
                  <a:gd name="T5" fmla="*/ 0 h 4337"/>
                  <a:gd name="T6" fmla="*/ 249 w 250"/>
                  <a:gd name="T7" fmla="*/ 0 h 4337"/>
                  <a:gd name="T8" fmla="*/ 249 w 250"/>
                  <a:gd name="T9" fmla="*/ 4336 h 4337"/>
                </a:gdLst>
                <a:ahLst/>
                <a:cxnLst>
                  <a:cxn ang="0">
                    <a:pos x="T0" y="T1"/>
                  </a:cxn>
                  <a:cxn ang="0">
                    <a:pos x="T2" y="T3"/>
                  </a:cxn>
                  <a:cxn ang="0">
                    <a:pos x="T4" y="T5"/>
                  </a:cxn>
                  <a:cxn ang="0">
                    <a:pos x="T6" y="T7"/>
                  </a:cxn>
                  <a:cxn ang="0">
                    <a:pos x="T8" y="T9"/>
                  </a:cxn>
                </a:cxnLst>
                <a:rect l="0" t="0" r="r" b="b"/>
                <a:pathLst>
                  <a:path w="250" h="4337">
                    <a:moveTo>
                      <a:pt x="249" y="4336"/>
                    </a:moveTo>
                    <a:lnTo>
                      <a:pt x="0" y="4336"/>
                    </a:lnTo>
                    <a:lnTo>
                      <a:pt x="0" y="0"/>
                    </a:lnTo>
                    <a:lnTo>
                      <a:pt x="249" y="0"/>
                    </a:lnTo>
                    <a:lnTo>
                      <a:pt x="249" y="4336"/>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 name="Freeform 38"/>
              <p:cNvSpPr>
                <a:spLocks noChangeArrowheads="1"/>
              </p:cNvSpPr>
              <p:nvPr/>
            </p:nvSpPr>
            <p:spPr bwMode="auto">
              <a:xfrm>
                <a:off x="9163013" y="2369270"/>
                <a:ext cx="168958" cy="1300372"/>
              </a:xfrm>
              <a:custGeom>
                <a:avLst/>
                <a:gdLst>
                  <a:gd name="T0" fmla="*/ 249 w 250"/>
                  <a:gd name="T1" fmla="*/ 1903 h 1904"/>
                  <a:gd name="T2" fmla="*/ 0 w 250"/>
                  <a:gd name="T3" fmla="*/ 1903 h 1904"/>
                  <a:gd name="T4" fmla="*/ 0 w 250"/>
                  <a:gd name="T5" fmla="*/ 0 h 1904"/>
                  <a:gd name="T6" fmla="*/ 249 w 250"/>
                  <a:gd name="T7" fmla="*/ 0 h 1904"/>
                  <a:gd name="T8" fmla="*/ 249 w 250"/>
                  <a:gd name="T9" fmla="*/ 1903 h 1904"/>
                </a:gdLst>
                <a:ahLst/>
                <a:cxnLst>
                  <a:cxn ang="0">
                    <a:pos x="T0" y="T1"/>
                  </a:cxn>
                  <a:cxn ang="0">
                    <a:pos x="T2" y="T3"/>
                  </a:cxn>
                  <a:cxn ang="0">
                    <a:pos x="T4" y="T5"/>
                  </a:cxn>
                  <a:cxn ang="0">
                    <a:pos x="T6" y="T7"/>
                  </a:cxn>
                  <a:cxn ang="0">
                    <a:pos x="T8" y="T9"/>
                  </a:cxn>
                </a:cxnLst>
                <a:rect l="0" t="0" r="r" b="b"/>
                <a:pathLst>
                  <a:path w="250" h="1904">
                    <a:moveTo>
                      <a:pt x="249" y="1903"/>
                    </a:moveTo>
                    <a:lnTo>
                      <a:pt x="0" y="1903"/>
                    </a:lnTo>
                    <a:lnTo>
                      <a:pt x="0" y="0"/>
                    </a:lnTo>
                    <a:lnTo>
                      <a:pt x="249" y="0"/>
                    </a:lnTo>
                    <a:lnTo>
                      <a:pt x="249" y="1903"/>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 name="Freeform 39"/>
              <p:cNvSpPr>
                <a:spLocks noChangeArrowheads="1"/>
              </p:cNvSpPr>
              <p:nvPr/>
            </p:nvSpPr>
            <p:spPr bwMode="auto">
              <a:xfrm>
                <a:off x="9759182" y="2511074"/>
                <a:ext cx="847807" cy="1022798"/>
              </a:xfrm>
              <a:custGeom>
                <a:avLst/>
                <a:gdLst>
                  <a:gd name="T0" fmla="*/ 1208 w 1244"/>
                  <a:gd name="T1" fmla="*/ 657 h 1498"/>
                  <a:gd name="T2" fmla="*/ 1223 w 1244"/>
                  <a:gd name="T3" fmla="*/ 677 h 1498"/>
                  <a:gd name="T4" fmla="*/ 1238 w 1244"/>
                  <a:gd name="T5" fmla="*/ 697 h 1498"/>
                  <a:gd name="T6" fmla="*/ 1243 w 1244"/>
                  <a:gd name="T7" fmla="*/ 723 h 1498"/>
                  <a:gd name="T8" fmla="*/ 1243 w 1244"/>
                  <a:gd name="T9" fmla="*/ 749 h 1498"/>
                  <a:gd name="T10" fmla="*/ 1243 w 1244"/>
                  <a:gd name="T11" fmla="*/ 774 h 1498"/>
                  <a:gd name="T12" fmla="*/ 1233 w 1244"/>
                  <a:gd name="T13" fmla="*/ 794 h 1498"/>
                  <a:gd name="T14" fmla="*/ 1223 w 1244"/>
                  <a:gd name="T15" fmla="*/ 814 h 1498"/>
                  <a:gd name="T16" fmla="*/ 1208 w 1244"/>
                  <a:gd name="T17" fmla="*/ 835 h 1498"/>
                  <a:gd name="T18" fmla="*/ 586 w 1244"/>
                  <a:gd name="T19" fmla="*/ 1456 h 1498"/>
                  <a:gd name="T20" fmla="*/ 566 w 1244"/>
                  <a:gd name="T21" fmla="*/ 1476 h 1498"/>
                  <a:gd name="T22" fmla="*/ 545 w 1244"/>
                  <a:gd name="T23" fmla="*/ 1486 h 1498"/>
                  <a:gd name="T24" fmla="*/ 520 w 1244"/>
                  <a:gd name="T25" fmla="*/ 1492 h 1498"/>
                  <a:gd name="T26" fmla="*/ 500 w 1244"/>
                  <a:gd name="T27" fmla="*/ 1497 h 1498"/>
                  <a:gd name="T28" fmla="*/ 474 w 1244"/>
                  <a:gd name="T29" fmla="*/ 1492 h 1498"/>
                  <a:gd name="T30" fmla="*/ 449 w 1244"/>
                  <a:gd name="T31" fmla="*/ 1486 h 1498"/>
                  <a:gd name="T32" fmla="*/ 428 w 1244"/>
                  <a:gd name="T33" fmla="*/ 1476 h 1498"/>
                  <a:gd name="T34" fmla="*/ 408 w 1244"/>
                  <a:gd name="T35" fmla="*/ 1456 h 1498"/>
                  <a:gd name="T36" fmla="*/ 0 w 1244"/>
                  <a:gd name="T37" fmla="*/ 1048 h 1498"/>
                  <a:gd name="T38" fmla="*/ 0 w 1244"/>
                  <a:gd name="T39" fmla="*/ 448 h 1498"/>
                  <a:gd name="T40" fmla="*/ 408 w 1244"/>
                  <a:gd name="T41" fmla="*/ 36 h 1498"/>
                  <a:gd name="T42" fmla="*/ 428 w 1244"/>
                  <a:gd name="T43" fmla="*/ 21 h 1498"/>
                  <a:gd name="T44" fmla="*/ 449 w 1244"/>
                  <a:gd name="T45" fmla="*/ 10 h 1498"/>
                  <a:gd name="T46" fmla="*/ 474 w 1244"/>
                  <a:gd name="T47" fmla="*/ 6 h 1498"/>
                  <a:gd name="T48" fmla="*/ 500 w 1244"/>
                  <a:gd name="T49" fmla="*/ 0 h 1498"/>
                  <a:gd name="T50" fmla="*/ 520 w 1244"/>
                  <a:gd name="T51" fmla="*/ 6 h 1498"/>
                  <a:gd name="T52" fmla="*/ 545 w 1244"/>
                  <a:gd name="T53" fmla="*/ 10 h 1498"/>
                  <a:gd name="T54" fmla="*/ 566 w 1244"/>
                  <a:gd name="T55" fmla="*/ 21 h 1498"/>
                  <a:gd name="T56" fmla="*/ 586 w 1244"/>
                  <a:gd name="T57" fmla="*/ 36 h 1498"/>
                  <a:gd name="T58" fmla="*/ 1208 w 1244"/>
                  <a:gd name="T59" fmla="*/ 657 h 1498"/>
                  <a:gd name="T60" fmla="*/ 500 w 1244"/>
                  <a:gd name="T61" fmla="*/ 1191 h 1498"/>
                  <a:gd name="T62" fmla="*/ 943 w 1244"/>
                  <a:gd name="T63" fmla="*/ 749 h 1498"/>
                  <a:gd name="T64" fmla="*/ 500 w 1244"/>
                  <a:gd name="T65" fmla="*/ 300 h 1498"/>
                  <a:gd name="T66" fmla="*/ 51 w 1244"/>
                  <a:gd name="T67" fmla="*/ 749 h 1498"/>
                  <a:gd name="T68" fmla="*/ 500 w 1244"/>
                  <a:gd name="T69" fmla="*/ 1191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4" h="1498">
                    <a:moveTo>
                      <a:pt x="1208" y="657"/>
                    </a:moveTo>
                    <a:lnTo>
                      <a:pt x="1223" y="677"/>
                    </a:lnTo>
                    <a:lnTo>
                      <a:pt x="1238" y="697"/>
                    </a:lnTo>
                    <a:lnTo>
                      <a:pt x="1243" y="723"/>
                    </a:lnTo>
                    <a:lnTo>
                      <a:pt x="1243" y="749"/>
                    </a:lnTo>
                    <a:lnTo>
                      <a:pt x="1243" y="774"/>
                    </a:lnTo>
                    <a:lnTo>
                      <a:pt x="1233" y="794"/>
                    </a:lnTo>
                    <a:lnTo>
                      <a:pt x="1223" y="814"/>
                    </a:lnTo>
                    <a:lnTo>
                      <a:pt x="1208" y="835"/>
                    </a:lnTo>
                    <a:lnTo>
                      <a:pt x="586" y="1456"/>
                    </a:lnTo>
                    <a:lnTo>
                      <a:pt x="566" y="1476"/>
                    </a:lnTo>
                    <a:lnTo>
                      <a:pt x="545" y="1486"/>
                    </a:lnTo>
                    <a:lnTo>
                      <a:pt x="520" y="1492"/>
                    </a:lnTo>
                    <a:lnTo>
                      <a:pt x="500" y="1497"/>
                    </a:lnTo>
                    <a:lnTo>
                      <a:pt x="474" y="1492"/>
                    </a:lnTo>
                    <a:lnTo>
                      <a:pt x="449" y="1486"/>
                    </a:lnTo>
                    <a:lnTo>
                      <a:pt x="428" y="1476"/>
                    </a:lnTo>
                    <a:lnTo>
                      <a:pt x="408" y="1456"/>
                    </a:lnTo>
                    <a:lnTo>
                      <a:pt x="0" y="1048"/>
                    </a:lnTo>
                    <a:lnTo>
                      <a:pt x="0" y="448"/>
                    </a:lnTo>
                    <a:lnTo>
                      <a:pt x="408" y="36"/>
                    </a:lnTo>
                    <a:lnTo>
                      <a:pt x="428" y="21"/>
                    </a:lnTo>
                    <a:lnTo>
                      <a:pt x="449" y="10"/>
                    </a:lnTo>
                    <a:lnTo>
                      <a:pt x="474" y="6"/>
                    </a:lnTo>
                    <a:lnTo>
                      <a:pt x="500" y="0"/>
                    </a:lnTo>
                    <a:lnTo>
                      <a:pt x="520" y="6"/>
                    </a:lnTo>
                    <a:lnTo>
                      <a:pt x="545" y="10"/>
                    </a:lnTo>
                    <a:lnTo>
                      <a:pt x="566" y="21"/>
                    </a:lnTo>
                    <a:lnTo>
                      <a:pt x="586" y="36"/>
                    </a:lnTo>
                    <a:lnTo>
                      <a:pt x="1208" y="657"/>
                    </a:lnTo>
                    <a:close/>
                    <a:moveTo>
                      <a:pt x="500" y="1191"/>
                    </a:moveTo>
                    <a:lnTo>
                      <a:pt x="943" y="749"/>
                    </a:lnTo>
                    <a:lnTo>
                      <a:pt x="500" y="300"/>
                    </a:lnTo>
                    <a:lnTo>
                      <a:pt x="51" y="749"/>
                    </a:lnTo>
                    <a:lnTo>
                      <a:pt x="500" y="1191"/>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 name="Freeform 40"/>
              <p:cNvSpPr>
                <a:spLocks noChangeArrowheads="1"/>
              </p:cNvSpPr>
              <p:nvPr/>
            </p:nvSpPr>
            <p:spPr bwMode="auto">
              <a:xfrm>
                <a:off x="9591441" y="2369270"/>
                <a:ext cx="168958" cy="1300372"/>
              </a:xfrm>
              <a:custGeom>
                <a:avLst/>
                <a:gdLst>
                  <a:gd name="T0" fmla="*/ 36 w 250"/>
                  <a:gd name="T1" fmla="*/ 865 h 1904"/>
                  <a:gd name="T2" fmla="*/ 20 w 250"/>
                  <a:gd name="T3" fmla="*/ 885 h 1904"/>
                  <a:gd name="T4" fmla="*/ 10 w 250"/>
                  <a:gd name="T5" fmla="*/ 910 h 1904"/>
                  <a:gd name="T6" fmla="*/ 0 w 250"/>
                  <a:gd name="T7" fmla="*/ 931 h 1904"/>
                  <a:gd name="T8" fmla="*/ 0 w 250"/>
                  <a:gd name="T9" fmla="*/ 0 h 1904"/>
                  <a:gd name="T10" fmla="*/ 249 w 250"/>
                  <a:gd name="T11" fmla="*/ 0 h 1904"/>
                  <a:gd name="T12" fmla="*/ 249 w 250"/>
                  <a:gd name="T13" fmla="*/ 656 h 1904"/>
                  <a:gd name="T14" fmla="*/ 36 w 250"/>
                  <a:gd name="T15" fmla="*/ 865 h 1904"/>
                  <a:gd name="T16" fmla="*/ 10 w 250"/>
                  <a:gd name="T17" fmla="*/ 1002 h 1904"/>
                  <a:gd name="T18" fmla="*/ 20 w 250"/>
                  <a:gd name="T19" fmla="*/ 1022 h 1904"/>
                  <a:gd name="T20" fmla="*/ 36 w 250"/>
                  <a:gd name="T21" fmla="*/ 1043 h 1904"/>
                  <a:gd name="T22" fmla="*/ 249 w 250"/>
                  <a:gd name="T23" fmla="*/ 1256 h 1904"/>
                  <a:gd name="T24" fmla="*/ 249 w 250"/>
                  <a:gd name="T25" fmla="*/ 1903 h 1904"/>
                  <a:gd name="T26" fmla="*/ 0 w 250"/>
                  <a:gd name="T27" fmla="*/ 1903 h 1904"/>
                  <a:gd name="T28" fmla="*/ 0 w 250"/>
                  <a:gd name="T29" fmla="*/ 977 h 1904"/>
                  <a:gd name="T30" fmla="*/ 10 w 250"/>
                  <a:gd name="T31" fmla="*/ 1002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1904">
                    <a:moveTo>
                      <a:pt x="36" y="865"/>
                    </a:moveTo>
                    <a:lnTo>
                      <a:pt x="20" y="885"/>
                    </a:lnTo>
                    <a:lnTo>
                      <a:pt x="10" y="910"/>
                    </a:lnTo>
                    <a:lnTo>
                      <a:pt x="0" y="931"/>
                    </a:lnTo>
                    <a:lnTo>
                      <a:pt x="0" y="0"/>
                    </a:lnTo>
                    <a:lnTo>
                      <a:pt x="249" y="0"/>
                    </a:lnTo>
                    <a:lnTo>
                      <a:pt x="249" y="656"/>
                    </a:lnTo>
                    <a:lnTo>
                      <a:pt x="36" y="865"/>
                    </a:lnTo>
                    <a:close/>
                    <a:moveTo>
                      <a:pt x="10" y="1002"/>
                    </a:moveTo>
                    <a:lnTo>
                      <a:pt x="20" y="1022"/>
                    </a:lnTo>
                    <a:lnTo>
                      <a:pt x="36" y="1043"/>
                    </a:lnTo>
                    <a:lnTo>
                      <a:pt x="249" y="1256"/>
                    </a:lnTo>
                    <a:lnTo>
                      <a:pt x="249" y="1903"/>
                    </a:lnTo>
                    <a:lnTo>
                      <a:pt x="0" y="1903"/>
                    </a:lnTo>
                    <a:lnTo>
                      <a:pt x="0" y="977"/>
                    </a:lnTo>
                    <a:lnTo>
                      <a:pt x="10" y="1002"/>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3" name="Freeform 41"/>
              <p:cNvSpPr>
                <a:spLocks noChangeArrowheads="1"/>
              </p:cNvSpPr>
              <p:nvPr/>
            </p:nvSpPr>
            <p:spPr bwMode="auto">
              <a:xfrm>
                <a:off x="9591441" y="2818819"/>
                <a:ext cx="168958" cy="407310"/>
              </a:xfrm>
              <a:custGeom>
                <a:avLst/>
                <a:gdLst>
                  <a:gd name="T0" fmla="*/ 36 w 250"/>
                  <a:gd name="T1" fmla="*/ 209 h 601"/>
                  <a:gd name="T2" fmla="*/ 249 w 250"/>
                  <a:gd name="T3" fmla="*/ 0 h 601"/>
                  <a:gd name="T4" fmla="*/ 249 w 250"/>
                  <a:gd name="T5" fmla="*/ 600 h 601"/>
                  <a:gd name="T6" fmla="*/ 36 w 250"/>
                  <a:gd name="T7" fmla="*/ 387 h 601"/>
                  <a:gd name="T8" fmla="*/ 20 w 250"/>
                  <a:gd name="T9" fmla="*/ 366 h 601"/>
                  <a:gd name="T10" fmla="*/ 10 w 250"/>
                  <a:gd name="T11" fmla="*/ 346 h 601"/>
                  <a:gd name="T12" fmla="*/ 0 w 250"/>
                  <a:gd name="T13" fmla="*/ 321 h 601"/>
                  <a:gd name="T14" fmla="*/ 0 w 250"/>
                  <a:gd name="T15" fmla="*/ 301 h 601"/>
                  <a:gd name="T16" fmla="*/ 0 w 250"/>
                  <a:gd name="T17" fmla="*/ 275 h 601"/>
                  <a:gd name="T18" fmla="*/ 10 w 250"/>
                  <a:gd name="T19" fmla="*/ 254 h 601"/>
                  <a:gd name="T20" fmla="*/ 20 w 250"/>
                  <a:gd name="T21" fmla="*/ 229 h 601"/>
                  <a:gd name="T22" fmla="*/ 36 w 250"/>
                  <a:gd name="T23" fmla="*/ 20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01">
                    <a:moveTo>
                      <a:pt x="36" y="209"/>
                    </a:moveTo>
                    <a:lnTo>
                      <a:pt x="249" y="0"/>
                    </a:lnTo>
                    <a:lnTo>
                      <a:pt x="249" y="600"/>
                    </a:lnTo>
                    <a:lnTo>
                      <a:pt x="36" y="387"/>
                    </a:lnTo>
                    <a:lnTo>
                      <a:pt x="20" y="366"/>
                    </a:lnTo>
                    <a:lnTo>
                      <a:pt x="10" y="346"/>
                    </a:lnTo>
                    <a:lnTo>
                      <a:pt x="0" y="321"/>
                    </a:lnTo>
                    <a:lnTo>
                      <a:pt x="0" y="301"/>
                    </a:lnTo>
                    <a:lnTo>
                      <a:pt x="0" y="275"/>
                    </a:lnTo>
                    <a:lnTo>
                      <a:pt x="10" y="254"/>
                    </a:lnTo>
                    <a:lnTo>
                      <a:pt x="20" y="229"/>
                    </a:lnTo>
                    <a:lnTo>
                      <a:pt x="36" y="209"/>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4" name="Freeform 42"/>
              <p:cNvSpPr>
                <a:spLocks noChangeArrowheads="1"/>
              </p:cNvSpPr>
              <p:nvPr/>
            </p:nvSpPr>
            <p:spPr bwMode="auto">
              <a:xfrm>
                <a:off x="10016854" y="3449394"/>
                <a:ext cx="168958" cy="3408606"/>
              </a:xfrm>
              <a:custGeom>
                <a:avLst/>
                <a:gdLst>
                  <a:gd name="T0" fmla="*/ 250 w 251"/>
                  <a:gd name="T1" fmla="*/ 6661 h 6662"/>
                  <a:gd name="T2" fmla="*/ 0 w 251"/>
                  <a:gd name="T3" fmla="*/ 6661 h 6662"/>
                  <a:gd name="T4" fmla="*/ 0 w 251"/>
                  <a:gd name="T5" fmla="*/ 0 h 6662"/>
                  <a:gd name="T6" fmla="*/ 250 w 251"/>
                  <a:gd name="T7" fmla="*/ 0 h 6662"/>
                  <a:gd name="T8" fmla="*/ 250 w 251"/>
                  <a:gd name="T9" fmla="*/ 6661 h 6662"/>
                </a:gdLst>
                <a:ahLst/>
                <a:cxnLst>
                  <a:cxn ang="0">
                    <a:pos x="T0" y="T1"/>
                  </a:cxn>
                  <a:cxn ang="0">
                    <a:pos x="T2" y="T3"/>
                  </a:cxn>
                  <a:cxn ang="0">
                    <a:pos x="T4" y="T5"/>
                  </a:cxn>
                  <a:cxn ang="0">
                    <a:pos x="T6" y="T7"/>
                  </a:cxn>
                  <a:cxn ang="0">
                    <a:pos x="T8" y="T9"/>
                  </a:cxn>
                </a:cxnLst>
                <a:rect l="0" t="0" r="r" b="b"/>
                <a:pathLst>
                  <a:path w="251" h="6662">
                    <a:moveTo>
                      <a:pt x="250" y="6661"/>
                    </a:moveTo>
                    <a:lnTo>
                      <a:pt x="0" y="6661"/>
                    </a:lnTo>
                    <a:lnTo>
                      <a:pt x="0" y="0"/>
                    </a:lnTo>
                    <a:lnTo>
                      <a:pt x="250" y="0"/>
                    </a:lnTo>
                    <a:lnTo>
                      <a:pt x="250" y="6661"/>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5" name="Freeform 43"/>
              <p:cNvSpPr>
                <a:spLocks noChangeArrowheads="1"/>
              </p:cNvSpPr>
              <p:nvPr/>
            </p:nvSpPr>
            <p:spPr bwMode="auto">
              <a:xfrm>
                <a:off x="10445282" y="899940"/>
                <a:ext cx="168958" cy="4136448"/>
              </a:xfrm>
              <a:custGeom>
                <a:avLst/>
                <a:gdLst>
                  <a:gd name="T0" fmla="*/ 250 w 251"/>
                  <a:gd name="T1" fmla="*/ 6051 h 6052"/>
                  <a:gd name="T2" fmla="*/ 0 w 251"/>
                  <a:gd name="T3" fmla="*/ 6051 h 6052"/>
                  <a:gd name="T4" fmla="*/ 0 w 251"/>
                  <a:gd name="T5" fmla="*/ 0 h 6052"/>
                  <a:gd name="T6" fmla="*/ 250 w 251"/>
                  <a:gd name="T7" fmla="*/ 0 h 6052"/>
                  <a:gd name="T8" fmla="*/ 250 w 251"/>
                  <a:gd name="T9" fmla="*/ 6051 h 6052"/>
                </a:gdLst>
                <a:ahLst/>
                <a:cxnLst>
                  <a:cxn ang="0">
                    <a:pos x="T0" y="T1"/>
                  </a:cxn>
                  <a:cxn ang="0">
                    <a:pos x="T2" y="T3"/>
                  </a:cxn>
                  <a:cxn ang="0">
                    <a:pos x="T4" y="T5"/>
                  </a:cxn>
                  <a:cxn ang="0">
                    <a:pos x="T6" y="T7"/>
                  </a:cxn>
                  <a:cxn ang="0">
                    <a:pos x="T8" y="T9"/>
                  </a:cxn>
                </a:cxnLst>
                <a:rect l="0" t="0" r="r" b="b"/>
                <a:pathLst>
                  <a:path w="251" h="6052">
                    <a:moveTo>
                      <a:pt x="250" y="6051"/>
                    </a:moveTo>
                    <a:lnTo>
                      <a:pt x="0" y="6051"/>
                    </a:lnTo>
                    <a:lnTo>
                      <a:pt x="0" y="0"/>
                    </a:lnTo>
                    <a:lnTo>
                      <a:pt x="250" y="0"/>
                    </a:lnTo>
                    <a:lnTo>
                      <a:pt x="250" y="6051"/>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6" name="Freeform 44"/>
              <p:cNvSpPr>
                <a:spLocks noChangeArrowheads="1"/>
              </p:cNvSpPr>
              <p:nvPr/>
            </p:nvSpPr>
            <p:spPr bwMode="auto">
              <a:xfrm>
                <a:off x="10445282" y="5039407"/>
                <a:ext cx="168958" cy="1818593"/>
              </a:xfrm>
              <a:custGeom>
                <a:avLst/>
                <a:gdLst>
                  <a:gd name="T0" fmla="*/ 250 w 251"/>
                  <a:gd name="T1" fmla="*/ 0 h 4337"/>
                  <a:gd name="T2" fmla="*/ 250 w 251"/>
                  <a:gd name="T3" fmla="*/ 4336 h 4337"/>
                  <a:gd name="T4" fmla="*/ 0 w 251"/>
                  <a:gd name="T5" fmla="*/ 4336 h 4337"/>
                  <a:gd name="T6" fmla="*/ 0 w 251"/>
                  <a:gd name="T7" fmla="*/ 0 h 4337"/>
                  <a:gd name="T8" fmla="*/ 250 w 251"/>
                  <a:gd name="T9" fmla="*/ 0 h 4337"/>
                </a:gdLst>
                <a:ahLst/>
                <a:cxnLst>
                  <a:cxn ang="0">
                    <a:pos x="T0" y="T1"/>
                  </a:cxn>
                  <a:cxn ang="0">
                    <a:pos x="T2" y="T3"/>
                  </a:cxn>
                  <a:cxn ang="0">
                    <a:pos x="T4" y="T5"/>
                  </a:cxn>
                  <a:cxn ang="0">
                    <a:pos x="T6" y="T7"/>
                  </a:cxn>
                  <a:cxn ang="0">
                    <a:pos x="T8" y="T9"/>
                  </a:cxn>
                </a:cxnLst>
                <a:rect l="0" t="0" r="r" b="b"/>
                <a:pathLst>
                  <a:path w="251" h="4337">
                    <a:moveTo>
                      <a:pt x="250" y="0"/>
                    </a:moveTo>
                    <a:lnTo>
                      <a:pt x="250" y="4336"/>
                    </a:lnTo>
                    <a:lnTo>
                      <a:pt x="0" y="4336"/>
                    </a:lnTo>
                    <a:lnTo>
                      <a:pt x="0" y="0"/>
                    </a:lnTo>
                    <a:lnTo>
                      <a:pt x="25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7" name="Freeform 45"/>
              <p:cNvSpPr>
                <a:spLocks noChangeArrowheads="1"/>
              </p:cNvSpPr>
              <p:nvPr/>
            </p:nvSpPr>
            <p:spPr bwMode="auto">
              <a:xfrm>
                <a:off x="10870694" y="899940"/>
                <a:ext cx="168958" cy="4136448"/>
              </a:xfrm>
              <a:custGeom>
                <a:avLst/>
                <a:gdLst>
                  <a:gd name="T0" fmla="*/ 250 w 251"/>
                  <a:gd name="T1" fmla="*/ 6051 h 6052"/>
                  <a:gd name="T2" fmla="*/ 0 w 251"/>
                  <a:gd name="T3" fmla="*/ 6051 h 6052"/>
                  <a:gd name="T4" fmla="*/ 0 w 251"/>
                  <a:gd name="T5" fmla="*/ 0 h 6052"/>
                  <a:gd name="T6" fmla="*/ 250 w 251"/>
                  <a:gd name="T7" fmla="*/ 0 h 6052"/>
                  <a:gd name="T8" fmla="*/ 250 w 251"/>
                  <a:gd name="T9" fmla="*/ 6051 h 6052"/>
                </a:gdLst>
                <a:ahLst/>
                <a:cxnLst>
                  <a:cxn ang="0">
                    <a:pos x="T0" y="T1"/>
                  </a:cxn>
                  <a:cxn ang="0">
                    <a:pos x="T2" y="T3"/>
                  </a:cxn>
                  <a:cxn ang="0">
                    <a:pos x="T4" y="T5"/>
                  </a:cxn>
                  <a:cxn ang="0">
                    <a:pos x="T6" y="T7"/>
                  </a:cxn>
                  <a:cxn ang="0">
                    <a:pos x="T8" y="T9"/>
                  </a:cxn>
                </a:cxnLst>
                <a:rect l="0" t="0" r="r" b="b"/>
                <a:pathLst>
                  <a:path w="251" h="6052">
                    <a:moveTo>
                      <a:pt x="250" y="6051"/>
                    </a:moveTo>
                    <a:lnTo>
                      <a:pt x="0" y="6051"/>
                    </a:lnTo>
                    <a:lnTo>
                      <a:pt x="0" y="0"/>
                    </a:lnTo>
                    <a:lnTo>
                      <a:pt x="250" y="0"/>
                    </a:lnTo>
                    <a:lnTo>
                      <a:pt x="250" y="6051"/>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8" name="Freeform 46"/>
              <p:cNvSpPr>
                <a:spLocks noChangeArrowheads="1"/>
              </p:cNvSpPr>
              <p:nvPr/>
            </p:nvSpPr>
            <p:spPr bwMode="auto">
              <a:xfrm>
                <a:off x="11727551" y="3497667"/>
                <a:ext cx="168958" cy="3360333"/>
              </a:xfrm>
              <a:custGeom>
                <a:avLst/>
                <a:gdLst>
                  <a:gd name="T0" fmla="*/ 249 w 250"/>
                  <a:gd name="T1" fmla="*/ 6590 h 6591"/>
                  <a:gd name="T2" fmla="*/ 0 w 250"/>
                  <a:gd name="T3" fmla="*/ 6590 h 6591"/>
                  <a:gd name="T4" fmla="*/ 0 w 250"/>
                  <a:gd name="T5" fmla="*/ 0 h 6591"/>
                  <a:gd name="T6" fmla="*/ 249 w 250"/>
                  <a:gd name="T7" fmla="*/ 0 h 6591"/>
                  <a:gd name="T8" fmla="*/ 249 w 250"/>
                  <a:gd name="T9" fmla="*/ 6590 h 6591"/>
                </a:gdLst>
                <a:ahLst/>
                <a:cxnLst>
                  <a:cxn ang="0">
                    <a:pos x="T0" y="T1"/>
                  </a:cxn>
                  <a:cxn ang="0">
                    <a:pos x="T2" y="T3"/>
                  </a:cxn>
                  <a:cxn ang="0">
                    <a:pos x="T4" y="T5"/>
                  </a:cxn>
                  <a:cxn ang="0">
                    <a:pos x="T6" y="T7"/>
                  </a:cxn>
                  <a:cxn ang="0">
                    <a:pos x="T8" y="T9"/>
                  </a:cxn>
                </a:cxnLst>
                <a:rect l="0" t="0" r="r" b="b"/>
                <a:pathLst>
                  <a:path w="250" h="6591">
                    <a:moveTo>
                      <a:pt x="249" y="6590"/>
                    </a:moveTo>
                    <a:lnTo>
                      <a:pt x="0" y="6590"/>
                    </a:lnTo>
                    <a:lnTo>
                      <a:pt x="0" y="0"/>
                    </a:lnTo>
                    <a:lnTo>
                      <a:pt x="249" y="0"/>
                    </a:lnTo>
                    <a:lnTo>
                      <a:pt x="249" y="6590"/>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9" name="Freeform 47"/>
              <p:cNvSpPr>
                <a:spLocks noChangeArrowheads="1"/>
              </p:cNvSpPr>
              <p:nvPr/>
            </p:nvSpPr>
            <p:spPr bwMode="auto">
              <a:xfrm>
                <a:off x="10445282" y="4740715"/>
                <a:ext cx="597386" cy="597386"/>
              </a:xfrm>
              <a:custGeom>
                <a:avLst/>
                <a:gdLst>
                  <a:gd name="T0" fmla="*/ 392 w 877"/>
                  <a:gd name="T1" fmla="*/ 871 h 877"/>
                  <a:gd name="T2" fmla="*/ 306 w 877"/>
                  <a:gd name="T3" fmla="*/ 855 h 877"/>
                  <a:gd name="T4" fmla="*/ 229 w 877"/>
                  <a:gd name="T5" fmla="*/ 820 h 877"/>
                  <a:gd name="T6" fmla="*/ 158 w 877"/>
                  <a:gd name="T7" fmla="*/ 774 h 877"/>
                  <a:gd name="T8" fmla="*/ 102 w 877"/>
                  <a:gd name="T9" fmla="*/ 718 h 877"/>
                  <a:gd name="T10" fmla="*/ 50 w 877"/>
                  <a:gd name="T11" fmla="*/ 647 h 877"/>
                  <a:gd name="T12" fmla="*/ 20 w 877"/>
                  <a:gd name="T13" fmla="*/ 570 h 877"/>
                  <a:gd name="T14" fmla="*/ 0 w 877"/>
                  <a:gd name="T15" fmla="*/ 484 h 877"/>
                  <a:gd name="T16" fmla="*/ 0 w 877"/>
                  <a:gd name="T17" fmla="*/ 392 h 877"/>
                  <a:gd name="T18" fmla="*/ 20 w 877"/>
                  <a:gd name="T19" fmla="*/ 311 h 877"/>
                  <a:gd name="T20" fmla="*/ 50 w 877"/>
                  <a:gd name="T21" fmla="*/ 229 h 877"/>
                  <a:gd name="T22" fmla="*/ 102 w 877"/>
                  <a:gd name="T23" fmla="*/ 158 h 877"/>
                  <a:gd name="T24" fmla="*/ 158 w 877"/>
                  <a:gd name="T25" fmla="*/ 102 h 877"/>
                  <a:gd name="T26" fmla="*/ 229 w 877"/>
                  <a:gd name="T27" fmla="*/ 56 h 877"/>
                  <a:gd name="T28" fmla="*/ 306 w 877"/>
                  <a:gd name="T29" fmla="*/ 21 h 877"/>
                  <a:gd name="T30" fmla="*/ 392 w 877"/>
                  <a:gd name="T31" fmla="*/ 5 h 877"/>
                  <a:gd name="T32" fmla="*/ 479 w 877"/>
                  <a:gd name="T33" fmla="*/ 5 h 877"/>
                  <a:gd name="T34" fmla="*/ 565 w 877"/>
                  <a:gd name="T35" fmla="*/ 21 h 877"/>
                  <a:gd name="T36" fmla="*/ 641 w 877"/>
                  <a:gd name="T37" fmla="*/ 51 h 877"/>
                  <a:gd name="T38" fmla="*/ 713 w 877"/>
                  <a:gd name="T39" fmla="*/ 102 h 877"/>
                  <a:gd name="T40" fmla="*/ 774 w 877"/>
                  <a:gd name="T41" fmla="*/ 163 h 877"/>
                  <a:gd name="T42" fmla="*/ 825 w 877"/>
                  <a:gd name="T43" fmla="*/ 234 h 877"/>
                  <a:gd name="T44" fmla="*/ 855 w 877"/>
                  <a:gd name="T45" fmla="*/ 311 h 877"/>
                  <a:gd name="T46" fmla="*/ 871 w 877"/>
                  <a:gd name="T47" fmla="*/ 397 h 877"/>
                  <a:gd name="T48" fmla="*/ 871 w 877"/>
                  <a:gd name="T49" fmla="*/ 484 h 877"/>
                  <a:gd name="T50" fmla="*/ 855 w 877"/>
                  <a:gd name="T51" fmla="*/ 565 h 877"/>
                  <a:gd name="T52" fmla="*/ 825 w 877"/>
                  <a:gd name="T53" fmla="*/ 642 h 877"/>
                  <a:gd name="T54" fmla="*/ 774 w 877"/>
                  <a:gd name="T55" fmla="*/ 713 h 877"/>
                  <a:gd name="T56" fmla="*/ 713 w 877"/>
                  <a:gd name="T57" fmla="*/ 774 h 877"/>
                  <a:gd name="T58" fmla="*/ 641 w 877"/>
                  <a:gd name="T59" fmla="*/ 825 h 877"/>
                  <a:gd name="T60" fmla="*/ 565 w 877"/>
                  <a:gd name="T61" fmla="*/ 855 h 877"/>
                  <a:gd name="T62" fmla="*/ 479 w 877"/>
                  <a:gd name="T63" fmla="*/ 871 h 877"/>
                  <a:gd name="T64" fmla="*/ 438 w 877"/>
                  <a:gd name="T65" fmla="*/ 250 h 877"/>
                  <a:gd name="T66" fmla="*/ 362 w 877"/>
                  <a:gd name="T67" fmla="*/ 265 h 877"/>
                  <a:gd name="T68" fmla="*/ 306 w 877"/>
                  <a:gd name="T69" fmla="*/ 306 h 877"/>
                  <a:gd name="T70" fmla="*/ 265 w 877"/>
                  <a:gd name="T71" fmla="*/ 367 h 877"/>
                  <a:gd name="T72" fmla="*/ 250 w 877"/>
                  <a:gd name="T73" fmla="*/ 438 h 877"/>
                  <a:gd name="T74" fmla="*/ 265 w 877"/>
                  <a:gd name="T75" fmla="*/ 510 h 877"/>
                  <a:gd name="T76" fmla="*/ 306 w 877"/>
                  <a:gd name="T77" fmla="*/ 570 h 877"/>
                  <a:gd name="T78" fmla="*/ 362 w 877"/>
                  <a:gd name="T79" fmla="*/ 611 h 877"/>
                  <a:gd name="T80" fmla="*/ 438 w 877"/>
                  <a:gd name="T81" fmla="*/ 626 h 877"/>
                  <a:gd name="T82" fmla="*/ 509 w 877"/>
                  <a:gd name="T83" fmla="*/ 611 h 877"/>
                  <a:gd name="T84" fmla="*/ 570 w 877"/>
                  <a:gd name="T85" fmla="*/ 570 h 877"/>
                  <a:gd name="T86" fmla="*/ 611 w 877"/>
                  <a:gd name="T87" fmla="*/ 510 h 877"/>
                  <a:gd name="T88" fmla="*/ 626 w 877"/>
                  <a:gd name="T89" fmla="*/ 438 h 877"/>
                  <a:gd name="T90" fmla="*/ 611 w 877"/>
                  <a:gd name="T91" fmla="*/ 367 h 877"/>
                  <a:gd name="T92" fmla="*/ 570 w 877"/>
                  <a:gd name="T93" fmla="*/ 306 h 877"/>
                  <a:gd name="T94" fmla="*/ 509 w 877"/>
                  <a:gd name="T95" fmla="*/ 265 h 877"/>
                  <a:gd name="T96" fmla="*/ 438 w 877"/>
                  <a:gd name="T97" fmla="*/ 25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7" h="877">
                    <a:moveTo>
                      <a:pt x="438" y="876"/>
                    </a:moveTo>
                    <a:lnTo>
                      <a:pt x="392" y="871"/>
                    </a:lnTo>
                    <a:lnTo>
                      <a:pt x="351" y="865"/>
                    </a:lnTo>
                    <a:lnTo>
                      <a:pt x="306" y="855"/>
                    </a:lnTo>
                    <a:lnTo>
                      <a:pt x="265" y="840"/>
                    </a:lnTo>
                    <a:lnTo>
                      <a:pt x="229" y="820"/>
                    </a:lnTo>
                    <a:lnTo>
                      <a:pt x="193" y="799"/>
                    </a:lnTo>
                    <a:lnTo>
                      <a:pt x="158" y="774"/>
                    </a:lnTo>
                    <a:lnTo>
                      <a:pt x="127" y="748"/>
                    </a:lnTo>
                    <a:lnTo>
                      <a:pt x="102" y="718"/>
                    </a:lnTo>
                    <a:lnTo>
                      <a:pt x="76" y="683"/>
                    </a:lnTo>
                    <a:lnTo>
                      <a:pt x="50" y="647"/>
                    </a:lnTo>
                    <a:lnTo>
                      <a:pt x="35" y="606"/>
                    </a:lnTo>
                    <a:lnTo>
                      <a:pt x="20" y="570"/>
                    </a:lnTo>
                    <a:lnTo>
                      <a:pt x="10" y="525"/>
                    </a:lnTo>
                    <a:lnTo>
                      <a:pt x="0" y="484"/>
                    </a:lnTo>
                    <a:lnTo>
                      <a:pt x="0" y="438"/>
                    </a:lnTo>
                    <a:lnTo>
                      <a:pt x="0" y="392"/>
                    </a:lnTo>
                    <a:lnTo>
                      <a:pt x="10" y="351"/>
                    </a:lnTo>
                    <a:lnTo>
                      <a:pt x="20" y="311"/>
                    </a:lnTo>
                    <a:lnTo>
                      <a:pt x="35" y="270"/>
                    </a:lnTo>
                    <a:lnTo>
                      <a:pt x="50" y="229"/>
                    </a:lnTo>
                    <a:lnTo>
                      <a:pt x="76" y="194"/>
                    </a:lnTo>
                    <a:lnTo>
                      <a:pt x="102" y="158"/>
                    </a:lnTo>
                    <a:lnTo>
                      <a:pt x="127" y="128"/>
                    </a:lnTo>
                    <a:lnTo>
                      <a:pt x="158" y="102"/>
                    </a:lnTo>
                    <a:lnTo>
                      <a:pt x="193" y="77"/>
                    </a:lnTo>
                    <a:lnTo>
                      <a:pt x="229" y="56"/>
                    </a:lnTo>
                    <a:lnTo>
                      <a:pt x="265" y="36"/>
                    </a:lnTo>
                    <a:lnTo>
                      <a:pt x="306" y="21"/>
                    </a:lnTo>
                    <a:lnTo>
                      <a:pt x="351" y="11"/>
                    </a:lnTo>
                    <a:lnTo>
                      <a:pt x="392" y="5"/>
                    </a:lnTo>
                    <a:lnTo>
                      <a:pt x="438" y="0"/>
                    </a:lnTo>
                    <a:lnTo>
                      <a:pt x="479" y="5"/>
                    </a:lnTo>
                    <a:lnTo>
                      <a:pt x="524" y="11"/>
                    </a:lnTo>
                    <a:lnTo>
                      <a:pt x="565" y="21"/>
                    </a:lnTo>
                    <a:lnTo>
                      <a:pt x="606" y="36"/>
                    </a:lnTo>
                    <a:lnTo>
                      <a:pt x="641" y="51"/>
                    </a:lnTo>
                    <a:lnTo>
                      <a:pt x="677" y="77"/>
                    </a:lnTo>
                    <a:lnTo>
                      <a:pt x="713" y="102"/>
                    </a:lnTo>
                    <a:lnTo>
                      <a:pt x="748" y="128"/>
                    </a:lnTo>
                    <a:lnTo>
                      <a:pt x="774" y="163"/>
                    </a:lnTo>
                    <a:lnTo>
                      <a:pt x="799" y="199"/>
                    </a:lnTo>
                    <a:lnTo>
                      <a:pt x="825" y="234"/>
                    </a:lnTo>
                    <a:lnTo>
                      <a:pt x="840" y="270"/>
                    </a:lnTo>
                    <a:lnTo>
                      <a:pt x="855" y="311"/>
                    </a:lnTo>
                    <a:lnTo>
                      <a:pt x="865" y="351"/>
                    </a:lnTo>
                    <a:lnTo>
                      <a:pt x="871" y="397"/>
                    </a:lnTo>
                    <a:lnTo>
                      <a:pt x="876" y="438"/>
                    </a:lnTo>
                    <a:lnTo>
                      <a:pt x="871" y="484"/>
                    </a:lnTo>
                    <a:lnTo>
                      <a:pt x="865" y="525"/>
                    </a:lnTo>
                    <a:lnTo>
                      <a:pt x="855" y="565"/>
                    </a:lnTo>
                    <a:lnTo>
                      <a:pt x="840" y="606"/>
                    </a:lnTo>
                    <a:lnTo>
                      <a:pt x="825" y="642"/>
                    </a:lnTo>
                    <a:lnTo>
                      <a:pt x="799" y="683"/>
                    </a:lnTo>
                    <a:lnTo>
                      <a:pt x="774" y="713"/>
                    </a:lnTo>
                    <a:lnTo>
                      <a:pt x="748" y="748"/>
                    </a:lnTo>
                    <a:lnTo>
                      <a:pt x="713" y="774"/>
                    </a:lnTo>
                    <a:lnTo>
                      <a:pt x="677" y="799"/>
                    </a:lnTo>
                    <a:lnTo>
                      <a:pt x="641" y="825"/>
                    </a:lnTo>
                    <a:lnTo>
                      <a:pt x="606" y="840"/>
                    </a:lnTo>
                    <a:lnTo>
                      <a:pt x="565" y="855"/>
                    </a:lnTo>
                    <a:lnTo>
                      <a:pt x="524" y="865"/>
                    </a:lnTo>
                    <a:lnTo>
                      <a:pt x="479" y="871"/>
                    </a:lnTo>
                    <a:lnTo>
                      <a:pt x="438" y="876"/>
                    </a:lnTo>
                    <a:close/>
                    <a:moveTo>
                      <a:pt x="438" y="250"/>
                    </a:moveTo>
                    <a:lnTo>
                      <a:pt x="397" y="255"/>
                    </a:lnTo>
                    <a:lnTo>
                      <a:pt x="362" y="265"/>
                    </a:lnTo>
                    <a:lnTo>
                      <a:pt x="331" y="285"/>
                    </a:lnTo>
                    <a:lnTo>
                      <a:pt x="306" y="306"/>
                    </a:lnTo>
                    <a:lnTo>
                      <a:pt x="280" y="336"/>
                    </a:lnTo>
                    <a:lnTo>
                      <a:pt x="265" y="367"/>
                    </a:lnTo>
                    <a:lnTo>
                      <a:pt x="254" y="402"/>
                    </a:lnTo>
                    <a:lnTo>
                      <a:pt x="250" y="438"/>
                    </a:lnTo>
                    <a:lnTo>
                      <a:pt x="254" y="474"/>
                    </a:lnTo>
                    <a:lnTo>
                      <a:pt x="265" y="510"/>
                    </a:lnTo>
                    <a:lnTo>
                      <a:pt x="280" y="545"/>
                    </a:lnTo>
                    <a:lnTo>
                      <a:pt x="306" y="570"/>
                    </a:lnTo>
                    <a:lnTo>
                      <a:pt x="331" y="596"/>
                    </a:lnTo>
                    <a:lnTo>
                      <a:pt x="362" y="611"/>
                    </a:lnTo>
                    <a:lnTo>
                      <a:pt x="397" y="621"/>
                    </a:lnTo>
                    <a:lnTo>
                      <a:pt x="438" y="626"/>
                    </a:lnTo>
                    <a:lnTo>
                      <a:pt x="473" y="621"/>
                    </a:lnTo>
                    <a:lnTo>
                      <a:pt x="509" y="611"/>
                    </a:lnTo>
                    <a:lnTo>
                      <a:pt x="539" y="596"/>
                    </a:lnTo>
                    <a:lnTo>
                      <a:pt x="570" y="570"/>
                    </a:lnTo>
                    <a:lnTo>
                      <a:pt x="591" y="540"/>
                    </a:lnTo>
                    <a:lnTo>
                      <a:pt x="611" y="510"/>
                    </a:lnTo>
                    <a:lnTo>
                      <a:pt x="621" y="474"/>
                    </a:lnTo>
                    <a:lnTo>
                      <a:pt x="626" y="438"/>
                    </a:lnTo>
                    <a:lnTo>
                      <a:pt x="621" y="402"/>
                    </a:lnTo>
                    <a:lnTo>
                      <a:pt x="611" y="367"/>
                    </a:lnTo>
                    <a:lnTo>
                      <a:pt x="591" y="336"/>
                    </a:lnTo>
                    <a:lnTo>
                      <a:pt x="570" y="306"/>
                    </a:lnTo>
                    <a:lnTo>
                      <a:pt x="539" y="281"/>
                    </a:lnTo>
                    <a:lnTo>
                      <a:pt x="509" y="265"/>
                    </a:lnTo>
                    <a:lnTo>
                      <a:pt x="473" y="255"/>
                    </a:lnTo>
                    <a:lnTo>
                      <a:pt x="438" y="250"/>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0" name="Freeform 48"/>
              <p:cNvSpPr>
                <a:spLocks noChangeArrowheads="1"/>
              </p:cNvSpPr>
              <p:nvPr/>
            </p:nvSpPr>
            <p:spPr bwMode="auto">
              <a:xfrm>
                <a:off x="9163013" y="3370949"/>
                <a:ext cx="597386" cy="597386"/>
              </a:xfrm>
              <a:custGeom>
                <a:avLst/>
                <a:gdLst>
                  <a:gd name="T0" fmla="*/ 392 w 876"/>
                  <a:gd name="T1" fmla="*/ 871 h 876"/>
                  <a:gd name="T2" fmla="*/ 305 w 876"/>
                  <a:gd name="T3" fmla="*/ 855 h 876"/>
                  <a:gd name="T4" fmla="*/ 229 w 876"/>
                  <a:gd name="T5" fmla="*/ 819 h 876"/>
                  <a:gd name="T6" fmla="*/ 157 w 876"/>
                  <a:gd name="T7" fmla="*/ 774 h 876"/>
                  <a:gd name="T8" fmla="*/ 101 w 876"/>
                  <a:gd name="T9" fmla="*/ 713 h 876"/>
                  <a:gd name="T10" fmla="*/ 50 w 876"/>
                  <a:gd name="T11" fmla="*/ 646 h 876"/>
                  <a:gd name="T12" fmla="*/ 20 w 876"/>
                  <a:gd name="T13" fmla="*/ 565 h 876"/>
                  <a:gd name="T14" fmla="*/ 5 w 876"/>
                  <a:gd name="T15" fmla="*/ 484 h 876"/>
                  <a:gd name="T16" fmla="*/ 5 w 876"/>
                  <a:gd name="T17" fmla="*/ 392 h 876"/>
                  <a:gd name="T18" fmla="*/ 20 w 876"/>
                  <a:gd name="T19" fmla="*/ 305 h 876"/>
                  <a:gd name="T20" fmla="*/ 50 w 876"/>
                  <a:gd name="T21" fmla="*/ 229 h 876"/>
                  <a:gd name="T22" fmla="*/ 101 w 876"/>
                  <a:gd name="T23" fmla="*/ 158 h 876"/>
                  <a:gd name="T24" fmla="*/ 157 w 876"/>
                  <a:gd name="T25" fmla="*/ 102 h 876"/>
                  <a:gd name="T26" fmla="*/ 229 w 876"/>
                  <a:gd name="T27" fmla="*/ 51 h 876"/>
                  <a:gd name="T28" fmla="*/ 305 w 876"/>
                  <a:gd name="T29" fmla="*/ 20 h 876"/>
                  <a:gd name="T30" fmla="*/ 392 w 876"/>
                  <a:gd name="T31" fmla="*/ 0 h 876"/>
                  <a:gd name="T32" fmla="*/ 483 w 876"/>
                  <a:gd name="T33" fmla="*/ 0 h 876"/>
                  <a:gd name="T34" fmla="*/ 565 w 876"/>
                  <a:gd name="T35" fmla="*/ 20 h 876"/>
                  <a:gd name="T36" fmla="*/ 646 w 876"/>
                  <a:gd name="T37" fmla="*/ 51 h 876"/>
                  <a:gd name="T38" fmla="*/ 718 w 876"/>
                  <a:gd name="T39" fmla="*/ 102 h 876"/>
                  <a:gd name="T40" fmla="*/ 774 w 876"/>
                  <a:gd name="T41" fmla="*/ 158 h 876"/>
                  <a:gd name="T42" fmla="*/ 819 w 876"/>
                  <a:gd name="T43" fmla="*/ 229 h 876"/>
                  <a:gd name="T44" fmla="*/ 855 w 876"/>
                  <a:gd name="T45" fmla="*/ 305 h 876"/>
                  <a:gd name="T46" fmla="*/ 870 w 876"/>
                  <a:gd name="T47" fmla="*/ 392 h 876"/>
                  <a:gd name="T48" fmla="*/ 870 w 876"/>
                  <a:gd name="T49" fmla="*/ 484 h 876"/>
                  <a:gd name="T50" fmla="*/ 855 w 876"/>
                  <a:gd name="T51" fmla="*/ 565 h 876"/>
                  <a:gd name="T52" fmla="*/ 819 w 876"/>
                  <a:gd name="T53" fmla="*/ 646 h 876"/>
                  <a:gd name="T54" fmla="*/ 774 w 876"/>
                  <a:gd name="T55" fmla="*/ 713 h 876"/>
                  <a:gd name="T56" fmla="*/ 718 w 876"/>
                  <a:gd name="T57" fmla="*/ 774 h 876"/>
                  <a:gd name="T58" fmla="*/ 646 w 876"/>
                  <a:gd name="T59" fmla="*/ 819 h 876"/>
                  <a:gd name="T60" fmla="*/ 565 w 876"/>
                  <a:gd name="T61" fmla="*/ 855 h 876"/>
                  <a:gd name="T62" fmla="*/ 483 w 876"/>
                  <a:gd name="T63" fmla="*/ 871 h 876"/>
                  <a:gd name="T64" fmla="*/ 438 w 876"/>
                  <a:gd name="T65" fmla="*/ 249 h 876"/>
                  <a:gd name="T66" fmla="*/ 366 w 876"/>
                  <a:gd name="T67" fmla="*/ 265 h 876"/>
                  <a:gd name="T68" fmla="*/ 305 w 876"/>
                  <a:gd name="T69" fmla="*/ 305 h 876"/>
                  <a:gd name="T70" fmla="*/ 265 w 876"/>
                  <a:gd name="T71" fmla="*/ 367 h 876"/>
                  <a:gd name="T72" fmla="*/ 249 w 876"/>
                  <a:gd name="T73" fmla="*/ 438 h 876"/>
                  <a:gd name="T74" fmla="*/ 265 w 876"/>
                  <a:gd name="T75" fmla="*/ 509 h 876"/>
                  <a:gd name="T76" fmla="*/ 305 w 876"/>
                  <a:gd name="T77" fmla="*/ 570 h 876"/>
                  <a:gd name="T78" fmla="*/ 366 w 876"/>
                  <a:gd name="T79" fmla="*/ 611 h 876"/>
                  <a:gd name="T80" fmla="*/ 438 w 876"/>
                  <a:gd name="T81" fmla="*/ 626 h 876"/>
                  <a:gd name="T82" fmla="*/ 509 w 876"/>
                  <a:gd name="T83" fmla="*/ 611 h 876"/>
                  <a:gd name="T84" fmla="*/ 570 w 876"/>
                  <a:gd name="T85" fmla="*/ 570 h 876"/>
                  <a:gd name="T86" fmla="*/ 610 w 876"/>
                  <a:gd name="T87" fmla="*/ 509 h 876"/>
                  <a:gd name="T88" fmla="*/ 626 w 876"/>
                  <a:gd name="T89" fmla="*/ 438 h 876"/>
                  <a:gd name="T90" fmla="*/ 610 w 876"/>
                  <a:gd name="T91" fmla="*/ 361 h 876"/>
                  <a:gd name="T92" fmla="*/ 570 w 876"/>
                  <a:gd name="T93" fmla="*/ 305 h 876"/>
                  <a:gd name="T94" fmla="*/ 509 w 876"/>
                  <a:gd name="T95" fmla="*/ 265 h 876"/>
                  <a:gd name="T96" fmla="*/ 438 w 876"/>
                  <a:gd name="T97" fmla="*/ 24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6" h="876">
                    <a:moveTo>
                      <a:pt x="438" y="875"/>
                    </a:moveTo>
                    <a:lnTo>
                      <a:pt x="392" y="871"/>
                    </a:lnTo>
                    <a:lnTo>
                      <a:pt x="351" y="866"/>
                    </a:lnTo>
                    <a:lnTo>
                      <a:pt x="305" y="855"/>
                    </a:lnTo>
                    <a:lnTo>
                      <a:pt x="269" y="840"/>
                    </a:lnTo>
                    <a:lnTo>
                      <a:pt x="229" y="819"/>
                    </a:lnTo>
                    <a:lnTo>
                      <a:pt x="193" y="799"/>
                    </a:lnTo>
                    <a:lnTo>
                      <a:pt x="157" y="774"/>
                    </a:lnTo>
                    <a:lnTo>
                      <a:pt x="127" y="743"/>
                    </a:lnTo>
                    <a:lnTo>
                      <a:pt x="101" y="713"/>
                    </a:lnTo>
                    <a:lnTo>
                      <a:pt x="76" y="682"/>
                    </a:lnTo>
                    <a:lnTo>
                      <a:pt x="50" y="646"/>
                    </a:lnTo>
                    <a:lnTo>
                      <a:pt x="35" y="606"/>
                    </a:lnTo>
                    <a:lnTo>
                      <a:pt x="20" y="565"/>
                    </a:lnTo>
                    <a:lnTo>
                      <a:pt x="9" y="525"/>
                    </a:lnTo>
                    <a:lnTo>
                      <a:pt x="5" y="484"/>
                    </a:lnTo>
                    <a:lnTo>
                      <a:pt x="0" y="438"/>
                    </a:lnTo>
                    <a:lnTo>
                      <a:pt x="5" y="392"/>
                    </a:lnTo>
                    <a:lnTo>
                      <a:pt x="9" y="352"/>
                    </a:lnTo>
                    <a:lnTo>
                      <a:pt x="20" y="305"/>
                    </a:lnTo>
                    <a:lnTo>
                      <a:pt x="35" y="265"/>
                    </a:lnTo>
                    <a:lnTo>
                      <a:pt x="50" y="229"/>
                    </a:lnTo>
                    <a:lnTo>
                      <a:pt x="76" y="194"/>
                    </a:lnTo>
                    <a:lnTo>
                      <a:pt x="101" y="158"/>
                    </a:lnTo>
                    <a:lnTo>
                      <a:pt x="127" y="128"/>
                    </a:lnTo>
                    <a:lnTo>
                      <a:pt x="157" y="102"/>
                    </a:lnTo>
                    <a:lnTo>
                      <a:pt x="193" y="76"/>
                    </a:lnTo>
                    <a:lnTo>
                      <a:pt x="229" y="51"/>
                    </a:lnTo>
                    <a:lnTo>
                      <a:pt x="269" y="36"/>
                    </a:lnTo>
                    <a:lnTo>
                      <a:pt x="305" y="20"/>
                    </a:lnTo>
                    <a:lnTo>
                      <a:pt x="351" y="11"/>
                    </a:lnTo>
                    <a:lnTo>
                      <a:pt x="392" y="0"/>
                    </a:lnTo>
                    <a:lnTo>
                      <a:pt x="438" y="0"/>
                    </a:lnTo>
                    <a:lnTo>
                      <a:pt x="483" y="0"/>
                    </a:lnTo>
                    <a:lnTo>
                      <a:pt x="524" y="11"/>
                    </a:lnTo>
                    <a:lnTo>
                      <a:pt x="565" y="20"/>
                    </a:lnTo>
                    <a:lnTo>
                      <a:pt x="606" y="36"/>
                    </a:lnTo>
                    <a:lnTo>
                      <a:pt x="646" y="51"/>
                    </a:lnTo>
                    <a:lnTo>
                      <a:pt x="682" y="76"/>
                    </a:lnTo>
                    <a:lnTo>
                      <a:pt x="718" y="102"/>
                    </a:lnTo>
                    <a:lnTo>
                      <a:pt x="748" y="128"/>
                    </a:lnTo>
                    <a:lnTo>
                      <a:pt x="774" y="158"/>
                    </a:lnTo>
                    <a:lnTo>
                      <a:pt x="799" y="194"/>
                    </a:lnTo>
                    <a:lnTo>
                      <a:pt x="819" y="229"/>
                    </a:lnTo>
                    <a:lnTo>
                      <a:pt x="840" y="265"/>
                    </a:lnTo>
                    <a:lnTo>
                      <a:pt x="855" y="305"/>
                    </a:lnTo>
                    <a:lnTo>
                      <a:pt x="866" y="346"/>
                    </a:lnTo>
                    <a:lnTo>
                      <a:pt x="870" y="392"/>
                    </a:lnTo>
                    <a:lnTo>
                      <a:pt x="875" y="438"/>
                    </a:lnTo>
                    <a:lnTo>
                      <a:pt x="870" y="484"/>
                    </a:lnTo>
                    <a:lnTo>
                      <a:pt x="866" y="525"/>
                    </a:lnTo>
                    <a:lnTo>
                      <a:pt x="855" y="565"/>
                    </a:lnTo>
                    <a:lnTo>
                      <a:pt x="840" y="606"/>
                    </a:lnTo>
                    <a:lnTo>
                      <a:pt x="819" y="646"/>
                    </a:lnTo>
                    <a:lnTo>
                      <a:pt x="799" y="682"/>
                    </a:lnTo>
                    <a:lnTo>
                      <a:pt x="774" y="713"/>
                    </a:lnTo>
                    <a:lnTo>
                      <a:pt x="748" y="743"/>
                    </a:lnTo>
                    <a:lnTo>
                      <a:pt x="718" y="774"/>
                    </a:lnTo>
                    <a:lnTo>
                      <a:pt x="682" y="799"/>
                    </a:lnTo>
                    <a:lnTo>
                      <a:pt x="646" y="819"/>
                    </a:lnTo>
                    <a:lnTo>
                      <a:pt x="606" y="840"/>
                    </a:lnTo>
                    <a:lnTo>
                      <a:pt x="565" y="855"/>
                    </a:lnTo>
                    <a:lnTo>
                      <a:pt x="524" y="866"/>
                    </a:lnTo>
                    <a:lnTo>
                      <a:pt x="483" y="871"/>
                    </a:lnTo>
                    <a:lnTo>
                      <a:pt x="438" y="875"/>
                    </a:lnTo>
                    <a:close/>
                    <a:moveTo>
                      <a:pt x="438" y="249"/>
                    </a:moveTo>
                    <a:lnTo>
                      <a:pt x="402" y="255"/>
                    </a:lnTo>
                    <a:lnTo>
                      <a:pt x="366" y="265"/>
                    </a:lnTo>
                    <a:lnTo>
                      <a:pt x="330" y="280"/>
                    </a:lnTo>
                    <a:lnTo>
                      <a:pt x="305" y="305"/>
                    </a:lnTo>
                    <a:lnTo>
                      <a:pt x="280" y="331"/>
                    </a:lnTo>
                    <a:lnTo>
                      <a:pt x="265" y="367"/>
                    </a:lnTo>
                    <a:lnTo>
                      <a:pt x="254" y="397"/>
                    </a:lnTo>
                    <a:lnTo>
                      <a:pt x="249" y="438"/>
                    </a:lnTo>
                    <a:lnTo>
                      <a:pt x="254" y="473"/>
                    </a:lnTo>
                    <a:lnTo>
                      <a:pt x="265" y="509"/>
                    </a:lnTo>
                    <a:lnTo>
                      <a:pt x="280" y="540"/>
                    </a:lnTo>
                    <a:lnTo>
                      <a:pt x="305" y="570"/>
                    </a:lnTo>
                    <a:lnTo>
                      <a:pt x="330" y="590"/>
                    </a:lnTo>
                    <a:lnTo>
                      <a:pt x="366" y="611"/>
                    </a:lnTo>
                    <a:lnTo>
                      <a:pt x="402" y="621"/>
                    </a:lnTo>
                    <a:lnTo>
                      <a:pt x="438" y="626"/>
                    </a:lnTo>
                    <a:lnTo>
                      <a:pt x="473" y="621"/>
                    </a:lnTo>
                    <a:lnTo>
                      <a:pt x="509" y="611"/>
                    </a:lnTo>
                    <a:lnTo>
                      <a:pt x="539" y="590"/>
                    </a:lnTo>
                    <a:lnTo>
                      <a:pt x="570" y="570"/>
                    </a:lnTo>
                    <a:lnTo>
                      <a:pt x="590" y="540"/>
                    </a:lnTo>
                    <a:lnTo>
                      <a:pt x="610" y="509"/>
                    </a:lnTo>
                    <a:lnTo>
                      <a:pt x="621" y="473"/>
                    </a:lnTo>
                    <a:lnTo>
                      <a:pt x="626" y="438"/>
                    </a:lnTo>
                    <a:lnTo>
                      <a:pt x="621" y="397"/>
                    </a:lnTo>
                    <a:lnTo>
                      <a:pt x="610" y="361"/>
                    </a:lnTo>
                    <a:lnTo>
                      <a:pt x="590" y="331"/>
                    </a:lnTo>
                    <a:lnTo>
                      <a:pt x="570" y="305"/>
                    </a:lnTo>
                    <a:lnTo>
                      <a:pt x="539" y="280"/>
                    </a:lnTo>
                    <a:lnTo>
                      <a:pt x="509" y="265"/>
                    </a:lnTo>
                    <a:lnTo>
                      <a:pt x="473" y="255"/>
                    </a:lnTo>
                    <a:lnTo>
                      <a:pt x="438" y="249"/>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1" name="Freeform 49"/>
              <p:cNvSpPr>
                <a:spLocks noChangeArrowheads="1"/>
              </p:cNvSpPr>
              <p:nvPr/>
            </p:nvSpPr>
            <p:spPr bwMode="auto">
              <a:xfrm>
                <a:off x="9163013" y="3669643"/>
                <a:ext cx="168958" cy="1366748"/>
              </a:xfrm>
              <a:custGeom>
                <a:avLst/>
                <a:gdLst>
                  <a:gd name="T0" fmla="*/ 249 w 250"/>
                  <a:gd name="T1" fmla="*/ 2000 h 2001"/>
                  <a:gd name="T2" fmla="*/ 0 w 250"/>
                  <a:gd name="T3" fmla="*/ 2000 h 2001"/>
                  <a:gd name="T4" fmla="*/ 0 w 250"/>
                  <a:gd name="T5" fmla="*/ 0 h 2001"/>
                  <a:gd name="T6" fmla="*/ 249 w 250"/>
                  <a:gd name="T7" fmla="*/ 0 h 2001"/>
                  <a:gd name="T8" fmla="*/ 249 w 250"/>
                  <a:gd name="T9" fmla="*/ 2000 h 2001"/>
                </a:gdLst>
                <a:ahLst/>
                <a:cxnLst>
                  <a:cxn ang="0">
                    <a:pos x="T0" y="T1"/>
                  </a:cxn>
                  <a:cxn ang="0">
                    <a:pos x="T2" y="T3"/>
                  </a:cxn>
                  <a:cxn ang="0">
                    <a:pos x="T4" y="T5"/>
                  </a:cxn>
                  <a:cxn ang="0">
                    <a:pos x="T6" y="T7"/>
                  </a:cxn>
                  <a:cxn ang="0">
                    <a:pos x="T8" y="T9"/>
                  </a:cxn>
                </a:cxnLst>
                <a:rect l="0" t="0" r="r" b="b"/>
                <a:pathLst>
                  <a:path w="250" h="2001">
                    <a:moveTo>
                      <a:pt x="249" y="2000"/>
                    </a:moveTo>
                    <a:lnTo>
                      <a:pt x="0" y="2000"/>
                    </a:lnTo>
                    <a:lnTo>
                      <a:pt x="0" y="0"/>
                    </a:lnTo>
                    <a:lnTo>
                      <a:pt x="249" y="0"/>
                    </a:lnTo>
                    <a:lnTo>
                      <a:pt x="249" y="200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 name="Freeform 50"/>
              <p:cNvSpPr>
                <a:spLocks noChangeArrowheads="1"/>
              </p:cNvSpPr>
              <p:nvPr/>
            </p:nvSpPr>
            <p:spPr bwMode="auto">
              <a:xfrm>
                <a:off x="9591441" y="3632200"/>
                <a:ext cx="168958" cy="3225800"/>
              </a:xfrm>
              <a:custGeom>
                <a:avLst/>
                <a:gdLst>
                  <a:gd name="T0" fmla="*/ 249 w 250"/>
                  <a:gd name="T1" fmla="*/ 6336 h 6337"/>
                  <a:gd name="T2" fmla="*/ 0 w 250"/>
                  <a:gd name="T3" fmla="*/ 6336 h 6337"/>
                  <a:gd name="T4" fmla="*/ 0 w 250"/>
                  <a:gd name="T5" fmla="*/ 0 h 6337"/>
                  <a:gd name="T6" fmla="*/ 249 w 250"/>
                  <a:gd name="T7" fmla="*/ 0 h 6337"/>
                  <a:gd name="T8" fmla="*/ 249 w 250"/>
                  <a:gd name="T9" fmla="*/ 6336 h 6337"/>
                </a:gdLst>
                <a:ahLst/>
                <a:cxnLst>
                  <a:cxn ang="0">
                    <a:pos x="T0" y="T1"/>
                  </a:cxn>
                  <a:cxn ang="0">
                    <a:pos x="T2" y="T3"/>
                  </a:cxn>
                  <a:cxn ang="0">
                    <a:pos x="T4" y="T5"/>
                  </a:cxn>
                  <a:cxn ang="0">
                    <a:pos x="T6" y="T7"/>
                  </a:cxn>
                  <a:cxn ang="0">
                    <a:pos x="T8" y="T9"/>
                  </a:cxn>
                </a:cxnLst>
                <a:rect l="0" t="0" r="r" b="b"/>
                <a:pathLst>
                  <a:path w="250" h="6337">
                    <a:moveTo>
                      <a:pt x="249" y="6336"/>
                    </a:moveTo>
                    <a:lnTo>
                      <a:pt x="0" y="6336"/>
                    </a:lnTo>
                    <a:lnTo>
                      <a:pt x="0" y="0"/>
                    </a:lnTo>
                    <a:lnTo>
                      <a:pt x="249" y="0"/>
                    </a:lnTo>
                    <a:lnTo>
                      <a:pt x="249" y="6336"/>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3" name="Freeform 51"/>
              <p:cNvSpPr>
                <a:spLocks noChangeArrowheads="1"/>
              </p:cNvSpPr>
              <p:nvPr/>
            </p:nvSpPr>
            <p:spPr bwMode="auto">
              <a:xfrm>
                <a:off x="11299123" y="3920061"/>
                <a:ext cx="168958" cy="1918878"/>
              </a:xfrm>
              <a:custGeom>
                <a:avLst/>
                <a:gdLst>
                  <a:gd name="T0" fmla="*/ 249 w 250"/>
                  <a:gd name="T1" fmla="*/ 2810 h 2811"/>
                  <a:gd name="T2" fmla="*/ 244 w 250"/>
                  <a:gd name="T3" fmla="*/ 2748 h 2811"/>
                  <a:gd name="T4" fmla="*/ 224 w 250"/>
                  <a:gd name="T5" fmla="*/ 2692 h 2811"/>
                  <a:gd name="T6" fmla="*/ 203 w 250"/>
                  <a:gd name="T7" fmla="*/ 2637 h 2811"/>
                  <a:gd name="T8" fmla="*/ 173 w 250"/>
                  <a:gd name="T9" fmla="*/ 2586 h 2811"/>
                  <a:gd name="T10" fmla="*/ 137 w 250"/>
                  <a:gd name="T11" fmla="*/ 2540 h 2811"/>
                  <a:gd name="T12" fmla="*/ 96 w 250"/>
                  <a:gd name="T13" fmla="*/ 2499 h 2811"/>
                  <a:gd name="T14" fmla="*/ 50 w 250"/>
                  <a:gd name="T15" fmla="*/ 2469 h 2811"/>
                  <a:gd name="T16" fmla="*/ 0 w 250"/>
                  <a:gd name="T17" fmla="*/ 2438 h 2811"/>
                  <a:gd name="T18" fmla="*/ 0 w 250"/>
                  <a:gd name="T19" fmla="*/ 2438 h 2811"/>
                  <a:gd name="T20" fmla="*/ 0 w 250"/>
                  <a:gd name="T21" fmla="*/ 0 h 2811"/>
                  <a:gd name="T22" fmla="*/ 249 w 250"/>
                  <a:gd name="T23" fmla="*/ 0 h 2811"/>
                  <a:gd name="T24" fmla="*/ 249 w 250"/>
                  <a:gd name="T25" fmla="*/ 2810 h 2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811">
                    <a:moveTo>
                      <a:pt x="249" y="2810"/>
                    </a:moveTo>
                    <a:lnTo>
                      <a:pt x="244" y="2748"/>
                    </a:lnTo>
                    <a:lnTo>
                      <a:pt x="224" y="2692"/>
                    </a:lnTo>
                    <a:lnTo>
                      <a:pt x="203" y="2637"/>
                    </a:lnTo>
                    <a:lnTo>
                      <a:pt x="173" y="2586"/>
                    </a:lnTo>
                    <a:lnTo>
                      <a:pt x="137" y="2540"/>
                    </a:lnTo>
                    <a:lnTo>
                      <a:pt x="96" y="2499"/>
                    </a:lnTo>
                    <a:lnTo>
                      <a:pt x="50" y="2469"/>
                    </a:lnTo>
                    <a:lnTo>
                      <a:pt x="0" y="2438"/>
                    </a:lnTo>
                    <a:lnTo>
                      <a:pt x="0" y="2438"/>
                    </a:lnTo>
                    <a:lnTo>
                      <a:pt x="0" y="0"/>
                    </a:lnTo>
                    <a:lnTo>
                      <a:pt x="249" y="0"/>
                    </a:lnTo>
                    <a:lnTo>
                      <a:pt x="249" y="2810"/>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4" name="Freeform 52"/>
              <p:cNvSpPr>
                <a:spLocks noChangeArrowheads="1"/>
              </p:cNvSpPr>
              <p:nvPr/>
            </p:nvSpPr>
            <p:spPr bwMode="auto">
              <a:xfrm>
                <a:off x="11299123" y="4733959"/>
                <a:ext cx="168958" cy="2124041"/>
              </a:xfrm>
              <a:custGeom>
                <a:avLst/>
                <a:gdLst>
                  <a:gd name="T0" fmla="*/ 0 w 250"/>
                  <a:gd name="T1" fmla="*/ 367 h 3111"/>
                  <a:gd name="T2" fmla="*/ 50 w 250"/>
                  <a:gd name="T3" fmla="*/ 341 h 3111"/>
                  <a:gd name="T4" fmla="*/ 96 w 250"/>
                  <a:gd name="T5" fmla="*/ 306 h 3111"/>
                  <a:gd name="T6" fmla="*/ 137 w 250"/>
                  <a:gd name="T7" fmla="*/ 265 h 3111"/>
                  <a:gd name="T8" fmla="*/ 173 w 250"/>
                  <a:gd name="T9" fmla="*/ 220 h 3111"/>
                  <a:gd name="T10" fmla="*/ 203 w 250"/>
                  <a:gd name="T11" fmla="*/ 168 h 3111"/>
                  <a:gd name="T12" fmla="*/ 224 w 250"/>
                  <a:gd name="T13" fmla="*/ 117 h 3111"/>
                  <a:gd name="T14" fmla="*/ 244 w 250"/>
                  <a:gd name="T15" fmla="*/ 56 h 3111"/>
                  <a:gd name="T16" fmla="*/ 249 w 250"/>
                  <a:gd name="T17" fmla="*/ 0 h 3111"/>
                  <a:gd name="T18" fmla="*/ 249 w 250"/>
                  <a:gd name="T19" fmla="*/ 0 h 3111"/>
                  <a:gd name="T20" fmla="*/ 249 w 250"/>
                  <a:gd name="T21" fmla="*/ 3110 h 3111"/>
                  <a:gd name="T22" fmla="*/ 0 w 250"/>
                  <a:gd name="T23" fmla="*/ 3110 h 3111"/>
                  <a:gd name="T24" fmla="*/ 0 w 250"/>
                  <a:gd name="T25" fmla="*/ 367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3111">
                    <a:moveTo>
                      <a:pt x="0" y="367"/>
                    </a:moveTo>
                    <a:lnTo>
                      <a:pt x="50" y="341"/>
                    </a:lnTo>
                    <a:lnTo>
                      <a:pt x="96" y="306"/>
                    </a:lnTo>
                    <a:lnTo>
                      <a:pt x="137" y="265"/>
                    </a:lnTo>
                    <a:lnTo>
                      <a:pt x="173" y="220"/>
                    </a:lnTo>
                    <a:lnTo>
                      <a:pt x="203" y="168"/>
                    </a:lnTo>
                    <a:lnTo>
                      <a:pt x="224" y="117"/>
                    </a:lnTo>
                    <a:lnTo>
                      <a:pt x="244" y="56"/>
                    </a:lnTo>
                    <a:lnTo>
                      <a:pt x="249" y="0"/>
                    </a:lnTo>
                    <a:lnTo>
                      <a:pt x="249" y="0"/>
                    </a:lnTo>
                    <a:lnTo>
                      <a:pt x="249" y="3110"/>
                    </a:lnTo>
                    <a:lnTo>
                      <a:pt x="0" y="3110"/>
                    </a:lnTo>
                    <a:lnTo>
                      <a:pt x="0" y="367"/>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5" name="Freeform 53"/>
              <p:cNvSpPr>
                <a:spLocks noChangeArrowheads="1"/>
              </p:cNvSpPr>
              <p:nvPr/>
            </p:nvSpPr>
            <p:spPr bwMode="auto">
              <a:xfrm>
                <a:off x="10870694" y="5046134"/>
                <a:ext cx="168958" cy="1845734"/>
              </a:xfrm>
              <a:custGeom>
                <a:avLst/>
                <a:gdLst>
                  <a:gd name="T0" fmla="*/ 5 w 251"/>
                  <a:gd name="T1" fmla="*/ 1201 h 4337"/>
                  <a:gd name="T2" fmla="*/ 5 w 251"/>
                  <a:gd name="T3" fmla="*/ 1262 h 4337"/>
                  <a:gd name="T4" fmla="*/ 20 w 251"/>
                  <a:gd name="T5" fmla="*/ 1323 h 4337"/>
                  <a:gd name="T6" fmla="*/ 41 w 251"/>
                  <a:gd name="T7" fmla="*/ 1379 h 4337"/>
                  <a:gd name="T8" fmla="*/ 71 w 251"/>
                  <a:gd name="T9" fmla="*/ 1435 h 4337"/>
                  <a:gd name="T10" fmla="*/ 107 w 251"/>
                  <a:gd name="T11" fmla="*/ 1481 h 4337"/>
                  <a:gd name="T12" fmla="*/ 153 w 251"/>
                  <a:gd name="T13" fmla="*/ 1527 h 4337"/>
                  <a:gd name="T14" fmla="*/ 199 w 251"/>
                  <a:gd name="T15" fmla="*/ 1563 h 4337"/>
                  <a:gd name="T16" fmla="*/ 250 w 251"/>
                  <a:gd name="T17" fmla="*/ 1593 h 4337"/>
                  <a:gd name="T18" fmla="*/ 250 w 251"/>
                  <a:gd name="T19" fmla="*/ 1593 h 4337"/>
                  <a:gd name="T20" fmla="*/ 250 w 251"/>
                  <a:gd name="T21" fmla="*/ 4336 h 4337"/>
                  <a:gd name="T22" fmla="*/ 0 w 251"/>
                  <a:gd name="T23" fmla="*/ 4336 h 4337"/>
                  <a:gd name="T24" fmla="*/ 0 w 251"/>
                  <a:gd name="T25" fmla="*/ 0 h 4337"/>
                  <a:gd name="T26" fmla="*/ 250 w 251"/>
                  <a:gd name="T27" fmla="*/ 0 h 4337"/>
                  <a:gd name="T28" fmla="*/ 250 w 251"/>
                  <a:gd name="T29" fmla="*/ 804 h 4337"/>
                  <a:gd name="T30" fmla="*/ 199 w 251"/>
                  <a:gd name="T31" fmla="*/ 835 h 4337"/>
                  <a:gd name="T32" fmla="*/ 153 w 251"/>
                  <a:gd name="T33" fmla="*/ 870 h 4337"/>
                  <a:gd name="T34" fmla="*/ 107 w 251"/>
                  <a:gd name="T35" fmla="*/ 916 h 4337"/>
                  <a:gd name="T36" fmla="*/ 71 w 251"/>
                  <a:gd name="T37" fmla="*/ 962 h 4337"/>
                  <a:gd name="T38" fmla="*/ 41 w 251"/>
                  <a:gd name="T39" fmla="*/ 1018 h 4337"/>
                  <a:gd name="T40" fmla="*/ 20 w 251"/>
                  <a:gd name="T41" fmla="*/ 1074 h 4337"/>
                  <a:gd name="T42" fmla="*/ 5 w 251"/>
                  <a:gd name="T43" fmla="*/ 1135 h 4337"/>
                  <a:gd name="T44" fmla="*/ 5 w 251"/>
                  <a:gd name="T45" fmla="*/ 1201 h 4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1" h="4337">
                    <a:moveTo>
                      <a:pt x="5" y="1201"/>
                    </a:moveTo>
                    <a:lnTo>
                      <a:pt x="5" y="1262"/>
                    </a:lnTo>
                    <a:lnTo>
                      <a:pt x="20" y="1323"/>
                    </a:lnTo>
                    <a:lnTo>
                      <a:pt x="41" y="1379"/>
                    </a:lnTo>
                    <a:lnTo>
                      <a:pt x="71" y="1435"/>
                    </a:lnTo>
                    <a:lnTo>
                      <a:pt x="107" y="1481"/>
                    </a:lnTo>
                    <a:lnTo>
                      <a:pt x="153" y="1527"/>
                    </a:lnTo>
                    <a:lnTo>
                      <a:pt x="199" y="1563"/>
                    </a:lnTo>
                    <a:lnTo>
                      <a:pt x="250" y="1593"/>
                    </a:lnTo>
                    <a:lnTo>
                      <a:pt x="250" y="1593"/>
                    </a:lnTo>
                    <a:lnTo>
                      <a:pt x="250" y="4336"/>
                    </a:lnTo>
                    <a:lnTo>
                      <a:pt x="0" y="4336"/>
                    </a:lnTo>
                    <a:lnTo>
                      <a:pt x="0" y="0"/>
                    </a:lnTo>
                    <a:lnTo>
                      <a:pt x="250" y="0"/>
                    </a:lnTo>
                    <a:lnTo>
                      <a:pt x="250" y="804"/>
                    </a:lnTo>
                    <a:lnTo>
                      <a:pt x="199" y="835"/>
                    </a:lnTo>
                    <a:lnTo>
                      <a:pt x="153" y="870"/>
                    </a:lnTo>
                    <a:lnTo>
                      <a:pt x="107" y="916"/>
                    </a:lnTo>
                    <a:lnTo>
                      <a:pt x="71" y="962"/>
                    </a:lnTo>
                    <a:lnTo>
                      <a:pt x="41" y="1018"/>
                    </a:lnTo>
                    <a:lnTo>
                      <a:pt x="20" y="1074"/>
                    </a:lnTo>
                    <a:lnTo>
                      <a:pt x="5" y="1135"/>
                    </a:lnTo>
                    <a:lnTo>
                      <a:pt x="5" y="1201"/>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6" name="Freeform 54"/>
              <p:cNvSpPr>
                <a:spLocks noChangeArrowheads="1"/>
              </p:cNvSpPr>
              <p:nvPr/>
            </p:nvSpPr>
            <p:spPr bwMode="auto">
              <a:xfrm>
                <a:off x="11042668" y="5256566"/>
                <a:ext cx="256455" cy="594370"/>
              </a:xfrm>
              <a:custGeom>
                <a:avLst/>
                <a:gdLst>
                  <a:gd name="T0" fmla="*/ 188 w 378"/>
                  <a:gd name="T1" fmla="*/ 250 h 872"/>
                  <a:gd name="T2" fmla="*/ 152 w 378"/>
                  <a:gd name="T3" fmla="*/ 255 h 872"/>
                  <a:gd name="T4" fmla="*/ 117 w 378"/>
                  <a:gd name="T5" fmla="*/ 265 h 872"/>
                  <a:gd name="T6" fmla="*/ 86 w 378"/>
                  <a:gd name="T7" fmla="*/ 280 h 872"/>
                  <a:gd name="T8" fmla="*/ 56 w 378"/>
                  <a:gd name="T9" fmla="*/ 306 h 872"/>
                  <a:gd name="T10" fmla="*/ 35 w 378"/>
                  <a:gd name="T11" fmla="*/ 331 h 872"/>
                  <a:gd name="T12" fmla="*/ 20 w 378"/>
                  <a:gd name="T13" fmla="*/ 362 h 872"/>
                  <a:gd name="T14" fmla="*/ 5 w 378"/>
                  <a:gd name="T15" fmla="*/ 398 h 872"/>
                  <a:gd name="T16" fmla="*/ 5 w 378"/>
                  <a:gd name="T17" fmla="*/ 438 h 872"/>
                  <a:gd name="T18" fmla="*/ 5 w 378"/>
                  <a:gd name="T19" fmla="*/ 438 h 872"/>
                  <a:gd name="T20" fmla="*/ 5 w 378"/>
                  <a:gd name="T21" fmla="*/ 474 h 872"/>
                  <a:gd name="T22" fmla="*/ 20 w 378"/>
                  <a:gd name="T23" fmla="*/ 509 h 872"/>
                  <a:gd name="T24" fmla="*/ 35 w 378"/>
                  <a:gd name="T25" fmla="*/ 540 h 872"/>
                  <a:gd name="T26" fmla="*/ 56 w 378"/>
                  <a:gd name="T27" fmla="*/ 571 h 872"/>
                  <a:gd name="T28" fmla="*/ 86 w 378"/>
                  <a:gd name="T29" fmla="*/ 591 h 872"/>
                  <a:gd name="T30" fmla="*/ 117 w 378"/>
                  <a:gd name="T31" fmla="*/ 611 h 872"/>
                  <a:gd name="T32" fmla="*/ 152 w 378"/>
                  <a:gd name="T33" fmla="*/ 621 h 872"/>
                  <a:gd name="T34" fmla="*/ 188 w 378"/>
                  <a:gd name="T35" fmla="*/ 621 h 872"/>
                  <a:gd name="T36" fmla="*/ 188 w 378"/>
                  <a:gd name="T37" fmla="*/ 621 h 872"/>
                  <a:gd name="T38" fmla="*/ 229 w 378"/>
                  <a:gd name="T39" fmla="*/ 621 h 872"/>
                  <a:gd name="T40" fmla="*/ 259 w 378"/>
                  <a:gd name="T41" fmla="*/ 611 h 872"/>
                  <a:gd name="T42" fmla="*/ 290 w 378"/>
                  <a:gd name="T43" fmla="*/ 596 h 872"/>
                  <a:gd name="T44" fmla="*/ 321 w 378"/>
                  <a:gd name="T45" fmla="*/ 571 h 872"/>
                  <a:gd name="T46" fmla="*/ 341 w 378"/>
                  <a:gd name="T47" fmla="*/ 545 h 872"/>
                  <a:gd name="T48" fmla="*/ 356 w 378"/>
                  <a:gd name="T49" fmla="*/ 519 h 872"/>
                  <a:gd name="T50" fmla="*/ 371 w 378"/>
                  <a:gd name="T51" fmla="*/ 484 h 872"/>
                  <a:gd name="T52" fmla="*/ 377 w 378"/>
                  <a:gd name="T53" fmla="*/ 448 h 872"/>
                  <a:gd name="T54" fmla="*/ 377 w 378"/>
                  <a:gd name="T55" fmla="*/ 448 h 872"/>
                  <a:gd name="T56" fmla="*/ 377 w 378"/>
                  <a:gd name="T57" fmla="*/ 830 h 872"/>
                  <a:gd name="T58" fmla="*/ 330 w 378"/>
                  <a:gd name="T59" fmla="*/ 850 h 872"/>
                  <a:gd name="T60" fmla="*/ 285 w 378"/>
                  <a:gd name="T61" fmla="*/ 860 h 872"/>
                  <a:gd name="T62" fmla="*/ 239 w 378"/>
                  <a:gd name="T63" fmla="*/ 871 h 872"/>
                  <a:gd name="T64" fmla="*/ 188 w 378"/>
                  <a:gd name="T65" fmla="*/ 871 h 872"/>
                  <a:gd name="T66" fmla="*/ 188 w 378"/>
                  <a:gd name="T67" fmla="*/ 871 h 872"/>
                  <a:gd name="T68" fmla="*/ 142 w 378"/>
                  <a:gd name="T69" fmla="*/ 871 h 872"/>
                  <a:gd name="T70" fmla="*/ 91 w 378"/>
                  <a:gd name="T71" fmla="*/ 860 h 872"/>
                  <a:gd name="T72" fmla="*/ 45 w 378"/>
                  <a:gd name="T73" fmla="*/ 850 h 872"/>
                  <a:gd name="T74" fmla="*/ 0 w 378"/>
                  <a:gd name="T75" fmla="*/ 830 h 872"/>
                  <a:gd name="T76" fmla="*/ 0 w 378"/>
                  <a:gd name="T77" fmla="*/ 830 h 872"/>
                  <a:gd name="T78" fmla="*/ 0 w 378"/>
                  <a:gd name="T79" fmla="*/ 41 h 872"/>
                  <a:gd name="T80" fmla="*/ 45 w 378"/>
                  <a:gd name="T81" fmla="*/ 26 h 872"/>
                  <a:gd name="T82" fmla="*/ 91 w 378"/>
                  <a:gd name="T83" fmla="*/ 11 h 872"/>
                  <a:gd name="T84" fmla="*/ 142 w 378"/>
                  <a:gd name="T85" fmla="*/ 0 h 872"/>
                  <a:gd name="T86" fmla="*/ 188 w 378"/>
                  <a:gd name="T87" fmla="*/ 0 h 872"/>
                  <a:gd name="T88" fmla="*/ 188 w 378"/>
                  <a:gd name="T89" fmla="*/ 0 h 872"/>
                  <a:gd name="T90" fmla="*/ 239 w 378"/>
                  <a:gd name="T91" fmla="*/ 0 h 872"/>
                  <a:gd name="T92" fmla="*/ 285 w 378"/>
                  <a:gd name="T93" fmla="*/ 11 h 872"/>
                  <a:gd name="T94" fmla="*/ 330 w 378"/>
                  <a:gd name="T95" fmla="*/ 26 h 872"/>
                  <a:gd name="T96" fmla="*/ 377 w 378"/>
                  <a:gd name="T97" fmla="*/ 41 h 872"/>
                  <a:gd name="T98" fmla="*/ 377 w 378"/>
                  <a:gd name="T99" fmla="*/ 41 h 872"/>
                  <a:gd name="T100" fmla="*/ 377 w 378"/>
                  <a:gd name="T101" fmla="*/ 423 h 872"/>
                  <a:gd name="T102" fmla="*/ 371 w 378"/>
                  <a:gd name="T103" fmla="*/ 387 h 872"/>
                  <a:gd name="T104" fmla="*/ 356 w 378"/>
                  <a:gd name="T105" fmla="*/ 357 h 872"/>
                  <a:gd name="T106" fmla="*/ 341 w 378"/>
                  <a:gd name="T107" fmla="*/ 326 h 872"/>
                  <a:gd name="T108" fmla="*/ 321 w 378"/>
                  <a:gd name="T109" fmla="*/ 301 h 872"/>
                  <a:gd name="T110" fmla="*/ 290 w 378"/>
                  <a:gd name="T111" fmla="*/ 280 h 872"/>
                  <a:gd name="T112" fmla="*/ 259 w 378"/>
                  <a:gd name="T113" fmla="*/ 265 h 872"/>
                  <a:gd name="T114" fmla="*/ 229 w 378"/>
                  <a:gd name="T115" fmla="*/ 255 h 872"/>
                  <a:gd name="T116" fmla="*/ 188 w 378"/>
                  <a:gd name="T117" fmla="*/ 25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872">
                    <a:moveTo>
                      <a:pt x="188" y="250"/>
                    </a:moveTo>
                    <a:lnTo>
                      <a:pt x="152" y="255"/>
                    </a:lnTo>
                    <a:lnTo>
                      <a:pt x="117" y="265"/>
                    </a:lnTo>
                    <a:lnTo>
                      <a:pt x="86" y="280"/>
                    </a:lnTo>
                    <a:lnTo>
                      <a:pt x="56" y="306"/>
                    </a:lnTo>
                    <a:lnTo>
                      <a:pt x="35" y="331"/>
                    </a:lnTo>
                    <a:lnTo>
                      <a:pt x="20" y="362"/>
                    </a:lnTo>
                    <a:lnTo>
                      <a:pt x="5" y="398"/>
                    </a:lnTo>
                    <a:lnTo>
                      <a:pt x="5" y="438"/>
                    </a:lnTo>
                    <a:lnTo>
                      <a:pt x="5" y="438"/>
                    </a:lnTo>
                    <a:lnTo>
                      <a:pt x="5" y="474"/>
                    </a:lnTo>
                    <a:lnTo>
                      <a:pt x="20" y="509"/>
                    </a:lnTo>
                    <a:lnTo>
                      <a:pt x="35" y="540"/>
                    </a:lnTo>
                    <a:lnTo>
                      <a:pt x="56" y="571"/>
                    </a:lnTo>
                    <a:lnTo>
                      <a:pt x="86" y="591"/>
                    </a:lnTo>
                    <a:lnTo>
                      <a:pt x="117" y="611"/>
                    </a:lnTo>
                    <a:lnTo>
                      <a:pt x="152" y="621"/>
                    </a:lnTo>
                    <a:lnTo>
                      <a:pt x="188" y="621"/>
                    </a:lnTo>
                    <a:lnTo>
                      <a:pt x="188" y="621"/>
                    </a:lnTo>
                    <a:lnTo>
                      <a:pt x="229" y="621"/>
                    </a:lnTo>
                    <a:lnTo>
                      <a:pt x="259" y="611"/>
                    </a:lnTo>
                    <a:lnTo>
                      <a:pt x="290" y="596"/>
                    </a:lnTo>
                    <a:lnTo>
                      <a:pt x="321" y="571"/>
                    </a:lnTo>
                    <a:lnTo>
                      <a:pt x="341" y="545"/>
                    </a:lnTo>
                    <a:lnTo>
                      <a:pt x="356" y="519"/>
                    </a:lnTo>
                    <a:lnTo>
                      <a:pt x="371" y="484"/>
                    </a:lnTo>
                    <a:lnTo>
                      <a:pt x="377" y="448"/>
                    </a:lnTo>
                    <a:lnTo>
                      <a:pt x="377" y="448"/>
                    </a:lnTo>
                    <a:lnTo>
                      <a:pt x="377" y="830"/>
                    </a:lnTo>
                    <a:lnTo>
                      <a:pt x="330" y="850"/>
                    </a:lnTo>
                    <a:lnTo>
                      <a:pt x="285" y="860"/>
                    </a:lnTo>
                    <a:lnTo>
                      <a:pt x="239" y="871"/>
                    </a:lnTo>
                    <a:lnTo>
                      <a:pt x="188" y="871"/>
                    </a:lnTo>
                    <a:lnTo>
                      <a:pt x="188" y="871"/>
                    </a:lnTo>
                    <a:lnTo>
                      <a:pt x="142" y="871"/>
                    </a:lnTo>
                    <a:lnTo>
                      <a:pt x="91" y="860"/>
                    </a:lnTo>
                    <a:lnTo>
                      <a:pt x="45" y="850"/>
                    </a:lnTo>
                    <a:lnTo>
                      <a:pt x="0" y="830"/>
                    </a:lnTo>
                    <a:lnTo>
                      <a:pt x="0" y="830"/>
                    </a:lnTo>
                    <a:lnTo>
                      <a:pt x="0" y="41"/>
                    </a:lnTo>
                    <a:lnTo>
                      <a:pt x="45" y="26"/>
                    </a:lnTo>
                    <a:lnTo>
                      <a:pt x="91" y="11"/>
                    </a:lnTo>
                    <a:lnTo>
                      <a:pt x="142" y="0"/>
                    </a:lnTo>
                    <a:lnTo>
                      <a:pt x="188" y="0"/>
                    </a:lnTo>
                    <a:lnTo>
                      <a:pt x="188" y="0"/>
                    </a:lnTo>
                    <a:lnTo>
                      <a:pt x="239" y="0"/>
                    </a:lnTo>
                    <a:lnTo>
                      <a:pt x="285" y="11"/>
                    </a:lnTo>
                    <a:lnTo>
                      <a:pt x="330" y="26"/>
                    </a:lnTo>
                    <a:lnTo>
                      <a:pt x="377" y="41"/>
                    </a:lnTo>
                    <a:lnTo>
                      <a:pt x="377" y="41"/>
                    </a:lnTo>
                    <a:lnTo>
                      <a:pt x="377" y="423"/>
                    </a:lnTo>
                    <a:lnTo>
                      <a:pt x="371" y="387"/>
                    </a:lnTo>
                    <a:lnTo>
                      <a:pt x="356" y="357"/>
                    </a:lnTo>
                    <a:lnTo>
                      <a:pt x="341" y="326"/>
                    </a:lnTo>
                    <a:lnTo>
                      <a:pt x="321" y="301"/>
                    </a:lnTo>
                    <a:lnTo>
                      <a:pt x="290" y="280"/>
                    </a:lnTo>
                    <a:lnTo>
                      <a:pt x="259" y="265"/>
                    </a:lnTo>
                    <a:lnTo>
                      <a:pt x="229" y="255"/>
                    </a:lnTo>
                    <a:lnTo>
                      <a:pt x="188" y="250"/>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7" name="Freeform 55"/>
              <p:cNvSpPr>
                <a:spLocks noChangeArrowheads="1"/>
              </p:cNvSpPr>
              <p:nvPr/>
            </p:nvSpPr>
            <p:spPr bwMode="auto">
              <a:xfrm>
                <a:off x="10873711" y="5283719"/>
                <a:ext cx="165942" cy="537044"/>
              </a:xfrm>
              <a:custGeom>
                <a:avLst/>
                <a:gdLst>
                  <a:gd name="T0" fmla="*/ 0 w 246"/>
                  <a:gd name="T1" fmla="*/ 397 h 790"/>
                  <a:gd name="T2" fmla="*/ 0 w 246"/>
                  <a:gd name="T3" fmla="*/ 331 h 790"/>
                  <a:gd name="T4" fmla="*/ 15 w 246"/>
                  <a:gd name="T5" fmla="*/ 270 h 790"/>
                  <a:gd name="T6" fmla="*/ 36 w 246"/>
                  <a:gd name="T7" fmla="*/ 214 h 790"/>
                  <a:gd name="T8" fmla="*/ 66 w 246"/>
                  <a:gd name="T9" fmla="*/ 158 h 790"/>
                  <a:gd name="T10" fmla="*/ 102 w 246"/>
                  <a:gd name="T11" fmla="*/ 112 h 790"/>
                  <a:gd name="T12" fmla="*/ 148 w 246"/>
                  <a:gd name="T13" fmla="*/ 66 h 790"/>
                  <a:gd name="T14" fmla="*/ 194 w 246"/>
                  <a:gd name="T15" fmla="*/ 31 h 790"/>
                  <a:gd name="T16" fmla="*/ 245 w 246"/>
                  <a:gd name="T17" fmla="*/ 0 h 790"/>
                  <a:gd name="T18" fmla="*/ 245 w 246"/>
                  <a:gd name="T19" fmla="*/ 0 h 790"/>
                  <a:gd name="T20" fmla="*/ 245 w 246"/>
                  <a:gd name="T21" fmla="*/ 789 h 790"/>
                  <a:gd name="T22" fmla="*/ 194 w 246"/>
                  <a:gd name="T23" fmla="*/ 759 h 790"/>
                  <a:gd name="T24" fmla="*/ 148 w 246"/>
                  <a:gd name="T25" fmla="*/ 723 h 790"/>
                  <a:gd name="T26" fmla="*/ 102 w 246"/>
                  <a:gd name="T27" fmla="*/ 677 h 790"/>
                  <a:gd name="T28" fmla="*/ 66 w 246"/>
                  <a:gd name="T29" fmla="*/ 631 h 790"/>
                  <a:gd name="T30" fmla="*/ 36 w 246"/>
                  <a:gd name="T31" fmla="*/ 575 h 790"/>
                  <a:gd name="T32" fmla="*/ 15 w 246"/>
                  <a:gd name="T33" fmla="*/ 519 h 790"/>
                  <a:gd name="T34" fmla="*/ 0 w 246"/>
                  <a:gd name="T35" fmla="*/ 458 h 790"/>
                  <a:gd name="T36" fmla="*/ 0 w 246"/>
                  <a:gd name="T37" fmla="*/ 397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6" h="790">
                    <a:moveTo>
                      <a:pt x="0" y="397"/>
                    </a:moveTo>
                    <a:lnTo>
                      <a:pt x="0" y="331"/>
                    </a:lnTo>
                    <a:lnTo>
                      <a:pt x="15" y="270"/>
                    </a:lnTo>
                    <a:lnTo>
                      <a:pt x="36" y="214"/>
                    </a:lnTo>
                    <a:lnTo>
                      <a:pt x="66" y="158"/>
                    </a:lnTo>
                    <a:lnTo>
                      <a:pt x="102" y="112"/>
                    </a:lnTo>
                    <a:lnTo>
                      <a:pt x="148" y="66"/>
                    </a:lnTo>
                    <a:lnTo>
                      <a:pt x="194" y="31"/>
                    </a:lnTo>
                    <a:lnTo>
                      <a:pt x="245" y="0"/>
                    </a:lnTo>
                    <a:lnTo>
                      <a:pt x="245" y="0"/>
                    </a:lnTo>
                    <a:lnTo>
                      <a:pt x="245" y="789"/>
                    </a:lnTo>
                    <a:lnTo>
                      <a:pt x="194" y="759"/>
                    </a:lnTo>
                    <a:lnTo>
                      <a:pt x="148" y="723"/>
                    </a:lnTo>
                    <a:lnTo>
                      <a:pt x="102" y="677"/>
                    </a:lnTo>
                    <a:lnTo>
                      <a:pt x="66" y="631"/>
                    </a:lnTo>
                    <a:lnTo>
                      <a:pt x="36" y="575"/>
                    </a:lnTo>
                    <a:lnTo>
                      <a:pt x="15" y="519"/>
                    </a:lnTo>
                    <a:lnTo>
                      <a:pt x="0" y="458"/>
                    </a:lnTo>
                    <a:lnTo>
                      <a:pt x="0" y="39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8" name="Freeform 56"/>
              <p:cNvSpPr>
                <a:spLocks noChangeArrowheads="1"/>
              </p:cNvSpPr>
              <p:nvPr/>
            </p:nvSpPr>
            <p:spPr bwMode="auto">
              <a:xfrm>
                <a:off x="11299123" y="5283719"/>
                <a:ext cx="168958" cy="537044"/>
              </a:xfrm>
              <a:custGeom>
                <a:avLst/>
                <a:gdLst>
                  <a:gd name="T0" fmla="*/ 249 w 250"/>
                  <a:gd name="T1" fmla="*/ 422 h 790"/>
                  <a:gd name="T2" fmla="*/ 244 w 250"/>
                  <a:gd name="T3" fmla="*/ 478 h 790"/>
                  <a:gd name="T4" fmla="*/ 224 w 250"/>
                  <a:gd name="T5" fmla="*/ 539 h 790"/>
                  <a:gd name="T6" fmla="*/ 203 w 250"/>
                  <a:gd name="T7" fmla="*/ 590 h 790"/>
                  <a:gd name="T8" fmla="*/ 173 w 250"/>
                  <a:gd name="T9" fmla="*/ 642 h 790"/>
                  <a:gd name="T10" fmla="*/ 137 w 250"/>
                  <a:gd name="T11" fmla="*/ 687 h 790"/>
                  <a:gd name="T12" fmla="*/ 96 w 250"/>
                  <a:gd name="T13" fmla="*/ 728 h 790"/>
                  <a:gd name="T14" fmla="*/ 50 w 250"/>
                  <a:gd name="T15" fmla="*/ 763 h 790"/>
                  <a:gd name="T16" fmla="*/ 0 w 250"/>
                  <a:gd name="T17" fmla="*/ 789 h 790"/>
                  <a:gd name="T18" fmla="*/ 0 w 250"/>
                  <a:gd name="T19" fmla="*/ 789 h 790"/>
                  <a:gd name="T20" fmla="*/ 0 w 250"/>
                  <a:gd name="T21" fmla="*/ 407 h 790"/>
                  <a:gd name="T22" fmla="*/ 0 w 250"/>
                  <a:gd name="T23" fmla="*/ 397 h 790"/>
                  <a:gd name="T24" fmla="*/ 0 w 250"/>
                  <a:gd name="T25" fmla="*/ 397 h 790"/>
                  <a:gd name="T26" fmla="*/ 0 w 250"/>
                  <a:gd name="T27" fmla="*/ 382 h 790"/>
                  <a:gd name="T28" fmla="*/ 0 w 250"/>
                  <a:gd name="T29" fmla="*/ 382 h 790"/>
                  <a:gd name="T30" fmla="*/ 0 w 250"/>
                  <a:gd name="T31" fmla="*/ 0 h 790"/>
                  <a:gd name="T32" fmla="*/ 50 w 250"/>
                  <a:gd name="T33" fmla="*/ 31 h 790"/>
                  <a:gd name="T34" fmla="*/ 96 w 250"/>
                  <a:gd name="T35" fmla="*/ 61 h 790"/>
                  <a:gd name="T36" fmla="*/ 137 w 250"/>
                  <a:gd name="T37" fmla="*/ 102 h 790"/>
                  <a:gd name="T38" fmla="*/ 173 w 250"/>
                  <a:gd name="T39" fmla="*/ 148 h 790"/>
                  <a:gd name="T40" fmla="*/ 203 w 250"/>
                  <a:gd name="T41" fmla="*/ 199 h 790"/>
                  <a:gd name="T42" fmla="*/ 224 w 250"/>
                  <a:gd name="T43" fmla="*/ 254 h 790"/>
                  <a:gd name="T44" fmla="*/ 244 w 250"/>
                  <a:gd name="T45" fmla="*/ 310 h 790"/>
                  <a:gd name="T46" fmla="*/ 249 w 250"/>
                  <a:gd name="T47" fmla="*/ 372 h 790"/>
                  <a:gd name="T48" fmla="*/ 249 w 250"/>
                  <a:gd name="T49" fmla="*/ 372 h 790"/>
                  <a:gd name="T50" fmla="*/ 249 w 250"/>
                  <a:gd name="T51" fmla="*/ 42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 h="790">
                    <a:moveTo>
                      <a:pt x="249" y="422"/>
                    </a:moveTo>
                    <a:lnTo>
                      <a:pt x="244" y="478"/>
                    </a:lnTo>
                    <a:lnTo>
                      <a:pt x="224" y="539"/>
                    </a:lnTo>
                    <a:lnTo>
                      <a:pt x="203" y="590"/>
                    </a:lnTo>
                    <a:lnTo>
                      <a:pt x="173" y="642"/>
                    </a:lnTo>
                    <a:lnTo>
                      <a:pt x="137" y="687"/>
                    </a:lnTo>
                    <a:lnTo>
                      <a:pt x="96" y="728"/>
                    </a:lnTo>
                    <a:lnTo>
                      <a:pt x="50" y="763"/>
                    </a:lnTo>
                    <a:lnTo>
                      <a:pt x="0" y="789"/>
                    </a:lnTo>
                    <a:lnTo>
                      <a:pt x="0" y="789"/>
                    </a:lnTo>
                    <a:lnTo>
                      <a:pt x="0" y="407"/>
                    </a:lnTo>
                    <a:lnTo>
                      <a:pt x="0" y="397"/>
                    </a:lnTo>
                    <a:lnTo>
                      <a:pt x="0" y="397"/>
                    </a:lnTo>
                    <a:lnTo>
                      <a:pt x="0" y="382"/>
                    </a:lnTo>
                    <a:lnTo>
                      <a:pt x="0" y="382"/>
                    </a:lnTo>
                    <a:lnTo>
                      <a:pt x="0" y="0"/>
                    </a:lnTo>
                    <a:lnTo>
                      <a:pt x="50" y="31"/>
                    </a:lnTo>
                    <a:lnTo>
                      <a:pt x="96" y="61"/>
                    </a:lnTo>
                    <a:lnTo>
                      <a:pt x="137" y="102"/>
                    </a:lnTo>
                    <a:lnTo>
                      <a:pt x="173" y="148"/>
                    </a:lnTo>
                    <a:lnTo>
                      <a:pt x="203" y="199"/>
                    </a:lnTo>
                    <a:lnTo>
                      <a:pt x="224" y="254"/>
                    </a:lnTo>
                    <a:lnTo>
                      <a:pt x="244" y="310"/>
                    </a:lnTo>
                    <a:lnTo>
                      <a:pt x="249" y="372"/>
                    </a:lnTo>
                    <a:lnTo>
                      <a:pt x="249" y="372"/>
                    </a:lnTo>
                    <a:lnTo>
                      <a:pt x="249" y="42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9" name="Freeform 57"/>
              <p:cNvSpPr>
                <a:spLocks noChangeArrowheads="1"/>
              </p:cNvSpPr>
              <p:nvPr/>
            </p:nvSpPr>
            <p:spPr bwMode="auto">
              <a:xfrm>
                <a:off x="10445282" y="4770886"/>
                <a:ext cx="168958" cy="534028"/>
              </a:xfrm>
              <a:custGeom>
                <a:avLst/>
                <a:gdLst>
                  <a:gd name="T0" fmla="*/ 0 w 251"/>
                  <a:gd name="T1" fmla="*/ 392 h 785"/>
                  <a:gd name="T2" fmla="*/ 5 w 251"/>
                  <a:gd name="T3" fmla="*/ 326 h 785"/>
                  <a:gd name="T4" fmla="*/ 15 w 251"/>
                  <a:gd name="T5" fmla="*/ 270 h 785"/>
                  <a:gd name="T6" fmla="*/ 41 w 251"/>
                  <a:gd name="T7" fmla="*/ 209 h 785"/>
                  <a:gd name="T8" fmla="*/ 66 w 251"/>
                  <a:gd name="T9" fmla="*/ 158 h 785"/>
                  <a:gd name="T10" fmla="*/ 107 w 251"/>
                  <a:gd name="T11" fmla="*/ 107 h 785"/>
                  <a:gd name="T12" fmla="*/ 147 w 251"/>
                  <a:gd name="T13" fmla="*/ 66 h 785"/>
                  <a:gd name="T14" fmla="*/ 193 w 251"/>
                  <a:gd name="T15" fmla="*/ 31 h 785"/>
                  <a:gd name="T16" fmla="*/ 250 w 251"/>
                  <a:gd name="T17" fmla="*/ 0 h 785"/>
                  <a:gd name="T18" fmla="*/ 250 w 251"/>
                  <a:gd name="T19" fmla="*/ 0 h 785"/>
                  <a:gd name="T20" fmla="*/ 250 w 251"/>
                  <a:gd name="T21" fmla="*/ 784 h 785"/>
                  <a:gd name="T22" fmla="*/ 193 w 251"/>
                  <a:gd name="T23" fmla="*/ 753 h 785"/>
                  <a:gd name="T24" fmla="*/ 147 w 251"/>
                  <a:gd name="T25" fmla="*/ 718 h 785"/>
                  <a:gd name="T26" fmla="*/ 107 w 251"/>
                  <a:gd name="T27" fmla="*/ 677 h 785"/>
                  <a:gd name="T28" fmla="*/ 66 w 251"/>
                  <a:gd name="T29" fmla="*/ 626 h 785"/>
                  <a:gd name="T30" fmla="*/ 41 w 251"/>
                  <a:gd name="T31" fmla="*/ 575 h 785"/>
                  <a:gd name="T32" fmla="*/ 15 w 251"/>
                  <a:gd name="T33" fmla="*/ 519 h 785"/>
                  <a:gd name="T34" fmla="*/ 5 w 251"/>
                  <a:gd name="T35" fmla="*/ 458 h 785"/>
                  <a:gd name="T36" fmla="*/ 0 w 251"/>
                  <a:gd name="T37" fmla="*/ 39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1" h="785">
                    <a:moveTo>
                      <a:pt x="0" y="392"/>
                    </a:moveTo>
                    <a:lnTo>
                      <a:pt x="5" y="326"/>
                    </a:lnTo>
                    <a:lnTo>
                      <a:pt x="15" y="270"/>
                    </a:lnTo>
                    <a:lnTo>
                      <a:pt x="41" y="209"/>
                    </a:lnTo>
                    <a:lnTo>
                      <a:pt x="66" y="158"/>
                    </a:lnTo>
                    <a:lnTo>
                      <a:pt x="107" y="107"/>
                    </a:lnTo>
                    <a:lnTo>
                      <a:pt x="147" y="66"/>
                    </a:lnTo>
                    <a:lnTo>
                      <a:pt x="193" y="31"/>
                    </a:lnTo>
                    <a:lnTo>
                      <a:pt x="250" y="0"/>
                    </a:lnTo>
                    <a:lnTo>
                      <a:pt x="250" y="0"/>
                    </a:lnTo>
                    <a:lnTo>
                      <a:pt x="250" y="784"/>
                    </a:lnTo>
                    <a:lnTo>
                      <a:pt x="193" y="753"/>
                    </a:lnTo>
                    <a:lnTo>
                      <a:pt x="147" y="718"/>
                    </a:lnTo>
                    <a:lnTo>
                      <a:pt x="107" y="677"/>
                    </a:lnTo>
                    <a:lnTo>
                      <a:pt x="66" y="626"/>
                    </a:lnTo>
                    <a:lnTo>
                      <a:pt x="41" y="575"/>
                    </a:lnTo>
                    <a:lnTo>
                      <a:pt x="15" y="519"/>
                    </a:lnTo>
                    <a:lnTo>
                      <a:pt x="5" y="458"/>
                    </a:lnTo>
                    <a:lnTo>
                      <a:pt x="0" y="39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0" name="Freeform 58"/>
              <p:cNvSpPr>
                <a:spLocks noChangeArrowheads="1"/>
              </p:cNvSpPr>
              <p:nvPr/>
            </p:nvSpPr>
            <p:spPr bwMode="auto">
              <a:xfrm>
                <a:off x="10870694" y="4767868"/>
                <a:ext cx="168958" cy="540062"/>
              </a:xfrm>
              <a:custGeom>
                <a:avLst/>
                <a:gdLst>
                  <a:gd name="T0" fmla="*/ 250 w 251"/>
                  <a:gd name="T1" fmla="*/ 422 h 795"/>
                  <a:gd name="T2" fmla="*/ 244 w 251"/>
                  <a:gd name="T3" fmla="*/ 484 h 795"/>
                  <a:gd name="T4" fmla="*/ 229 w 251"/>
                  <a:gd name="T5" fmla="*/ 539 h 795"/>
                  <a:gd name="T6" fmla="*/ 204 w 251"/>
                  <a:gd name="T7" fmla="*/ 595 h 795"/>
                  <a:gd name="T8" fmla="*/ 173 w 251"/>
                  <a:gd name="T9" fmla="*/ 642 h 795"/>
                  <a:gd name="T10" fmla="*/ 138 w 251"/>
                  <a:gd name="T11" fmla="*/ 687 h 795"/>
                  <a:gd name="T12" fmla="*/ 97 w 251"/>
                  <a:gd name="T13" fmla="*/ 728 h 795"/>
                  <a:gd name="T14" fmla="*/ 51 w 251"/>
                  <a:gd name="T15" fmla="*/ 763 h 795"/>
                  <a:gd name="T16" fmla="*/ 0 w 251"/>
                  <a:gd name="T17" fmla="*/ 794 h 795"/>
                  <a:gd name="T18" fmla="*/ 0 w 251"/>
                  <a:gd name="T19" fmla="*/ 794 h 795"/>
                  <a:gd name="T20" fmla="*/ 0 w 251"/>
                  <a:gd name="T21" fmla="*/ 412 h 795"/>
                  <a:gd name="T22" fmla="*/ 0 w 251"/>
                  <a:gd name="T23" fmla="*/ 397 h 795"/>
                  <a:gd name="T24" fmla="*/ 0 w 251"/>
                  <a:gd name="T25" fmla="*/ 397 h 795"/>
                  <a:gd name="T26" fmla="*/ 0 w 251"/>
                  <a:gd name="T27" fmla="*/ 387 h 795"/>
                  <a:gd name="T28" fmla="*/ 0 w 251"/>
                  <a:gd name="T29" fmla="*/ 387 h 795"/>
                  <a:gd name="T30" fmla="*/ 0 w 251"/>
                  <a:gd name="T31" fmla="*/ 0 h 795"/>
                  <a:gd name="T32" fmla="*/ 51 w 251"/>
                  <a:gd name="T33" fmla="*/ 31 h 795"/>
                  <a:gd name="T34" fmla="*/ 97 w 251"/>
                  <a:gd name="T35" fmla="*/ 66 h 795"/>
                  <a:gd name="T36" fmla="*/ 138 w 251"/>
                  <a:gd name="T37" fmla="*/ 107 h 795"/>
                  <a:gd name="T38" fmla="*/ 173 w 251"/>
                  <a:gd name="T39" fmla="*/ 153 h 795"/>
                  <a:gd name="T40" fmla="*/ 204 w 251"/>
                  <a:gd name="T41" fmla="*/ 199 h 795"/>
                  <a:gd name="T42" fmla="*/ 229 w 251"/>
                  <a:gd name="T43" fmla="*/ 255 h 795"/>
                  <a:gd name="T44" fmla="*/ 244 w 251"/>
                  <a:gd name="T45" fmla="*/ 310 h 795"/>
                  <a:gd name="T46" fmla="*/ 250 w 251"/>
                  <a:gd name="T47" fmla="*/ 372 h 795"/>
                  <a:gd name="T48" fmla="*/ 250 w 251"/>
                  <a:gd name="T49" fmla="*/ 372 h 795"/>
                  <a:gd name="T50" fmla="*/ 250 w 251"/>
                  <a:gd name="T51" fmla="*/ 42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795">
                    <a:moveTo>
                      <a:pt x="250" y="422"/>
                    </a:moveTo>
                    <a:lnTo>
                      <a:pt x="244" y="484"/>
                    </a:lnTo>
                    <a:lnTo>
                      <a:pt x="229" y="539"/>
                    </a:lnTo>
                    <a:lnTo>
                      <a:pt x="204" y="595"/>
                    </a:lnTo>
                    <a:lnTo>
                      <a:pt x="173" y="642"/>
                    </a:lnTo>
                    <a:lnTo>
                      <a:pt x="138" y="687"/>
                    </a:lnTo>
                    <a:lnTo>
                      <a:pt x="97" y="728"/>
                    </a:lnTo>
                    <a:lnTo>
                      <a:pt x="51" y="763"/>
                    </a:lnTo>
                    <a:lnTo>
                      <a:pt x="0" y="794"/>
                    </a:lnTo>
                    <a:lnTo>
                      <a:pt x="0" y="794"/>
                    </a:lnTo>
                    <a:lnTo>
                      <a:pt x="0" y="412"/>
                    </a:lnTo>
                    <a:lnTo>
                      <a:pt x="0" y="397"/>
                    </a:lnTo>
                    <a:lnTo>
                      <a:pt x="0" y="397"/>
                    </a:lnTo>
                    <a:lnTo>
                      <a:pt x="0" y="387"/>
                    </a:lnTo>
                    <a:lnTo>
                      <a:pt x="0" y="387"/>
                    </a:lnTo>
                    <a:lnTo>
                      <a:pt x="0" y="0"/>
                    </a:lnTo>
                    <a:lnTo>
                      <a:pt x="51" y="31"/>
                    </a:lnTo>
                    <a:lnTo>
                      <a:pt x="97" y="66"/>
                    </a:lnTo>
                    <a:lnTo>
                      <a:pt x="138" y="107"/>
                    </a:lnTo>
                    <a:lnTo>
                      <a:pt x="173" y="153"/>
                    </a:lnTo>
                    <a:lnTo>
                      <a:pt x="204" y="199"/>
                    </a:lnTo>
                    <a:lnTo>
                      <a:pt x="229" y="255"/>
                    </a:lnTo>
                    <a:lnTo>
                      <a:pt x="244" y="310"/>
                    </a:lnTo>
                    <a:lnTo>
                      <a:pt x="250" y="372"/>
                    </a:lnTo>
                    <a:lnTo>
                      <a:pt x="250" y="372"/>
                    </a:lnTo>
                    <a:lnTo>
                      <a:pt x="250" y="42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1" name="Freeform 60"/>
              <p:cNvSpPr>
                <a:spLocks noChangeArrowheads="1"/>
              </p:cNvSpPr>
              <p:nvPr/>
            </p:nvSpPr>
            <p:spPr bwMode="auto">
              <a:xfrm>
                <a:off x="9163013" y="4770886"/>
                <a:ext cx="168958" cy="537044"/>
              </a:xfrm>
              <a:custGeom>
                <a:avLst/>
                <a:gdLst>
                  <a:gd name="T0" fmla="*/ 249 w 250"/>
                  <a:gd name="T1" fmla="*/ 417 h 790"/>
                  <a:gd name="T2" fmla="*/ 244 w 250"/>
                  <a:gd name="T3" fmla="*/ 479 h 790"/>
                  <a:gd name="T4" fmla="*/ 229 w 250"/>
                  <a:gd name="T5" fmla="*/ 534 h 790"/>
                  <a:gd name="T6" fmla="*/ 203 w 250"/>
                  <a:gd name="T7" fmla="*/ 590 h 790"/>
                  <a:gd name="T8" fmla="*/ 173 w 250"/>
                  <a:gd name="T9" fmla="*/ 637 h 790"/>
                  <a:gd name="T10" fmla="*/ 137 w 250"/>
                  <a:gd name="T11" fmla="*/ 682 h 790"/>
                  <a:gd name="T12" fmla="*/ 96 w 250"/>
                  <a:gd name="T13" fmla="*/ 723 h 790"/>
                  <a:gd name="T14" fmla="*/ 50 w 250"/>
                  <a:gd name="T15" fmla="*/ 758 h 790"/>
                  <a:gd name="T16" fmla="*/ 0 w 250"/>
                  <a:gd name="T17" fmla="*/ 789 h 790"/>
                  <a:gd name="T18" fmla="*/ 0 w 250"/>
                  <a:gd name="T19" fmla="*/ 789 h 790"/>
                  <a:gd name="T20" fmla="*/ 0 w 250"/>
                  <a:gd name="T21" fmla="*/ 407 h 790"/>
                  <a:gd name="T22" fmla="*/ 0 w 250"/>
                  <a:gd name="T23" fmla="*/ 392 h 790"/>
                  <a:gd name="T24" fmla="*/ 0 w 250"/>
                  <a:gd name="T25" fmla="*/ 392 h 790"/>
                  <a:gd name="T26" fmla="*/ 0 w 250"/>
                  <a:gd name="T27" fmla="*/ 382 h 790"/>
                  <a:gd name="T28" fmla="*/ 0 w 250"/>
                  <a:gd name="T29" fmla="*/ 382 h 790"/>
                  <a:gd name="T30" fmla="*/ 0 w 250"/>
                  <a:gd name="T31" fmla="*/ 0 h 790"/>
                  <a:gd name="T32" fmla="*/ 50 w 250"/>
                  <a:gd name="T33" fmla="*/ 26 h 790"/>
                  <a:gd name="T34" fmla="*/ 96 w 250"/>
                  <a:gd name="T35" fmla="*/ 61 h 790"/>
                  <a:gd name="T36" fmla="*/ 137 w 250"/>
                  <a:gd name="T37" fmla="*/ 102 h 790"/>
                  <a:gd name="T38" fmla="*/ 173 w 250"/>
                  <a:gd name="T39" fmla="*/ 148 h 790"/>
                  <a:gd name="T40" fmla="*/ 203 w 250"/>
                  <a:gd name="T41" fmla="*/ 194 h 790"/>
                  <a:gd name="T42" fmla="*/ 229 w 250"/>
                  <a:gd name="T43" fmla="*/ 250 h 790"/>
                  <a:gd name="T44" fmla="*/ 244 w 250"/>
                  <a:gd name="T45" fmla="*/ 305 h 790"/>
                  <a:gd name="T46" fmla="*/ 249 w 250"/>
                  <a:gd name="T47" fmla="*/ 367 h 790"/>
                  <a:gd name="T48" fmla="*/ 249 w 250"/>
                  <a:gd name="T49" fmla="*/ 367 h 790"/>
                  <a:gd name="T50" fmla="*/ 249 w 250"/>
                  <a:gd name="T51" fmla="*/ 417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 h="790">
                    <a:moveTo>
                      <a:pt x="249" y="417"/>
                    </a:moveTo>
                    <a:lnTo>
                      <a:pt x="244" y="479"/>
                    </a:lnTo>
                    <a:lnTo>
                      <a:pt x="229" y="534"/>
                    </a:lnTo>
                    <a:lnTo>
                      <a:pt x="203" y="590"/>
                    </a:lnTo>
                    <a:lnTo>
                      <a:pt x="173" y="637"/>
                    </a:lnTo>
                    <a:lnTo>
                      <a:pt x="137" y="682"/>
                    </a:lnTo>
                    <a:lnTo>
                      <a:pt x="96" y="723"/>
                    </a:lnTo>
                    <a:lnTo>
                      <a:pt x="50" y="758"/>
                    </a:lnTo>
                    <a:lnTo>
                      <a:pt x="0" y="789"/>
                    </a:lnTo>
                    <a:lnTo>
                      <a:pt x="0" y="789"/>
                    </a:lnTo>
                    <a:lnTo>
                      <a:pt x="0" y="407"/>
                    </a:lnTo>
                    <a:lnTo>
                      <a:pt x="0" y="392"/>
                    </a:lnTo>
                    <a:lnTo>
                      <a:pt x="0" y="392"/>
                    </a:lnTo>
                    <a:lnTo>
                      <a:pt x="0" y="382"/>
                    </a:lnTo>
                    <a:lnTo>
                      <a:pt x="0" y="382"/>
                    </a:lnTo>
                    <a:lnTo>
                      <a:pt x="0" y="0"/>
                    </a:lnTo>
                    <a:lnTo>
                      <a:pt x="50" y="26"/>
                    </a:lnTo>
                    <a:lnTo>
                      <a:pt x="96" y="61"/>
                    </a:lnTo>
                    <a:lnTo>
                      <a:pt x="137" y="102"/>
                    </a:lnTo>
                    <a:lnTo>
                      <a:pt x="173" y="148"/>
                    </a:lnTo>
                    <a:lnTo>
                      <a:pt x="203" y="194"/>
                    </a:lnTo>
                    <a:lnTo>
                      <a:pt x="229" y="250"/>
                    </a:lnTo>
                    <a:lnTo>
                      <a:pt x="244" y="305"/>
                    </a:lnTo>
                    <a:lnTo>
                      <a:pt x="249" y="367"/>
                    </a:lnTo>
                    <a:lnTo>
                      <a:pt x="249" y="367"/>
                    </a:lnTo>
                    <a:lnTo>
                      <a:pt x="249" y="41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2" name="Freeform 36"/>
              <p:cNvSpPr>
                <a:spLocks noChangeArrowheads="1"/>
              </p:cNvSpPr>
              <p:nvPr/>
            </p:nvSpPr>
            <p:spPr bwMode="auto">
              <a:xfrm>
                <a:off x="8737601" y="5036385"/>
                <a:ext cx="168958" cy="1821615"/>
              </a:xfrm>
              <a:custGeom>
                <a:avLst/>
                <a:gdLst>
                  <a:gd name="T0" fmla="*/ 250 w 251"/>
                  <a:gd name="T1" fmla="*/ 4336 h 4337"/>
                  <a:gd name="T2" fmla="*/ 0 w 251"/>
                  <a:gd name="T3" fmla="*/ 4336 h 4337"/>
                  <a:gd name="T4" fmla="*/ 0 w 251"/>
                  <a:gd name="T5" fmla="*/ 0 h 4337"/>
                  <a:gd name="T6" fmla="*/ 250 w 251"/>
                  <a:gd name="T7" fmla="*/ 0 h 4337"/>
                  <a:gd name="T8" fmla="*/ 250 w 251"/>
                  <a:gd name="T9" fmla="*/ 4336 h 4337"/>
                </a:gdLst>
                <a:ahLst/>
                <a:cxnLst>
                  <a:cxn ang="0">
                    <a:pos x="T0" y="T1"/>
                  </a:cxn>
                  <a:cxn ang="0">
                    <a:pos x="T2" y="T3"/>
                  </a:cxn>
                  <a:cxn ang="0">
                    <a:pos x="T4" y="T5"/>
                  </a:cxn>
                  <a:cxn ang="0">
                    <a:pos x="T6" y="T7"/>
                  </a:cxn>
                  <a:cxn ang="0">
                    <a:pos x="T8" y="T9"/>
                  </a:cxn>
                </a:cxnLst>
                <a:rect l="0" t="0" r="r" b="b"/>
                <a:pathLst>
                  <a:path w="251" h="4337">
                    <a:moveTo>
                      <a:pt x="250" y="4336"/>
                    </a:moveTo>
                    <a:lnTo>
                      <a:pt x="0" y="4336"/>
                    </a:lnTo>
                    <a:lnTo>
                      <a:pt x="0" y="0"/>
                    </a:lnTo>
                    <a:lnTo>
                      <a:pt x="250" y="0"/>
                    </a:lnTo>
                    <a:lnTo>
                      <a:pt x="250" y="4336"/>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3" name="Freeform 59"/>
              <p:cNvSpPr>
                <a:spLocks noChangeArrowheads="1"/>
              </p:cNvSpPr>
              <p:nvPr/>
            </p:nvSpPr>
            <p:spPr bwMode="auto">
              <a:xfrm>
                <a:off x="8737601" y="4749761"/>
                <a:ext cx="594370" cy="597386"/>
              </a:xfrm>
              <a:custGeom>
                <a:avLst/>
                <a:gdLst>
                  <a:gd name="T0" fmla="*/ 392 w 872"/>
                  <a:gd name="T1" fmla="*/ 871 h 877"/>
                  <a:gd name="T2" fmla="*/ 306 w 872"/>
                  <a:gd name="T3" fmla="*/ 855 h 877"/>
                  <a:gd name="T4" fmla="*/ 224 w 872"/>
                  <a:gd name="T5" fmla="*/ 825 h 877"/>
                  <a:gd name="T6" fmla="*/ 158 w 872"/>
                  <a:gd name="T7" fmla="*/ 774 h 877"/>
                  <a:gd name="T8" fmla="*/ 97 w 872"/>
                  <a:gd name="T9" fmla="*/ 718 h 877"/>
                  <a:gd name="T10" fmla="*/ 51 w 872"/>
                  <a:gd name="T11" fmla="*/ 647 h 877"/>
                  <a:gd name="T12" fmla="*/ 15 w 872"/>
                  <a:gd name="T13" fmla="*/ 570 h 877"/>
                  <a:gd name="T14" fmla="*/ 0 w 872"/>
                  <a:gd name="T15" fmla="*/ 484 h 877"/>
                  <a:gd name="T16" fmla="*/ 0 w 872"/>
                  <a:gd name="T17" fmla="*/ 392 h 877"/>
                  <a:gd name="T18" fmla="*/ 15 w 872"/>
                  <a:gd name="T19" fmla="*/ 311 h 877"/>
                  <a:gd name="T20" fmla="*/ 51 w 872"/>
                  <a:gd name="T21" fmla="*/ 229 h 877"/>
                  <a:gd name="T22" fmla="*/ 97 w 872"/>
                  <a:gd name="T23" fmla="*/ 158 h 877"/>
                  <a:gd name="T24" fmla="*/ 158 w 872"/>
                  <a:gd name="T25" fmla="*/ 102 h 877"/>
                  <a:gd name="T26" fmla="*/ 224 w 872"/>
                  <a:gd name="T27" fmla="*/ 56 h 877"/>
                  <a:gd name="T28" fmla="*/ 306 w 872"/>
                  <a:gd name="T29" fmla="*/ 21 h 877"/>
                  <a:gd name="T30" fmla="*/ 392 w 872"/>
                  <a:gd name="T31" fmla="*/ 5 h 877"/>
                  <a:gd name="T32" fmla="*/ 479 w 872"/>
                  <a:gd name="T33" fmla="*/ 5 h 877"/>
                  <a:gd name="T34" fmla="*/ 566 w 872"/>
                  <a:gd name="T35" fmla="*/ 21 h 877"/>
                  <a:gd name="T36" fmla="*/ 642 w 872"/>
                  <a:gd name="T37" fmla="*/ 56 h 877"/>
                  <a:gd name="T38" fmla="*/ 713 w 872"/>
                  <a:gd name="T39" fmla="*/ 102 h 877"/>
                  <a:gd name="T40" fmla="*/ 774 w 872"/>
                  <a:gd name="T41" fmla="*/ 158 h 877"/>
                  <a:gd name="T42" fmla="*/ 820 w 872"/>
                  <a:gd name="T43" fmla="*/ 229 h 877"/>
                  <a:gd name="T44" fmla="*/ 851 w 872"/>
                  <a:gd name="T45" fmla="*/ 311 h 877"/>
                  <a:gd name="T46" fmla="*/ 871 w 872"/>
                  <a:gd name="T47" fmla="*/ 392 h 877"/>
                  <a:gd name="T48" fmla="*/ 871 w 872"/>
                  <a:gd name="T49" fmla="*/ 484 h 877"/>
                  <a:gd name="T50" fmla="*/ 851 w 872"/>
                  <a:gd name="T51" fmla="*/ 570 h 877"/>
                  <a:gd name="T52" fmla="*/ 820 w 872"/>
                  <a:gd name="T53" fmla="*/ 647 h 877"/>
                  <a:gd name="T54" fmla="*/ 774 w 872"/>
                  <a:gd name="T55" fmla="*/ 718 h 877"/>
                  <a:gd name="T56" fmla="*/ 713 w 872"/>
                  <a:gd name="T57" fmla="*/ 774 h 877"/>
                  <a:gd name="T58" fmla="*/ 642 w 872"/>
                  <a:gd name="T59" fmla="*/ 825 h 877"/>
                  <a:gd name="T60" fmla="*/ 566 w 872"/>
                  <a:gd name="T61" fmla="*/ 855 h 877"/>
                  <a:gd name="T62" fmla="*/ 479 w 872"/>
                  <a:gd name="T63" fmla="*/ 871 h 877"/>
                  <a:gd name="T64" fmla="*/ 433 w 872"/>
                  <a:gd name="T65" fmla="*/ 250 h 877"/>
                  <a:gd name="T66" fmla="*/ 362 w 872"/>
                  <a:gd name="T67" fmla="*/ 265 h 877"/>
                  <a:gd name="T68" fmla="*/ 301 w 872"/>
                  <a:gd name="T69" fmla="*/ 306 h 877"/>
                  <a:gd name="T70" fmla="*/ 260 w 872"/>
                  <a:gd name="T71" fmla="*/ 367 h 877"/>
                  <a:gd name="T72" fmla="*/ 250 w 872"/>
                  <a:gd name="T73" fmla="*/ 438 h 877"/>
                  <a:gd name="T74" fmla="*/ 260 w 872"/>
                  <a:gd name="T75" fmla="*/ 510 h 877"/>
                  <a:gd name="T76" fmla="*/ 301 w 872"/>
                  <a:gd name="T77" fmla="*/ 570 h 877"/>
                  <a:gd name="T78" fmla="*/ 362 w 872"/>
                  <a:gd name="T79" fmla="*/ 611 h 877"/>
                  <a:gd name="T80" fmla="*/ 433 w 872"/>
                  <a:gd name="T81" fmla="*/ 626 h 877"/>
                  <a:gd name="T82" fmla="*/ 510 w 872"/>
                  <a:gd name="T83" fmla="*/ 611 h 877"/>
                  <a:gd name="T84" fmla="*/ 566 w 872"/>
                  <a:gd name="T85" fmla="*/ 570 h 877"/>
                  <a:gd name="T86" fmla="*/ 606 w 872"/>
                  <a:gd name="T87" fmla="*/ 510 h 877"/>
                  <a:gd name="T88" fmla="*/ 622 w 872"/>
                  <a:gd name="T89" fmla="*/ 438 h 877"/>
                  <a:gd name="T90" fmla="*/ 606 w 872"/>
                  <a:gd name="T91" fmla="*/ 367 h 877"/>
                  <a:gd name="T92" fmla="*/ 566 w 872"/>
                  <a:gd name="T93" fmla="*/ 306 h 877"/>
                  <a:gd name="T94" fmla="*/ 510 w 872"/>
                  <a:gd name="T95" fmla="*/ 265 h 877"/>
                  <a:gd name="T96" fmla="*/ 433 w 872"/>
                  <a:gd name="T97" fmla="*/ 25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2" h="877">
                    <a:moveTo>
                      <a:pt x="433" y="876"/>
                    </a:moveTo>
                    <a:lnTo>
                      <a:pt x="392" y="871"/>
                    </a:lnTo>
                    <a:lnTo>
                      <a:pt x="346" y="865"/>
                    </a:lnTo>
                    <a:lnTo>
                      <a:pt x="306" y="855"/>
                    </a:lnTo>
                    <a:lnTo>
                      <a:pt x="265" y="840"/>
                    </a:lnTo>
                    <a:lnTo>
                      <a:pt x="224" y="825"/>
                    </a:lnTo>
                    <a:lnTo>
                      <a:pt x="189" y="799"/>
                    </a:lnTo>
                    <a:lnTo>
                      <a:pt x="158" y="774"/>
                    </a:lnTo>
                    <a:lnTo>
                      <a:pt x="127" y="748"/>
                    </a:lnTo>
                    <a:lnTo>
                      <a:pt x="97" y="718"/>
                    </a:lnTo>
                    <a:lnTo>
                      <a:pt x="71" y="683"/>
                    </a:lnTo>
                    <a:lnTo>
                      <a:pt x="51" y="647"/>
                    </a:lnTo>
                    <a:lnTo>
                      <a:pt x="31" y="606"/>
                    </a:lnTo>
                    <a:lnTo>
                      <a:pt x="15" y="570"/>
                    </a:lnTo>
                    <a:lnTo>
                      <a:pt x="5" y="525"/>
                    </a:lnTo>
                    <a:lnTo>
                      <a:pt x="0" y="484"/>
                    </a:lnTo>
                    <a:lnTo>
                      <a:pt x="0" y="438"/>
                    </a:lnTo>
                    <a:lnTo>
                      <a:pt x="0" y="392"/>
                    </a:lnTo>
                    <a:lnTo>
                      <a:pt x="5" y="351"/>
                    </a:lnTo>
                    <a:lnTo>
                      <a:pt x="15" y="311"/>
                    </a:lnTo>
                    <a:lnTo>
                      <a:pt x="31" y="270"/>
                    </a:lnTo>
                    <a:lnTo>
                      <a:pt x="51" y="229"/>
                    </a:lnTo>
                    <a:lnTo>
                      <a:pt x="71" y="194"/>
                    </a:lnTo>
                    <a:lnTo>
                      <a:pt x="97" y="158"/>
                    </a:lnTo>
                    <a:lnTo>
                      <a:pt x="127" y="128"/>
                    </a:lnTo>
                    <a:lnTo>
                      <a:pt x="158" y="102"/>
                    </a:lnTo>
                    <a:lnTo>
                      <a:pt x="189" y="77"/>
                    </a:lnTo>
                    <a:lnTo>
                      <a:pt x="224" y="56"/>
                    </a:lnTo>
                    <a:lnTo>
                      <a:pt x="265" y="36"/>
                    </a:lnTo>
                    <a:lnTo>
                      <a:pt x="306" y="21"/>
                    </a:lnTo>
                    <a:lnTo>
                      <a:pt x="346" y="11"/>
                    </a:lnTo>
                    <a:lnTo>
                      <a:pt x="392" y="5"/>
                    </a:lnTo>
                    <a:lnTo>
                      <a:pt x="433" y="0"/>
                    </a:lnTo>
                    <a:lnTo>
                      <a:pt x="479" y="5"/>
                    </a:lnTo>
                    <a:lnTo>
                      <a:pt x="525" y="11"/>
                    </a:lnTo>
                    <a:lnTo>
                      <a:pt x="566" y="21"/>
                    </a:lnTo>
                    <a:lnTo>
                      <a:pt x="606" y="36"/>
                    </a:lnTo>
                    <a:lnTo>
                      <a:pt x="642" y="56"/>
                    </a:lnTo>
                    <a:lnTo>
                      <a:pt x="678" y="77"/>
                    </a:lnTo>
                    <a:lnTo>
                      <a:pt x="713" y="102"/>
                    </a:lnTo>
                    <a:lnTo>
                      <a:pt x="744" y="128"/>
                    </a:lnTo>
                    <a:lnTo>
                      <a:pt x="774" y="158"/>
                    </a:lnTo>
                    <a:lnTo>
                      <a:pt x="795" y="194"/>
                    </a:lnTo>
                    <a:lnTo>
                      <a:pt x="820" y="229"/>
                    </a:lnTo>
                    <a:lnTo>
                      <a:pt x="835" y="270"/>
                    </a:lnTo>
                    <a:lnTo>
                      <a:pt x="851" y="311"/>
                    </a:lnTo>
                    <a:lnTo>
                      <a:pt x="861" y="351"/>
                    </a:lnTo>
                    <a:lnTo>
                      <a:pt x="871" y="392"/>
                    </a:lnTo>
                    <a:lnTo>
                      <a:pt x="871" y="438"/>
                    </a:lnTo>
                    <a:lnTo>
                      <a:pt x="871" y="484"/>
                    </a:lnTo>
                    <a:lnTo>
                      <a:pt x="861" y="525"/>
                    </a:lnTo>
                    <a:lnTo>
                      <a:pt x="851" y="570"/>
                    </a:lnTo>
                    <a:lnTo>
                      <a:pt x="835" y="606"/>
                    </a:lnTo>
                    <a:lnTo>
                      <a:pt x="820" y="647"/>
                    </a:lnTo>
                    <a:lnTo>
                      <a:pt x="795" y="683"/>
                    </a:lnTo>
                    <a:lnTo>
                      <a:pt x="774" y="718"/>
                    </a:lnTo>
                    <a:lnTo>
                      <a:pt x="744" y="748"/>
                    </a:lnTo>
                    <a:lnTo>
                      <a:pt x="713" y="774"/>
                    </a:lnTo>
                    <a:lnTo>
                      <a:pt x="678" y="799"/>
                    </a:lnTo>
                    <a:lnTo>
                      <a:pt x="642" y="825"/>
                    </a:lnTo>
                    <a:lnTo>
                      <a:pt x="606" y="840"/>
                    </a:lnTo>
                    <a:lnTo>
                      <a:pt x="566" y="855"/>
                    </a:lnTo>
                    <a:lnTo>
                      <a:pt x="525" y="865"/>
                    </a:lnTo>
                    <a:lnTo>
                      <a:pt x="479" y="871"/>
                    </a:lnTo>
                    <a:lnTo>
                      <a:pt x="433" y="876"/>
                    </a:lnTo>
                    <a:close/>
                    <a:moveTo>
                      <a:pt x="433" y="250"/>
                    </a:moveTo>
                    <a:lnTo>
                      <a:pt x="398" y="255"/>
                    </a:lnTo>
                    <a:lnTo>
                      <a:pt x="362" y="265"/>
                    </a:lnTo>
                    <a:lnTo>
                      <a:pt x="331" y="285"/>
                    </a:lnTo>
                    <a:lnTo>
                      <a:pt x="301" y="306"/>
                    </a:lnTo>
                    <a:lnTo>
                      <a:pt x="280" y="331"/>
                    </a:lnTo>
                    <a:lnTo>
                      <a:pt x="260" y="367"/>
                    </a:lnTo>
                    <a:lnTo>
                      <a:pt x="250" y="402"/>
                    </a:lnTo>
                    <a:lnTo>
                      <a:pt x="250" y="438"/>
                    </a:lnTo>
                    <a:lnTo>
                      <a:pt x="250" y="474"/>
                    </a:lnTo>
                    <a:lnTo>
                      <a:pt x="260" y="510"/>
                    </a:lnTo>
                    <a:lnTo>
                      <a:pt x="280" y="545"/>
                    </a:lnTo>
                    <a:lnTo>
                      <a:pt x="301" y="570"/>
                    </a:lnTo>
                    <a:lnTo>
                      <a:pt x="331" y="596"/>
                    </a:lnTo>
                    <a:lnTo>
                      <a:pt x="362" y="611"/>
                    </a:lnTo>
                    <a:lnTo>
                      <a:pt x="398" y="621"/>
                    </a:lnTo>
                    <a:lnTo>
                      <a:pt x="433" y="626"/>
                    </a:lnTo>
                    <a:lnTo>
                      <a:pt x="474" y="621"/>
                    </a:lnTo>
                    <a:lnTo>
                      <a:pt x="510" y="611"/>
                    </a:lnTo>
                    <a:lnTo>
                      <a:pt x="540" y="596"/>
                    </a:lnTo>
                    <a:lnTo>
                      <a:pt x="566" y="570"/>
                    </a:lnTo>
                    <a:lnTo>
                      <a:pt x="591" y="545"/>
                    </a:lnTo>
                    <a:lnTo>
                      <a:pt x="606" y="510"/>
                    </a:lnTo>
                    <a:lnTo>
                      <a:pt x="616" y="474"/>
                    </a:lnTo>
                    <a:lnTo>
                      <a:pt x="622" y="438"/>
                    </a:lnTo>
                    <a:lnTo>
                      <a:pt x="616" y="402"/>
                    </a:lnTo>
                    <a:lnTo>
                      <a:pt x="606" y="367"/>
                    </a:lnTo>
                    <a:lnTo>
                      <a:pt x="591" y="331"/>
                    </a:lnTo>
                    <a:lnTo>
                      <a:pt x="566" y="306"/>
                    </a:lnTo>
                    <a:lnTo>
                      <a:pt x="540" y="285"/>
                    </a:lnTo>
                    <a:lnTo>
                      <a:pt x="510" y="265"/>
                    </a:lnTo>
                    <a:lnTo>
                      <a:pt x="474" y="255"/>
                    </a:lnTo>
                    <a:lnTo>
                      <a:pt x="433" y="250"/>
                    </a:lnTo>
                    <a:close/>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4" name="Freeform 94"/>
              <p:cNvSpPr>
                <a:spLocks noChangeArrowheads="1"/>
              </p:cNvSpPr>
              <p:nvPr/>
            </p:nvSpPr>
            <p:spPr bwMode="auto">
              <a:xfrm>
                <a:off x="9163013" y="4764846"/>
                <a:ext cx="168958" cy="534028"/>
              </a:xfrm>
              <a:custGeom>
                <a:avLst/>
                <a:gdLst>
                  <a:gd name="T0" fmla="*/ 0 w 250"/>
                  <a:gd name="T1" fmla="*/ 0 h 785"/>
                  <a:gd name="T2" fmla="*/ 56 w 250"/>
                  <a:gd name="T3" fmla="*/ 26 h 785"/>
                  <a:gd name="T4" fmla="*/ 101 w 250"/>
                  <a:gd name="T5" fmla="*/ 67 h 785"/>
                  <a:gd name="T6" fmla="*/ 142 w 250"/>
                  <a:gd name="T7" fmla="*/ 108 h 785"/>
                  <a:gd name="T8" fmla="*/ 183 w 250"/>
                  <a:gd name="T9" fmla="*/ 158 h 785"/>
                  <a:gd name="T10" fmla="*/ 208 w 250"/>
                  <a:gd name="T11" fmla="*/ 209 h 785"/>
                  <a:gd name="T12" fmla="*/ 234 w 250"/>
                  <a:gd name="T13" fmla="*/ 265 h 785"/>
                  <a:gd name="T14" fmla="*/ 244 w 250"/>
                  <a:gd name="T15" fmla="*/ 326 h 785"/>
                  <a:gd name="T16" fmla="*/ 249 w 250"/>
                  <a:gd name="T17" fmla="*/ 393 h 785"/>
                  <a:gd name="T18" fmla="*/ 249 w 250"/>
                  <a:gd name="T19" fmla="*/ 393 h 785"/>
                  <a:gd name="T20" fmla="*/ 244 w 250"/>
                  <a:gd name="T21" fmla="*/ 458 h 785"/>
                  <a:gd name="T22" fmla="*/ 234 w 250"/>
                  <a:gd name="T23" fmla="*/ 519 h 785"/>
                  <a:gd name="T24" fmla="*/ 208 w 250"/>
                  <a:gd name="T25" fmla="*/ 575 h 785"/>
                  <a:gd name="T26" fmla="*/ 183 w 250"/>
                  <a:gd name="T27" fmla="*/ 627 h 785"/>
                  <a:gd name="T28" fmla="*/ 142 w 250"/>
                  <a:gd name="T29" fmla="*/ 678 h 785"/>
                  <a:gd name="T30" fmla="*/ 101 w 250"/>
                  <a:gd name="T31" fmla="*/ 718 h 785"/>
                  <a:gd name="T32" fmla="*/ 56 w 250"/>
                  <a:gd name="T33" fmla="*/ 754 h 785"/>
                  <a:gd name="T34" fmla="*/ 0 w 250"/>
                  <a:gd name="T35" fmla="*/ 784 h 785"/>
                  <a:gd name="T36" fmla="*/ 0 w 250"/>
                  <a:gd name="T37" fmla="*/ 784 h 785"/>
                  <a:gd name="T38" fmla="*/ 0 w 250"/>
                  <a:gd name="T39" fmla="*/ 393 h 785"/>
                  <a:gd name="T40" fmla="*/ 0 w 250"/>
                  <a:gd name="T41"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785">
                    <a:moveTo>
                      <a:pt x="0" y="0"/>
                    </a:moveTo>
                    <a:lnTo>
                      <a:pt x="56" y="26"/>
                    </a:lnTo>
                    <a:lnTo>
                      <a:pt x="101" y="67"/>
                    </a:lnTo>
                    <a:lnTo>
                      <a:pt x="142" y="108"/>
                    </a:lnTo>
                    <a:lnTo>
                      <a:pt x="183" y="158"/>
                    </a:lnTo>
                    <a:lnTo>
                      <a:pt x="208" y="209"/>
                    </a:lnTo>
                    <a:lnTo>
                      <a:pt x="234" y="265"/>
                    </a:lnTo>
                    <a:lnTo>
                      <a:pt x="244" y="326"/>
                    </a:lnTo>
                    <a:lnTo>
                      <a:pt x="249" y="393"/>
                    </a:lnTo>
                    <a:lnTo>
                      <a:pt x="249" y="393"/>
                    </a:lnTo>
                    <a:lnTo>
                      <a:pt x="244" y="458"/>
                    </a:lnTo>
                    <a:lnTo>
                      <a:pt x="234" y="519"/>
                    </a:lnTo>
                    <a:lnTo>
                      <a:pt x="208" y="575"/>
                    </a:lnTo>
                    <a:lnTo>
                      <a:pt x="183" y="627"/>
                    </a:lnTo>
                    <a:lnTo>
                      <a:pt x="142" y="678"/>
                    </a:lnTo>
                    <a:lnTo>
                      <a:pt x="101" y="718"/>
                    </a:lnTo>
                    <a:lnTo>
                      <a:pt x="56" y="754"/>
                    </a:lnTo>
                    <a:lnTo>
                      <a:pt x="0" y="784"/>
                    </a:lnTo>
                    <a:lnTo>
                      <a:pt x="0" y="784"/>
                    </a:lnTo>
                    <a:lnTo>
                      <a:pt x="0" y="393"/>
                    </a:lnTo>
                    <a:lnTo>
                      <a:pt x="0" y="0"/>
                    </a:lnTo>
                  </a:path>
                </a:pathLst>
              </a:custGeom>
              <a:solidFill>
                <a:schemeClr val="accent1"/>
              </a:solidFill>
              <a:ln>
                <a:noFill/>
              </a:ln>
              <a:effectLst/>
              <a:extLst/>
            </p:spPr>
            <p:txBody>
              <a:bodyPr wrap="none" anchor="ctr"/>
              <a:lstStyle/>
              <a:p>
                <a:pPr>
                  <a:defRPr/>
                </a:pPr>
                <a:endParaRPr lang="en-US" dirty="0">
                  <a:solidFill>
                    <a:schemeClr val="accent6"/>
                  </a:solidFill>
                </a:endParaRPr>
              </a:p>
            </p:txBody>
          </p:sp>
        </p:grpSp>
        <p:sp>
          <p:nvSpPr>
            <p:cNvPr id="106" name="Freeform 41"/>
            <p:cNvSpPr>
              <a:spLocks noChangeArrowheads="1"/>
            </p:cNvSpPr>
            <p:nvPr userDrawn="1"/>
          </p:nvSpPr>
          <p:spPr bwMode="auto">
            <a:xfrm flipH="1">
              <a:off x="10445282" y="2814127"/>
              <a:ext cx="168958" cy="407310"/>
            </a:xfrm>
            <a:custGeom>
              <a:avLst/>
              <a:gdLst>
                <a:gd name="T0" fmla="*/ 36 w 250"/>
                <a:gd name="T1" fmla="*/ 209 h 601"/>
                <a:gd name="T2" fmla="*/ 249 w 250"/>
                <a:gd name="T3" fmla="*/ 0 h 601"/>
                <a:gd name="T4" fmla="*/ 249 w 250"/>
                <a:gd name="T5" fmla="*/ 600 h 601"/>
                <a:gd name="T6" fmla="*/ 36 w 250"/>
                <a:gd name="T7" fmla="*/ 387 h 601"/>
                <a:gd name="T8" fmla="*/ 20 w 250"/>
                <a:gd name="T9" fmla="*/ 366 h 601"/>
                <a:gd name="T10" fmla="*/ 10 w 250"/>
                <a:gd name="T11" fmla="*/ 346 h 601"/>
                <a:gd name="T12" fmla="*/ 0 w 250"/>
                <a:gd name="T13" fmla="*/ 321 h 601"/>
                <a:gd name="T14" fmla="*/ 0 w 250"/>
                <a:gd name="T15" fmla="*/ 301 h 601"/>
                <a:gd name="T16" fmla="*/ 0 w 250"/>
                <a:gd name="T17" fmla="*/ 275 h 601"/>
                <a:gd name="T18" fmla="*/ 10 w 250"/>
                <a:gd name="T19" fmla="*/ 254 h 601"/>
                <a:gd name="T20" fmla="*/ 20 w 250"/>
                <a:gd name="T21" fmla="*/ 229 h 601"/>
                <a:gd name="T22" fmla="*/ 36 w 250"/>
                <a:gd name="T23" fmla="*/ 20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01">
                  <a:moveTo>
                    <a:pt x="36" y="209"/>
                  </a:moveTo>
                  <a:lnTo>
                    <a:pt x="249" y="0"/>
                  </a:lnTo>
                  <a:lnTo>
                    <a:pt x="249" y="600"/>
                  </a:lnTo>
                  <a:lnTo>
                    <a:pt x="36" y="387"/>
                  </a:lnTo>
                  <a:lnTo>
                    <a:pt x="20" y="366"/>
                  </a:lnTo>
                  <a:lnTo>
                    <a:pt x="10" y="346"/>
                  </a:lnTo>
                  <a:lnTo>
                    <a:pt x="0" y="321"/>
                  </a:lnTo>
                  <a:lnTo>
                    <a:pt x="0" y="301"/>
                  </a:lnTo>
                  <a:lnTo>
                    <a:pt x="0" y="275"/>
                  </a:lnTo>
                  <a:lnTo>
                    <a:pt x="10" y="254"/>
                  </a:lnTo>
                  <a:lnTo>
                    <a:pt x="20" y="229"/>
                  </a:lnTo>
                  <a:lnTo>
                    <a:pt x="36" y="209"/>
                  </a:lnTo>
                </a:path>
              </a:pathLst>
            </a:custGeom>
            <a:solidFill>
              <a:schemeClr val="accent1"/>
            </a:solidFill>
            <a:ln>
              <a:noFill/>
            </a:ln>
            <a:effectLst/>
            <a:extLst/>
          </p:spPr>
          <p:txBody>
            <a:bodyPr wrap="none" anchor="ctr"/>
            <a:lstStyle/>
            <a:p>
              <a:pPr>
                <a:defRPr/>
              </a:pPr>
              <a:endParaRPr lang="en-US">
                <a:noFill/>
              </a:endParaRPr>
            </a:p>
          </p:txBody>
        </p:sp>
      </p:grpSp>
    </p:spTree>
    <p:extLst>
      <p:ext uri="{BB962C8B-B14F-4D97-AF65-F5344CB8AC3E}">
        <p14:creationId xmlns:p14="http://schemas.microsoft.com/office/powerpoint/2010/main" val="1430161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BLUE">
    <p:bg>
      <p:bgPr>
        <a:solidFill>
          <a:schemeClr val="tx2"/>
        </a:solidFill>
        <a:effectLst/>
      </p:bgPr>
    </p:bg>
    <p:spTree>
      <p:nvGrpSpPr>
        <p:cNvPr id="1" name=""/>
        <p:cNvGrpSpPr/>
        <p:nvPr/>
      </p:nvGrpSpPr>
      <p:grpSpPr>
        <a:xfrm>
          <a:off x="0" y="0"/>
          <a:ext cx="0" cy="0"/>
          <a:chOff x="0" y="0"/>
          <a:chExt cx="0" cy="0"/>
        </a:xfrm>
      </p:grpSpPr>
      <p:sp>
        <p:nvSpPr>
          <p:cNvPr id="64" name="Subtitle 2"/>
          <p:cNvSpPr>
            <a:spLocks noGrp="1"/>
          </p:cNvSpPr>
          <p:nvPr>
            <p:ph type="subTitle" idx="1"/>
          </p:nvPr>
        </p:nvSpPr>
        <p:spPr>
          <a:xfrm>
            <a:off x="435703" y="5179917"/>
            <a:ext cx="7336696"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3" name="Title 1"/>
          <p:cNvSpPr>
            <a:spLocks noGrp="1"/>
          </p:cNvSpPr>
          <p:nvPr>
            <p:ph type="ctrTitle"/>
          </p:nvPr>
        </p:nvSpPr>
        <p:spPr>
          <a:xfrm>
            <a:off x="410302" y="2701234"/>
            <a:ext cx="7362097" cy="2471446"/>
          </a:xfrm>
        </p:spPr>
        <p:txBody>
          <a:bodyPr anchor="b">
            <a:noAutofit/>
          </a:bodyPr>
          <a:lstStyle>
            <a:lvl1pPr>
              <a:lnSpc>
                <a:spcPct val="80000"/>
              </a:lnSpc>
              <a:defRPr sz="4400">
                <a:solidFill>
                  <a:srgbClr val="F5F5F5"/>
                </a:solidFill>
                <a:latin typeface="+mj-lt"/>
              </a:defRPr>
            </a:lvl1pPr>
          </a:lstStyle>
          <a:p>
            <a:r>
              <a:rPr lang="en-US" smtClean="0"/>
              <a:t>Click to edit Master title style</a:t>
            </a:r>
            <a:endParaRPr lang="en-US" dirty="0"/>
          </a:p>
        </p:txBody>
      </p:sp>
      <p:grpSp>
        <p:nvGrpSpPr>
          <p:cNvPr id="9" name="Group 8"/>
          <p:cNvGrpSpPr/>
          <p:nvPr userDrawn="1"/>
        </p:nvGrpSpPr>
        <p:grpSpPr>
          <a:xfrm>
            <a:off x="528435" y="656874"/>
            <a:ext cx="1614660" cy="296779"/>
            <a:chOff x="566738" y="1811338"/>
            <a:chExt cx="5018087" cy="922337"/>
          </a:xfrm>
          <a:solidFill>
            <a:schemeClr val="bg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grpSp>
      <p:grpSp>
        <p:nvGrpSpPr>
          <p:cNvPr id="51" name="Group 50"/>
          <p:cNvGrpSpPr/>
          <p:nvPr userDrawn="1"/>
        </p:nvGrpSpPr>
        <p:grpSpPr>
          <a:xfrm>
            <a:off x="509985" y="6385629"/>
            <a:ext cx="1164827" cy="226840"/>
            <a:chOff x="382588" y="4784726"/>
            <a:chExt cx="896938" cy="174625"/>
          </a:xfrm>
          <a:solidFill>
            <a:schemeClr val="bg1"/>
          </a:solidFill>
        </p:grpSpPr>
        <p:sp>
          <p:nvSpPr>
            <p:cNvPr id="52"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 name="Rectangle 59"/>
          <p:cNvSpPr/>
          <p:nvPr userDrawn="1"/>
        </p:nvSpPr>
        <p:spPr>
          <a:xfrm>
            <a:off x="381000" y="6362700"/>
            <a:ext cx="1473200" cy="296415"/>
          </a:xfrm>
          <a:prstGeom prst="rect">
            <a:avLst/>
          </a:prstGeom>
          <a:solidFill>
            <a:srgbClr val="29A7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userDrawn="1"/>
        </p:nvSpPr>
        <p:spPr>
          <a:xfrm>
            <a:off x="-1" y="6311900"/>
            <a:ext cx="12188825" cy="546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p:cNvGrpSpPr/>
          <p:nvPr userDrawn="1"/>
        </p:nvGrpSpPr>
        <p:grpSpPr>
          <a:xfrm>
            <a:off x="8737601" y="380999"/>
            <a:ext cx="3158908" cy="6510869"/>
            <a:chOff x="8737601" y="380999"/>
            <a:chExt cx="3158908" cy="6510869"/>
          </a:xfrm>
          <a:solidFill>
            <a:schemeClr val="tx1"/>
          </a:solidFill>
        </p:grpSpPr>
        <p:grpSp>
          <p:nvGrpSpPr>
            <p:cNvPr id="47" name="Group 46"/>
            <p:cNvGrpSpPr/>
            <p:nvPr userDrawn="1"/>
          </p:nvGrpSpPr>
          <p:grpSpPr>
            <a:xfrm>
              <a:off x="8737601" y="380999"/>
              <a:ext cx="3158908" cy="6510869"/>
              <a:chOff x="8737601" y="380999"/>
              <a:chExt cx="3158908" cy="6510869"/>
            </a:xfrm>
            <a:grpFill/>
          </p:grpSpPr>
          <p:sp>
            <p:nvSpPr>
              <p:cNvPr id="49" name="Freeform 33"/>
              <p:cNvSpPr>
                <a:spLocks noChangeArrowheads="1"/>
              </p:cNvSpPr>
              <p:nvPr/>
            </p:nvSpPr>
            <p:spPr bwMode="auto">
              <a:xfrm>
                <a:off x="10451316" y="380999"/>
                <a:ext cx="594370" cy="603420"/>
              </a:xfrm>
              <a:custGeom>
                <a:avLst/>
                <a:gdLst>
                  <a:gd name="T0" fmla="*/ 748 w 872"/>
                  <a:gd name="T1" fmla="*/ 885 h 886"/>
                  <a:gd name="T2" fmla="*/ 122 w 872"/>
                  <a:gd name="T3" fmla="*/ 885 h 886"/>
                  <a:gd name="T4" fmla="*/ 97 w 872"/>
                  <a:gd name="T5" fmla="*/ 880 h 886"/>
                  <a:gd name="T6" fmla="*/ 76 w 872"/>
                  <a:gd name="T7" fmla="*/ 875 h 886"/>
                  <a:gd name="T8" fmla="*/ 51 w 872"/>
                  <a:gd name="T9" fmla="*/ 865 h 886"/>
                  <a:gd name="T10" fmla="*/ 36 w 872"/>
                  <a:gd name="T11" fmla="*/ 850 h 886"/>
                  <a:gd name="T12" fmla="*/ 20 w 872"/>
                  <a:gd name="T13" fmla="*/ 829 h 886"/>
                  <a:gd name="T14" fmla="*/ 10 w 872"/>
                  <a:gd name="T15" fmla="*/ 809 h 886"/>
                  <a:gd name="T16" fmla="*/ 0 w 872"/>
                  <a:gd name="T17" fmla="*/ 783 h 886"/>
                  <a:gd name="T18" fmla="*/ 0 w 872"/>
                  <a:gd name="T19" fmla="*/ 758 h 886"/>
                  <a:gd name="T20" fmla="*/ 0 w 872"/>
                  <a:gd name="T21" fmla="*/ 127 h 886"/>
                  <a:gd name="T22" fmla="*/ 0 w 872"/>
                  <a:gd name="T23" fmla="*/ 102 h 886"/>
                  <a:gd name="T24" fmla="*/ 10 w 872"/>
                  <a:gd name="T25" fmla="*/ 76 h 886"/>
                  <a:gd name="T26" fmla="*/ 20 w 872"/>
                  <a:gd name="T27" fmla="*/ 55 h 886"/>
                  <a:gd name="T28" fmla="*/ 36 w 872"/>
                  <a:gd name="T29" fmla="*/ 35 h 886"/>
                  <a:gd name="T30" fmla="*/ 51 w 872"/>
                  <a:gd name="T31" fmla="*/ 20 h 886"/>
                  <a:gd name="T32" fmla="*/ 76 w 872"/>
                  <a:gd name="T33" fmla="*/ 10 h 886"/>
                  <a:gd name="T34" fmla="*/ 97 w 872"/>
                  <a:gd name="T35" fmla="*/ 5 h 886"/>
                  <a:gd name="T36" fmla="*/ 122 w 872"/>
                  <a:gd name="T37" fmla="*/ 0 h 886"/>
                  <a:gd name="T38" fmla="*/ 748 w 872"/>
                  <a:gd name="T39" fmla="*/ 0 h 886"/>
                  <a:gd name="T40" fmla="*/ 774 w 872"/>
                  <a:gd name="T41" fmla="*/ 5 h 886"/>
                  <a:gd name="T42" fmla="*/ 794 w 872"/>
                  <a:gd name="T43" fmla="*/ 10 h 886"/>
                  <a:gd name="T44" fmla="*/ 815 w 872"/>
                  <a:gd name="T45" fmla="*/ 20 h 886"/>
                  <a:gd name="T46" fmla="*/ 835 w 872"/>
                  <a:gd name="T47" fmla="*/ 35 h 886"/>
                  <a:gd name="T48" fmla="*/ 850 w 872"/>
                  <a:gd name="T49" fmla="*/ 55 h 886"/>
                  <a:gd name="T50" fmla="*/ 860 w 872"/>
                  <a:gd name="T51" fmla="*/ 76 h 886"/>
                  <a:gd name="T52" fmla="*/ 871 w 872"/>
                  <a:gd name="T53" fmla="*/ 102 h 886"/>
                  <a:gd name="T54" fmla="*/ 871 w 872"/>
                  <a:gd name="T55" fmla="*/ 127 h 886"/>
                  <a:gd name="T56" fmla="*/ 871 w 872"/>
                  <a:gd name="T57" fmla="*/ 758 h 886"/>
                  <a:gd name="T58" fmla="*/ 871 w 872"/>
                  <a:gd name="T59" fmla="*/ 783 h 886"/>
                  <a:gd name="T60" fmla="*/ 860 w 872"/>
                  <a:gd name="T61" fmla="*/ 809 h 886"/>
                  <a:gd name="T62" fmla="*/ 850 w 872"/>
                  <a:gd name="T63" fmla="*/ 829 h 886"/>
                  <a:gd name="T64" fmla="*/ 835 w 872"/>
                  <a:gd name="T65" fmla="*/ 850 h 886"/>
                  <a:gd name="T66" fmla="*/ 815 w 872"/>
                  <a:gd name="T67" fmla="*/ 865 h 886"/>
                  <a:gd name="T68" fmla="*/ 794 w 872"/>
                  <a:gd name="T69" fmla="*/ 875 h 886"/>
                  <a:gd name="T70" fmla="*/ 774 w 872"/>
                  <a:gd name="T71" fmla="*/ 880 h 886"/>
                  <a:gd name="T72" fmla="*/ 748 w 872"/>
                  <a:gd name="T73" fmla="*/ 885 h 886"/>
                  <a:gd name="T74" fmla="*/ 249 w 872"/>
                  <a:gd name="T75" fmla="*/ 636 h 886"/>
                  <a:gd name="T76" fmla="*/ 621 w 872"/>
                  <a:gd name="T77" fmla="*/ 636 h 886"/>
                  <a:gd name="T78" fmla="*/ 621 w 872"/>
                  <a:gd name="T79" fmla="*/ 249 h 886"/>
                  <a:gd name="T80" fmla="*/ 249 w 872"/>
                  <a:gd name="T81" fmla="*/ 249 h 886"/>
                  <a:gd name="T82" fmla="*/ 249 w 872"/>
                  <a:gd name="T83" fmla="*/ 63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2" h="886">
                    <a:moveTo>
                      <a:pt x="748" y="885"/>
                    </a:moveTo>
                    <a:lnTo>
                      <a:pt x="122" y="885"/>
                    </a:lnTo>
                    <a:lnTo>
                      <a:pt x="97" y="880"/>
                    </a:lnTo>
                    <a:lnTo>
                      <a:pt x="76" y="875"/>
                    </a:lnTo>
                    <a:lnTo>
                      <a:pt x="51" y="865"/>
                    </a:lnTo>
                    <a:lnTo>
                      <a:pt x="36" y="850"/>
                    </a:lnTo>
                    <a:lnTo>
                      <a:pt x="20" y="829"/>
                    </a:lnTo>
                    <a:lnTo>
                      <a:pt x="10" y="809"/>
                    </a:lnTo>
                    <a:lnTo>
                      <a:pt x="0" y="783"/>
                    </a:lnTo>
                    <a:lnTo>
                      <a:pt x="0" y="758"/>
                    </a:lnTo>
                    <a:lnTo>
                      <a:pt x="0" y="127"/>
                    </a:lnTo>
                    <a:lnTo>
                      <a:pt x="0" y="102"/>
                    </a:lnTo>
                    <a:lnTo>
                      <a:pt x="10" y="76"/>
                    </a:lnTo>
                    <a:lnTo>
                      <a:pt x="20" y="55"/>
                    </a:lnTo>
                    <a:lnTo>
                      <a:pt x="36" y="35"/>
                    </a:lnTo>
                    <a:lnTo>
                      <a:pt x="51" y="20"/>
                    </a:lnTo>
                    <a:lnTo>
                      <a:pt x="76" y="10"/>
                    </a:lnTo>
                    <a:lnTo>
                      <a:pt x="97" y="5"/>
                    </a:lnTo>
                    <a:lnTo>
                      <a:pt x="122" y="0"/>
                    </a:lnTo>
                    <a:lnTo>
                      <a:pt x="748" y="0"/>
                    </a:lnTo>
                    <a:lnTo>
                      <a:pt x="774" y="5"/>
                    </a:lnTo>
                    <a:lnTo>
                      <a:pt x="794" y="10"/>
                    </a:lnTo>
                    <a:lnTo>
                      <a:pt x="815" y="20"/>
                    </a:lnTo>
                    <a:lnTo>
                      <a:pt x="835" y="35"/>
                    </a:lnTo>
                    <a:lnTo>
                      <a:pt x="850" y="55"/>
                    </a:lnTo>
                    <a:lnTo>
                      <a:pt x="860" y="76"/>
                    </a:lnTo>
                    <a:lnTo>
                      <a:pt x="871" y="102"/>
                    </a:lnTo>
                    <a:lnTo>
                      <a:pt x="871" y="127"/>
                    </a:lnTo>
                    <a:lnTo>
                      <a:pt x="871" y="758"/>
                    </a:lnTo>
                    <a:lnTo>
                      <a:pt x="871" y="783"/>
                    </a:lnTo>
                    <a:lnTo>
                      <a:pt x="860" y="809"/>
                    </a:lnTo>
                    <a:lnTo>
                      <a:pt x="850" y="829"/>
                    </a:lnTo>
                    <a:lnTo>
                      <a:pt x="835" y="850"/>
                    </a:lnTo>
                    <a:lnTo>
                      <a:pt x="815" y="865"/>
                    </a:lnTo>
                    <a:lnTo>
                      <a:pt x="794" y="875"/>
                    </a:lnTo>
                    <a:lnTo>
                      <a:pt x="774" y="880"/>
                    </a:lnTo>
                    <a:lnTo>
                      <a:pt x="748" y="885"/>
                    </a:lnTo>
                    <a:close/>
                    <a:moveTo>
                      <a:pt x="249" y="636"/>
                    </a:moveTo>
                    <a:lnTo>
                      <a:pt x="621" y="636"/>
                    </a:lnTo>
                    <a:lnTo>
                      <a:pt x="621" y="249"/>
                    </a:lnTo>
                    <a:lnTo>
                      <a:pt x="249" y="249"/>
                    </a:lnTo>
                    <a:lnTo>
                      <a:pt x="249" y="63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 name="Freeform 34"/>
              <p:cNvSpPr>
                <a:spLocks noChangeArrowheads="1"/>
              </p:cNvSpPr>
              <p:nvPr/>
            </p:nvSpPr>
            <p:spPr bwMode="auto">
              <a:xfrm>
                <a:off x="9163013" y="2070577"/>
                <a:ext cx="597386" cy="594370"/>
              </a:xfrm>
              <a:custGeom>
                <a:avLst/>
                <a:gdLst>
                  <a:gd name="T0" fmla="*/ 392 w 876"/>
                  <a:gd name="T1" fmla="*/ 870 h 871"/>
                  <a:gd name="T2" fmla="*/ 305 w 876"/>
                  <a:gd name="T3" fmla="*/ 855 h 871"/>
                  <a:gd name="T4" fmla="*/ 229 w 876"/>
                  <a:gd name="T5" fmla="*/ 819 h 871"/>
                  <a:gd name="T6" fmla="*/ 157 w 876"/>
                  <a:gd name="T7" fmla="*/ 773 h 871"/>
                  <a:gd name="T8" fmla="*/ 101 w 876"/>
                  <a:gd name="T9" fmla="*/ 712 h 871"/>
                  <a:gd name="T10" fmla="*/ 50 w 876"/>
                  <a:gd name="T11" fmla="*/ 646 h 871"/>
                  <a:gd name="T12" fmla="*/ 20 w 876"/>
                  <a:gd name="T13" fmla="*/ 565 h 871"/>
                  <a:gd name="T14" fmla="*/ 5 w 876"/>
                  <a:gd name="T15" fmla="*/ 479 h 871"/>
                  <a:gd name="T16" fmla="*/ 5 w 876"/>
                  <a:gd name="T17" fmla="*/ 392 h 871"/>
                  <a:gd name="T18" fmla="*/ 20 w 876"/>
                  <a:gd name="T19" fmla="*/ 305 h 871"/>
                  <a:gd name="T20" fmla="*/ 50 w 876"/>
                  <a:gd name="T21" fmla="*/ 229 h 871"/>
                  <a:gd name="T22" fmla="*/ 101 w 876"/>
                  <a:gd name="T23" fmla="*/ 158 h 871"/>
                  <a:gd name="T24" fmla="*/ 157 w 876"/>
                  <a:gd name="T25" fmla="*/ 102 h 871"/>
                  <a:gd name="T26" fmla="*/ 229 w 876"/>
                  <a:gd name="T27" fmla="*/ 51 h 871"/>
                  <a:gd name="T28" fmla="*/ 305 w 876"/>
                  <a:gd name="T29" fmla="*/ 21 h 871"/>
                  <a:gd name="T30" fmla="*/ 392 w 876"/>
                  <a:gd name="T31" fmla="*/ 0 h 871"/>
                  <a:gd name="T32" fmla="*/ 483 w 876"/>
                  <a:gd name="T33" fmla="*/ 0 h 871"/>
                  <a:gd name="T34" fmla="*/ 565 w 876"/>
                  <a:gd name="T35" fmla="*/ 21 h 871"/>
                  <a:gd name="T36" fmla="*/ 646 w 876"/>
                  <a:gd name="T37" fmla="*/ 51 h 871"/>
                  <a:gd name="T38" fmla="*/ 718 w 876"/>
                  <a:gd name="T39" fmla="*/ 102 h 871"/>
                  <a:gd name="T40" fmla="*/ 774 w 876"/>
                  <a:gd name="T41" fmla="*/ 158 h 871"/>
                  <a:gd name="T42" fmla="*/ 819 w 876"/>
                  <a:gd name="T43" fmla="*/ 229 h 871"/>
                  <a:gd name="T44" fmla="*/ 855 w 876"/>
                  <a:gd name="T45" fmla="*/ 305 h 871"/>
                  <a:gd name="T46" fmla="*/ 870 w 876"/>
                  <a:gd name="T47" fmla="*/ 392 h 871"/>
                  <a:gd name="T48" fmla="*/ 870 w 876"/>
                  <a:gd name="T49" fmla="*/ 479 h 871"/>
                  <a:gd name="T50" fmla="*/ 855 w 876"/>
                  <a:gd name="T51" fmla="*/ 565 h 871"/>
                  <a:gd name="T52" fmla="*/ 819 w 876"/>
                  <a:gd name="T53" fmla="*/ 646 h 871"/>
                  <a:gd name="T54" fmla="*/ 774 w 876"/>
                  <a:gd name="T55" fmla="*/ 712 h 871"/>
                  <a:gd name="T56" fmla="*/ 718 w 876"/>
                  <a:gd name="T57" fmla="*/ 773 h 871"/>
                  <a:gd name="T58" fmla="*/ 646 w 876"/>
                  <a:gd name="T59" fmla="*/ 819 h 871"/>
                  <a:gd name="T60" fmla="*/ 565 w 876"/>
                  <a:gd name="T61" fmla="*/ 855 h 871"/>
                  <a:gd name="T62" fmla="*/ 483 w 876"/>
                  <a:gd name="T63" fmla="*/ 870 h 871"/>
                  <a:gd name="T64" fmla="*/ 438 w 876"/>
                  <a:gd name="T65" fmla="*/ 250 h 871"/>
                  <a:gd name="T66" fmla="*/ 366 w 876"/>
                  <a:gd name="T67" fmla="*/ 265 h 871"/>
                  <a:gd name="T68" fmla="*/ 305 w 876"/>
                  <a:gd name="T69" fmla="*/ 305 h 871"/>
                  <a:gd name="T70" fmla="*/ 265 w 876"/>
                  <a:gd name="T71" fmla="*/ 361 h 871"/>
                  <a:gd name="T72" fmla="*/ 249 w 876"/>
                  <a:gd name="T73" fmla="*/ 438 h 871"/>
                  <a:gd name="T74" fmla="*/ 265 w 876"/>
                  <a:gd name="T75" fmla="*/ 509 h 871"/>
                  <a:gd name="T76" fmla="*/ 305 w 876"/>
                  <a:gd name="T77" fmla="*/ 570 h 871"/>
                  <a:gd name="T78" fmla="*/ 366 w 876"/>
                  <a:gd name="T79" fmla="*/ 611 h 871"/>
                  <a:gd name="T80" fmla="*/ 438 w 876"/>
                  <a:gd name="T81" fmla="*/ 621 h 871"/>
                  <a:gd name="T82" fmla="*/ 509 w 876"/>
                  <a:gd name="T83" fmla="*/ 611 h 871"/>
                  <a:gd name="T84" fmla="*/ 570 w 876"/>
                  <a:gd name="T85" fmla="*/ 570 h 871"/>
                  <a:gd name="T86" fmla="*/ 610 w 876"/>
                  <a:gd name="T87" fmla="*/ 509 h 871"/>
                  <a:gd name="T88" fmla="*/ 626 w 876"/>
                  <a:gd name="T89" fmla="*/ 438 h 871"/>
                  <a:gd name="T90" fmla="*/ 610 w 876"/>
                  <a:gd name="T91" fmla="*/ 361 h 871"/>
                  <a:gd name="T92" fmla="*/ 570 w 876"/>
                  <a:gd name="T93" fmla="*/ 305 h 871"/>
                  <a:gd name="T94" fmla="*/ 509 w 876"/>
                  <a:gd name="T95" fmla="*/ 265 h 871"/>
                  <a:gd name="T96" fmla="*/ 438 w 876"/>
                  <a:gd name="T97" fmla="*/ 25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6" h="871">
                    <a:moveTo>
                      <a:pt x="438" y="870"/>
                    </a:moveTo>
                    <a:lnTo>
                      <a:pt x="392" y="870"/>
                    </a:lnTo>
                    <a:lnTo>
                      <a:pt x="351" y="865"/>
                    </a:lnTo>
                    <a:lnTo>
                      <a:pt x="305" y="855"/>
                    </a:lnTo>
                    <a:lnTo>
                      <a:pt x="269" y="840"/>
                    </a:lnTo>
                    <a:lnTo>
                      <a:pt x="229" y="819"/>
                    </a:lnTo>
                    <a:lnTo>
                      <a:pt x="193" y="799"/>
                    </a:lnTo>
                    <a:lnTo>
                      <a:pt x="157" y="773"/>
                    </a:lnTo>
                    <a:lnTo>
                      <a:pt x="127" y="743"/>
                    </a:lnTo>
                    <a:lnTo>
                      <a:pt x="101" y="712"/>
                    </a:lnTo>
                    <a:lnTo>
                      <a:pt x="76" y="682"/>
                    </a:lnTo>
                    <a:lnTo>
                      <a:pt x="50" y="646"/>
                    </a:lnTo>
                    <a:lnTo>
                      <a:pt x="35" y="605"/>
                    </a:lnTo>
                    <a:lnTo>
                      <a:pt x="20" y="565"/>
                    </a:lnTo>
                    <a:lnTo>
                      <a:pt x="9" y="524"/>
                    </a:lnTo>
                    <a:lnTo>
                      <a:pt x="5" y="479"/>
                    </a:lnTo>
                    <a:lnTo>
                      <a:pt x="0" y="438"/>
                    </a:lnTo>
                    <a:lnTo>
                      <a:pt x="5" y="392"/>
                    </a:lnTo>
                    <a:lnTo>
                      <a:pt x="9" y="346"/>
                    </a:lnTo>
                    <a:lnTo>
                      <a:pt x="20" y="305"/>
                    </a:lnTo>
                    <a:lnTo>
                      <a:pt x="35" y="265"/>
                    </a:lnTo>
                    <a:lnTo>
                      <a:pt x="50" y="229"/>
                    </a:lnTo>
                    <a:lnTo>
                      <a:pt x="76" y="193"/>
                    </a:lnTo>
                    <a:lnTo>
                      <a:pt x="101" y="158"/>
                    </a:lnTo>
                    <a:lnTo>
                      <a:pt x="127" y="127"/>
                    </a:lnTo>
                    <a:lnTo>
                      <a:pt x="157" y="102"/>
                    </a:lnTo>
                    <a:lnTo>
                      <a:pt x="193" y="76"/>
                    </a:lnTo>
                    <a:lnTo>
                      <a:pt x="229" y="51"/>
                    </a:lnTo>
                    <a:lnTo>
                      <a:pt x="269" y="36"/>
                    </a:lnTo>
                    <a:lnTo>
                      <a:pt x="305" y="21"/>
                    </a:lnTo>
                    <a:lnTo>
                      <a:pt x="351" y="10"/>
                    </a:lnTo>
                    <a:lnTo>
                      <a:pt x="392" y="0"/>
                    </a:lnTo>
                    <a:lnTo>
                      <a:pt x="438" y="0"/>
                    </a:lnTo>
                    <a:lnTo>
                      <a:pt x="483" y="0"/>
                    </a:lnTo>
                    <a:lnTo>
                      <a:pt x="524" y="10"/>
                    </a:lnTo>
                    <a:lnTo>
                      <a:pt x="565" y="21"/>
                    </a:lnTo>
                    <a:lnTo>
                      <a:pt x="606" y="36"/>
                    </a:lnTo>
                    <a:lnTo>
                      <a:pt x="646" y="51"/>
                    </a:lnTo>
                    <a:lnTo>
                      <a:pt x="682" y="76"/>
                    </a:lnTo>
                    <a:lnTo>
                      <a:pt x="718" y="102"/>
                    </a:lnTo>
                    <a:lnTo>
                      <a:pt x="748" y="127"/>
                    </a:lnTo>
                    <a:lnTo>
                      <a:pt x="774" y="158"/>
                    </a:lnTo>
                    <a:lnTo>
                      <a:pt x="799" y="193"/>
                    </a:lnTo>
                    <a:lnTo>
                      <a:pt x="819" y="229"/>
                    </a:lnTo>
                    <a:lnTo>
                      <a:pt x="840" y="265"/>
                    </a:lnTo>
                    <a:lnTo>
                      <a:pt x="855" y="305"/>
                    </a:lnTo>
                    <a:lnTo>
                      <a:pt x="866" y="346"/>
                    </a:lnTo>
                    <a:lnTo>
                      <a:pt x="870" y="392"/>
                    </a:lnTo>
                    <a:lnTo>
                      <a:pt x="875" y="438"/>
                    </a:lnTo>
                    <a:lnTo>
                      <a:pt x="870" y="479"/>
                    </a:lnTo>
                    <a:lnTo>
                      <a:pt x="866" y="524"/>
                    </a:lnTo>
                    <a:lnTo>
                      <a:pt x="855" y="565"/>
                    </a:lnTo>
                    <a:lnTo>
                      <a:pt x="840" y="605"/>
                    </a:lnTo>
                    <a:lnTo>
                      <a:pt x="819" y="646"/>
                    </a:lnTo>
                    <a:lnTo>
                      <a:pt x="799" y="682"/>
                    </a:lnTo>
                    <a:lnTo>
                      <a:pt x="774" y="712"/>
                    </a:lnTo>
                    <a:lnTo>
                      <a:pt x="748" y="743"/>
                    </a:lnTo>
                    <a:lnTo>
                      <a:pt x="718" y="773"/>
                    </a:lnTo>
                    <a:lnTo>
                      <a:pt x="682" y="799"/>
                    </a:lnTo>
                    <a:lnTo>
                      <a:pt x="646" y="819"/>
                    </a:lnTo>
                    <a:lnTo>
                      <a:pt x="606" y="840"/>
                    </a:lnTo>
                    <a:lnTo>
                      <a:pt x="565" y="855"/>
                    </a:lnTo>
                    <a:lnTo>
                      <a:pt x="524" y="865"/>
                    </a:lnTo>
                    <a:lnTo>
                      <a:pt x="483" y="870"/>
                    </a:lnTo>
                    <a:lnTo>
                      <a:pt x="438" y="870"/>
                    </a:lnTo>
                    <a:close/>
                    <a:moveTo>
                      <a:pt x="438" y="250"/>
                    </a:moveTo>
                    <a:lnTo>
                      <a:pt x="402" y="254"/>
                    </a:lnTo>
                    <a:lnTo>
                      <a:pt x="366" y="265"/>
                    </a:lnTo>
                    <a:lnTo>
                      <a:pt x="330" y="280"/>
                    </a:lnTo>
                    <a:lnTo>
                      <a:pt x="305" y="305"/>
                    </a:lnTo>
                    <a:lnTo>
                      <a:pt x="280" y="331"/>
                    </a:lnTo>
                    <a:lnTo>
                      <a:pt x="265" y="361"/>
                    </a:lnTo>
                    <a:lnTo>
                      <a:pt x="254" y="397"/>
                    </a:lnTo>
                    <a:lnTo>
                      <a:pt x="249" y="438"/>
                    </a:lnTo>
                    <a:lnTo>
                      <a:pt x="254" y="473"/>
                    </a:lnTo>
                    <a:lnTo>
                      <a:pt x="265" y="509"/>
                    </a:lnTo>
                    <a:lnTo>
                      <a:pt x="280" y="539"/>
                    </a:lnTo>
                    <a:lnTo>
                      <a:pt x="305" y="570"/>
                    </a:lnTo>
                    <a:lnTo>
                      <a:pt x="330" y="590"/>
                    </a:lnTo>
                    <a:lnTo>
                      <a:pt x="366" y="611"/>
                    </a:lnTo>
                    <a:lnTo>
                      <a:pt x="402" y="621"/>
                    </a:lnTo>
                    <a:lnTo>
                      <a:pt x="438" y="621"/>
                    </a:lnTo>
                    <a:lnTo>
                      <a:pt x="473" y="621"/>
                    </a:lnTo>
                    <a:lnTo>
                      <a:pt x="509" y="611"/>
                    </a:lnTo>
                    <a:lnTo>
                      <a:pt x="539" y="590"/>
                    </a:lnTo>
                    <a:lnTo>
                      <a:pt x="570" y="570"/>
                    </a:lnTo>
                    <a:lnTo>
                      <a:pt x="590" y="539"/>
                    </a:lnTo>
                    <a:lnTo>
                      <a:pt x="610" y="509"/>
                    </a:lnTo>
                    <a:lnTo>
                      <a:pt x="621" y="473"/>
                    </a:lnTo>
                    <a:lnTo>
                      <a:pt x="626" y="438"/>
                    </a:lnTo>
                    <a:lnTo>
                      <a:pt x="621" y="397"/>
                    </a:lnTo>
                    <a:lnTo>
                      <a:pt x="610" y="361"/>
                    </a:lnTo>
                    <a:lnTo>
                      <a:pt x="590" y="331"/>
                    </a:lnTo>
                    <a:lnTo>
                      <a:pt x="570" y="305"/>
                    </a:lnTo>
                    <a:lnTo>
                      <a:pt x="539" y="280"/>
                    </a:lnTo>
                    <a:lnTo>
                      <a:pt x="509" y="265"/>
                    </a:lnTo>
                    <a:lnTo>
                      <a:pt x="473" y="254"/>
                    </a:lnTo>
                    <a:lnTo>
                      <a:pt x="438" y="25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 name="Freeform 35"/>
              <p:cNvSpPr>
                <a:spLocks noChangeArrowheads="1"/>
              </p:cNvSpPr>
              <p:nvPr/>
            </p:nvSpPr>
            <p:spPr bwMode="auto">
              <a:xfrm>
                <a:off x="10873711" y="3410170"/>
                <a:ext cx="1022798" cy="597386"/>
              </a:xfrm>
              <a:custGeom>
                <a:avLst/>
                <a:gdLst>
                  <a:gd name="T0" fmla="*/ 749 w 1498"/>
                  <a:gd name="T1" fmla="*/ 875 h 876"/>
                  <a:gd name="T2" fmla="*/ 723 w 1498"/>
                  <a:gd name="T3" fmla="*/ 871 h 876"/>
                  <a:gd name="T4" fmla="*/ 703 w 1498"/>
                  <a:gd name="T5" fmla="*/ 866 h 876"/>
                  <a:gd name="T6" fmla="*/ 682 w 1498"/>
                  <a:gd name="T7" fmla="*/ 855 h 876"/>
                  <a:gd name="T8" fmla="*/ 662 w 1498"/>
                  <a:gd name="T9" fmla="*/ 835 h 876"/>
                  <a:gd name="T10" fmla="*/ 36 w 1498"/>
                  <a:gd name="T11" fmla="*/ 214 h 876"/>
                  <a:gd name="T12" fmla="*/ 15 w 1498"/>
                  <a:gd name="T13" fmla="*/ 184 h 876"/>
                  <a:gd name="T14" fmla="*/ 5 w 1498"/>
                  <a:gd name="T15" fmla="*/ 153 h 876"/>
                  <a:gd name="T16" fmla="*/ 0 w 1498"/>
                  <a:gd name="T17" fmla="*/ 112 h 876"/>
                  <a:gd name="T18" fmla="*/ 10 w 1498"/>
                  <a:gd name="T19" fmla="*/ 76 h 876"/>
                  <a:gd name="T20" fmla="*/ 31 w 1498"/>
                  <a:gd name="T21" fmla="*/ 46 h 876"/>
                  <a:gd name="T22" fmla="*/ 56 w 1498"/>
                  <a:gd name="T23" fmla="*/ 20 h 876"/>
                  <a:gd name="T24" fmla="*/ 92 w 1498"/>
                  <a:gd name="T25" fmla="*/ 5 h 876"/>
                  <a:gd name="T26" fmla="*/ 127 w 1498"/>
                  <a:gd name="T27" fmla="*/ 0 h 876"/>
                  <a:gd name="T28" fmla="*/ 1370 w 1498"/>
                  <a:gd name="T29" fmla="*/ 0 h 876"/>
                  <a:gd name="T30" fmla="*/ 1411 w 1498"/>
                  <a:gd name="T31" fmla="*/ 5 h 876"/>
                  <a:gd name="T32" fmla="*/ 1441 w 1498"/>
                  <a:gd name="T33" fmla="*/ 20 h 876"/>
                  <a:gd name="T34" fmla="*/ 1467 w 1498"/>
                  <a:gd name="T35" fmla="*/ 46 h 876"/>
                  <a:gd name="T36" fmla="*/ 1487 w 1498"/>
                  <a:gd name="T37" fmla="*/ 76 h 876"/>
                  <a:gd name="T38" fmla="*/ 1497 w 1498"/>
                  <a:gd name="T39" fmla="*/ 112 h 876"/>
                  <a:gd name="T40" fmla="*/ 1492 w 1498"/>
                  <a:gd name="T41" fmla="*/ 153 h 876"/>
                  <a:gd name="T42" fmla="*/ 1482 w 1498"/>
                  <a:gd name="T43" fmla="*/ 184 h 876"/>
                  <a:gd name="T44" fmla="*/ 1462 w 1498"/>
                  <a:gd name="T45" fmla="*/ 214 h 876"/>
                  <a:gd name="T46" fmla="*/ 835 w 1498"/>
                  <a:gd name="T47" fmla="*/ 835 h 876"/>
                  <a:gd name="T48" fmla="*/ 820 w 1498"/>
                  <a:gd name="T49" fmla="*/ 855 h 876"/>
                  <a:gd name="T50" fmla="*/ 795 w 1498"/>
                  <a:gd name="T51" fmla="*/ 866 h 876"/>
                  <a:gd name="T52" fmla="*/ 774 w 1498"/>
                  <a:gd name="T53" fmla="*/ 871 h 876"/>
                  <a:gd name="T54" fmla="*/ 749 w 1498"/>
                  <a:gd name="T55" fmla="*/ 875 h 876"/>
                  <a:gd name="T56" fmla="*/ 428 w 1498"/>
                  <a:gd name="T57" fmla="*/ 249 h 876"/>
                  <a:gd name="T58" fmla="*/ 749 w 1498"/>
                  <a:gd name="T59" fmla="*/ 570 h 876"/>
                  <a:gd name="T60" fmla="*/ 1070 w 1498"/>
                  <a:gd name="T61" fmla="*/ 249 h 876"/>
                  <a:gd name="T62" fmla="*/ 428 w 1498"/>
                  <a:gd name="T63" fmla="*/ 24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8" h="876">
                    <a:moveTo>
                      <a:pt x="749" y="875"/>
                    </a:moveTo>
                    <a:lnTo>
                      <a:pt x="723" y="871"/>
                    </a:lnTo>
                    <a:lnTo>
                      <a:pt x="703" y="866"/>
                    </a:lnTo>
                    <a:lnTo>
                      <a:pt x="682" y="855"/>
                    </a:lnTo>
                    <a:lnTo>
                      <a:pt x="662" y="835"/>
                    </a:lnTo>
                    <a:lnTo>
                      <a:pt x="36" y="214"/>
                    </a:lnTo>
                    <a:lnTo>
                      <a:pt x="15" y="184"/>
                    </a:lnTo>
                    <a:lnTo>
                      <a:pt x="5" y="153"/>
                    </a:lnTo>
                    <a:lnTo>
                      <a:pt x="0" y="112"/>
                    </a:lnTo>
                    <a:lnTo>
                      <a:pt x="10" y="76"/>
                    </a:lnTo>
                    <a:lnTo>
                      <a:pt x="31" y="46"/>
                    </a:lnTo>
                    <a:lnTo>
                      <a:pt x="56" y="20"/>
                    </a:lnTo>
                    <a:lnTo>
                      <a:pt x="92" y="5"/>
                    </a:lnTo>
                    <a:lnTo>
                      <a:pt x="127" y="0"/>
                    </a:lnTo>
                    <a:lnTo>
                      <a:pt x="1370" y="0"/>
                    </a:lnTo>
                    <a:lnTo>
                      <a:pt x="1411" y="5"/>
                    </a:lnTo>
                    <a:lnTo>
                      <a:pt x="1441" y="20"/>
                    </a:lnTo>
                    <a:lnTo>
                      <a:pt x="1467" y="46"/>
                    </a:lnTo>
                    <a:lnTo>
                      <a:pt x="1487" y="76"/>
                    </a:lnTo>
                    <a:lnTo>
                      <a:pt x="1497" y="112"/>
                    </a:lnTo>
                    <a:lnTo>
                      <a:pt x="1492" y="153"/>
                    </a:lnTo>
                    <a:lnTo>
                      <a:pt x="1482" y="184"/>
                    </a:lnTo>
                    <a:lnTo>
                      <a:pt x="1462" y="214"/>
                    </a:lnTo>
                    <a:lnTo>
                      <a:pt x="835" y="835"/>
                    </a:lnTo>
                    <a:lnTo>
                      <a:pt x="820" y="855"/>
                    </a:lnTo>
                    <a:lnTo>
                      <a:pt x="795" y="866"/>
                    </a:lnTo>
                    <a:lnTo>
                      <a:pt x="774" y="871"/>
                    </a:lnTo>
                    <a:lnTo>
                      <a:pt x="749" y="875"/>
                    </a:lnTo>
                    <a:close/>
                    <a:moveTo>
                      <a:pt x="428" y="249"/>
                    </a:moveTo>
                    <a:lnTo>
                      <a:pt x="749" y="570"/>
                    </a:lnTo>
                    <a:lnTo>
                      <a:pt x="1070" y="249"/>
                    </a:lnTo>
                    <a:lnTo>
                      <a:pt x="428" y="24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2" name="Freeform 37"/>
              <p:cNvSpPr>
                <a:spLocks noChangeArrowheads="1"/>
              </p:cNvSpPr>
              <p:nvPr/>
            </p:nvSpPr>
            <p:spPr bwMode="auto">
              <a:xfrm>
                <a:off x="9163013" y="5039407"/>
                <a:ext cx="168958" cy="1818593"/>
              </a:xfrm>
              <a:custGeom>
                <a:avLst/>
                <a:gdLst>
                  <a:gd name="T0" fmla="*/ 249 w 250"/>
                  <a:gd name="T1" fmla="*/ 4336 h 4337"/>
                  <a:gd name="T2" fmla="*/ 0 w 250"/>
                  <a:gd name="T3" fmla="*/ 4336 h 4337"/>
                  <a:gd name="T4" fmla="*/ 0 w 250"/>
                  <a:gd name="T5" fmla="*/ 0 h 4337"/>
                  <a:gd name="T6" fmla="*/ 249 w 250"/>
                  <a:gd name="T7" fmla="*/ 0 h 4337"/>
                  <a:gd name="T8" fmla="*/ 249 w 250"/>
                  <a:gd name="T9" fmla="*/ 4336 h 4337"/>
                </a:gdLst>
                <a:ahLst/>
                <a:cxnLst>
                  <a:cxn ang="0">
                    <a:pos x="T0" y="T1"/>
                  </a:cxn>
                  <a:cxn ang="0">
                    <a:pos x="T2" y="T3"/>
                  </a:cxn>
                  <a:cxn ang="0">
                    <a:pos x="T4" y="T5"/>
                  </a:cxn>
                  <a:cxn ang="0">
                    <a:pos x="T6" y="T7"/>
                  </a:cxn>
                  <a:cxn ang="0">
                    <a:pos x="T8" y="T9"/>
                  </a:cxn>
                </a:cxnLst>
                <a:rect l="0" t="0" r="r" b="b"/>
                <a:pathLst>
                  <a:path w="250" h="4337">
                    <a:moveTo>
                      <a:pt x="249" y="4336"/>
                    </a:moveTo>
                    <a:lnTo>
                      <a:pt x="0" y="4336"/>
                    </a:lnTo>
                    <a:lnTo>
                      <a:pt x="0" y="0"/>
                    </a:lnTo>
                    <a:lnTo>
                      <a:pt x="249" y="0"/>
                    </a:lnTo>
                    <a:lnTo>
                      <a:pt x="249" y="433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5" name="Freeform 38"/>
              <p:cNvSpPr>
                <a:spLocks noChangeArrowheads="1"/>
              </p:cNvSpPr>
              <p:nvPr/>
            </p:nvSpPr>
            <p:spPr bwMode="auto">
              <a:xfrm>
                <a:off x="9163013" y="2369270"/>
                <a:ext cx="168958" cy="1300372"/>
              </a:xfrm>
              <a:custGeom>
                <a:avLst/>
                <a:gdLst>
                  <a:gd name="T0" fmla="*/ 249 w 250"/>
                  <a:gd name="T1" fmla="*/ 1903 h 1904"/>
                  <a:gd name="T2" fmla="*/ 0 w 250"/>
                  <a:gd name="T3" fmla="*/ 1903 h 1904"/>
                  <a:gd name="T4" fmla="*/ 0 w 250"/>
                  <a:gd name="T5" fmla="*/ 0 h 1904"/>
                  <a:gd name="T6" fmla="*/ 249 w 250"/>
                  <a:gd name="T7" fmla="*/ 0 h 1904"/>
                  <a:gd name="T8" fmla="*/ 249 w 250"/>
                  <a:gd name="T9" fmla="*/ 1903 h 1904"/>
                </a:gdLst>
                <a:ahLst/>
                <a:cxnLst>
                  <a:cxn ang="0">
                    <a:pos x="T0" y="T1"/>
                  </a:cxn>
                  <a:cxn ang="0">
                    <a:pos x="T2" y="T3"/>
                  </a:cxn>
                  <a:cxn ang="0">
                    <a:pos x="T4" y="T5"/>
                  </a:cxn>
                  <a:cxn ang="0">
                    <a:pos x="T6" y="T7"/>
                  </a:cxn>
                  <a:cxn ang="0">
                    <a:pos x="T8" y="T9"/>
                  </a:cxn>
                </a:cxnLst>
                <a:rect l="0" t="0" r="r" b="b"/>
                <a:pathLst>
                  <a:path w="250" h="1904">
                    <a:moveTo>
                      <a:pt x="249" y="1903"/>
                    </a:moveTo>
                    <a:lnTo>
                      <a:pt x="0" y="1903"/>
                    </a:lnTo>
                    <a:lnTo>
                      <a:pt x="0" y="0"/>
                    </a:lnTo>
                    <a:lnTo>
                      <a:pt x="249" y="0"/>
                    </a:lnTo>
                    <a:lnTo>
                      <a:pt x="249" y="190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6" name="Freeform 39"/>
              <p:cNvSpPr>
                <a:spLocks noChangeArrowheads="1"/>
              </p:cNvSpPr>
              <p:nvPr/>
            </p:nvSpPr>
            <p:spPr bwMode="auto">
              <a:xfrm>
                <a:off x="9759182" y="2511074"/>
                <a:ext cx="847807" cy="1022798"/>
              </a:xfrm>
              <a:custGeom>
                <a:avLst/>
                <a:gdLst>
                  <a:gd name="T0" fmla="*/ 1208 w 1244"/>
                  <a:gd name="T1" fmla="*/ 657 h 1498"/>
                  <a:gd name="T2" fmla="*/ 1223 w 1244"/>
                  <a:gd name="T3" fmla="*/ 677 h 1498"/>
                  <a:gd name="T4" fmla="*/ 1238 w 1244"/>
                  <a:gd name="T5" fmla="*/ 697 h 1498"/>
                  <a:gd name="T6" fmla="*/ 1243 w 1244"/>
                  <a:gd name="T7" fmla="*/ 723 h 1498"/>
                  <a:gd name="T8" fmla="*/ 1243 w 1244"/>
                  <a:gd name="T9" fmla="*/ 749 h 1498"/>
                  <a:gd name="T10" fmla="*/ 1243 w 1244"/>
                  <a:gd name="T11" fmla="*/ 774 h 1498"/>
                  <a:gd name="T12" fmla="*/ 1233 w 1244"/>
                  <a:gd name="T13" fmla="*/ 794 h 1498"/>
                  <a:gd name="T14" fmla="*/ 1223 w 1244"/>
                  <a:gd name="T15" fmla="*/ 814 h 1498"/>
                  <a:gd name="T16" fmla="*/ 1208 w 1244"/>
                  <a:gd name="T17" fmla="*/ 835 h 1498"/>
                  <a:gd name="T18" fmla="*/ 586 w 1244"/>
                  <a:gd name="T19" fmla="*/ 1456 h 1498"/>
                  <a:gd name="T20" fmla="*/ 566 w 1244"/>
                  <a:gd name="T21" fmla="*/ 1476 h 1498"/>
                  <a:gd name="T22" fmla="*/ 545 w 1244"/>
                  <a:gd name="T23" fmla="*/ 1486 h 1498"/>
                  <a:gd name="T24" fmla="*/ 520 w 1244"/>
                  <a:gd name="T25" fmla="*/ 1492 h 1498"/>
                  <a:gd name="T26" fmla="*/ 500 w 1244"/>
                  <a:gd name="T27" fmla="*/ 1497 h 1498"/>
                  <a:gd name="T28" fmla="*/ 474 w 1244"/>
                  <a:gd name="T29" fmla="*/ 1492 h 1498"/>
                  <a:gd name="T30" fmla="*/ 449 w 1244"/>
                  <a:gd name="T31" fmla="*/ 1486 h 1498"/>
                  <a:gd name="T32" fmla="*/ 428 w 1244"/>
                  <a:gd name="T33" fmla="*/ 1476 h 1498"/>
                  <a:gd name="T34" fmla="*/ 408 w 1244"/>
                  <a:gd name="T35" fmla="*/ 1456 h 1498"/>
                  <a:gd name="T36" fmla="*/ 0 w 1244"/>
                  <a:gd name="T37" fmla="*/ 1048 h 1498"/>
                  <a:gd name="T38" fmla="*/ 0 w 1244"/>
                  <a:gd name="T39" fmla="*/ 448 h 1498"/>
                  <a:gd name="T40" fmla="*/ 408 w 1244"/>
                  <a:gd name="T41" fmla="*/ 36 h 1498"/>
                  <a:gd name="T42" fmla="*/ 428 w 1244"/>
                  <a:gd name="T43" fmla="*/ 21 h 1498"/>
                  <a:gd name="T44" fmla="*/ 449 w 1244"/>
                  <a:gd name="T45" fmla="*/ 10 h 1498"/>
                  <a:gd name="T46" fmla="*/ 474 w 1244"/>
                  <a:gd name="T47" fmla="*/ 6 h 1498"/>
                  <a:gd name="T48" fmla="*/ 500 w 1244"/>
                  <a:gd name="T49" fmla="*/ 0 h 1498"/>
                  <a:gd name="T50" fmla="*/ 520 w 1244"/>
                  <a:gd name="T51" fmla="*/ 6 h 1498"/>
                  <a:gd name="T52" fmla="*/ 545 w 1244"/>
                  <a:gd name="T53" fmla="*/ 10 h 1498"/>
                  <a:gd name="T54" fmla="*/ 566 w 1244"/>
                  <a:gd name="T55" fmla="*/ 21 h 1498"/>
                  <a:gd name="T56" fmla="*/ 586 w 1244"/>
                  <a:gd name="T57" fmla="*/ 36 h 1498"/>
                  <a:gd name="T58" fmla="*/ 1208 w 1244"/>
                  <a:gd name="T59" fmla="*/ 657 h 1498"/>
                  <a:gd name="T60" fmla="*/ 500 w 1244"/>
                  <a:gd name="T61" fmla="*/ 1191 h 1498"/>
                  <a:gd name="T62" fmla="*/ 943 w 1244"/>
                  <a:gd name="T63" fmla="*/ 749 h 1498"/>
                  <a:gd name="T64" fmla="*/ 500 w 1244"/>
                  <a:gd name="T65" fmla="*/ 300 h 1498"/>
                  <a:gd name="T66" fmla="*/ 51 w 1244"/>
                  <a:gd name="T67" fmla="*/ 749 h 1498"/>
                  <a:gd name="T68" fmla="*/ 500 w 1244"/>
                  <a:gd name="T69" fmla="*/ 1191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4" h="1498">
                    <a:moveTo>
                      <a:pt x="1208" y="657"/>
                    </a:moveTo>
                    <a:lnTo>
                      <a:pt x="1223" y="677"/>
                    </a:lnTo>
                    <a:lnTo>
                      <a:pt x="1238" y="697"/>
                    </a:lnTo>
                    <a:lnTo>
                      <a:pt x="1243" y="723"/>
                    </a:lnTo>
                    <a:lnTo>
                      <a:pt x="1243" y="749"/>
                    </a:lnTo>
                    <a:lnTo>
                      <a:pt x="1243" y="774"/>
                    </a:lnTo>
                    <a:lnTo>
                      <a:pt x="1233" y="794"/>
                    </a:lnTo>
                    <a:lnTo>
                      <a:pt x="1223" y="814"/>
                    </a:lnTo>
                    <a:lnTo>
                      <a:pt x="1208" y="835"/>
                    </a:lnTo>
                    <a:lnTo>
                      <a:pt x="586" y="1456"/>
                    </a:lnTo>
                    <a:lnTo>
                      <a:pt x="566" y="1476"/>
                    </a:lnTo>
                    <a:lnTo>
                      <a:pt x="545" y="1486"/>
                    </a:lnTo>
                    <a:lnTo>
                      <a:pt x="520" y="1492"/>
                    </a:lnTo>
                    <a:lnTo>
                      <a:pt x="500" y="1497"/>
                    </a:lnTo>
                    <a:lnTo>
                      <a:pt x="474" y="1492"/>
                    </a:lnTo>
                    <a:lnTo>
                      <a:pt x="449" y="1486"/>
                    </a:lnTo>
                    <a:lnTo>
                      <a:pt x="428" y="1476"/>
                    </a:lnTo>
                    <a:lnTo>
                      <a:pt x="408" y="1456"/>
                    </a:lnTo>
                    <a:lnTo>
                      <a:pt x="0" y="1048"/>
                    </a:lnTo>
                    <a:lnTo>
                      <a:pt x="0" y="448"/>
                    </a:lnTo>
                    <a:lnTo>
                      <a:pt x="408" y="36"/>
                    </a:lnTo>
                    <a:lnTo>
                      <a:pt x="428" y="21"/>
                    </a:lnTo>
                    <a:lnTo>
                      <a:pt x="449" y="10"/>
                    </a:lnTo>
                    <a:lnTo>
                      <a:pt x="474" y="6"/>
                    </a:lnTo>
                    <a:lnTo>
                      <a:pt x="500" y="0"/>
                    </a:lnTo>
                    <a:lnTo>
                      <a:pt x="520" y="6"/>
                    </a:lnTo>
                    <a:lnTo>
                      <a:pt x="545" y="10"/>
                    </a:lnTo>
                    <a:lnTo>
                      <a:pt x="566" y="21"/>
                    </a:lnTo>
                    <a:lnTo>
                      <a:pt x="586" y="36"/>
                    </a:lnTo>
                    <a:lnTo>
                      <a:pt x="1208" y="657"/>
                    </a:lnTo>
                    <a:close/>
                    <a:moveTo>
                      <a:pt x="500" y="1191"/>
                    </a:moveTo>
                    <a:lnTo>
                      <a:pt x="943" y="749"/>
                    </a:lnTo>
                    <a:lnTo>
                      <a:pt x="500" y="300"/>
                    </a:lnTo>
                    <a:lnTo>
                      <a:pt x="51" y="749"/>
                    </a:lnTo>
                    <a:lnTo>
                      <a:pt x="500" y="119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7" name="Freeform 40"/>
              <p:cNvSpPr>
                <a:spLocks noChangeArrowheads="1"/>
              </p:cNvSpPr>
              <p:nvPr/>
            </p:nvSpPr>
            <p:spPr bwMode="auto">
              <a:xfrm>
                <a:off x="9591441" y="2369270"/>
                <a:ext cx="168958" cy="1300372"/>
              </a:xfrm>
              <a:custGeom>
                <a:avLst/>
                <a:gdLst>
                  <a:gd name="T0" fmla="*/ 36 w 250"/>
                  <a:gd name="T1" fmla="*/ 865 h 1904"/>
                  <a:gd name="T2" fmla="*/ 20 w 250"/>
                  <a:gd name="T3" fmla="*/ 885 h 1904"/>
                  <a:gd name="T4" fmla="*/ 10 w 250"/>
                  <a:gd name="T5" fmla="*/ 910 h 1904"/>
                  <a:gd name="T6" fmla="*/ 0 w 250"/>
                  <a:gd name="T7" fmla="*/ 931 h 1904"/>
                  <a:gd name="T8" fmla="*/ 0 w 250"/>
                  <a:gd name="T9" fmla="*/ 0 h 1904"/>
                  <a:gd name="T10" fmla="*/ 249 w 250"/>
                  <a:gd name="T11" fmla="*/ 0 h 1904"/>
                  <a:gd name="T12" fmla="*/ 249 w 250"/>
                  <a:gd name="T13" fmla="*/ 656 h 1904"/>
                  <a:gd name="T14" fmla="*/ 36 w 250"/>
                  <a:gd name="T15" fmla="*/ 865 h 1904"/>
                  <a:gd name="T16" fmla="*/ 10 w 250"/>
                  <a:gd name="T17" fmla="*/ 1002 h 1904"/>
                  <a:gd name="T18" fmla="*/ 20 w 250"/>
                  <a:gd name="T19" fmla="*/ 1022 h 1904"/>
                  <a:gd name="T20" fmla="*/ 36 w 250"/>
                  <a:gd name="T21" fmla="*/ 1043 h 1904"/>
                  <a:gd name="T22" fmla="*/ 249 w 250"/>
                  <a:gd name="T23" fmla="*/ 1256 h 1904"/>
                  <a:gd name="T24" fmla="*/ 249 w 250"/>
                  <a:gd name="T25" fmla="*/ 1903 h 1904"/>
                  <a:gd name="T26" fmla="*/ 0 w 250"/>
                  <a:gd name="T27" fmla="*/ 1903 h 1904"/>
                  <a:gd name="T28" fmla="*/ 0 w 250"/>
                  <a:gd name="T29" fmla="*/ 977 h 1904"/>
                  <a:gd name="T30" fmla="*/ 10 w 250"/>
                  <a:gd name="T31" fmla="*/ 1002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1904">
                    <a:moveTo>
                      <a:pt x="36" y="865"/>
                    </a:moveTo>
                    <a:lnTo>
                      <a:pt x="20" y="885"/>
                    </a:lnTo>
                    <a:lnTo>
                      <a:pt x="10" y="910"/>
                    </a:lnTo>
                    <a:lnTo>
                      <a:pt x="0" y="931"/>
                    </a:lnTo>
                    <a:lnTo>
                      <a:pt x="0" y="0"/>
                    </a:lnTo>
                    <a:lnTo>
                      <a:pt x="249" y="0"/>
                    </a:lnTo>
                    <a:lnTo>
                      <a:pt x="249" y="656"/>
                    </a:lnTo>
                    <a:lnTo>
                      <a:pt x="36" y="865"/>
                    </a:lnTo>
                    <a:close/>
                    <a:moveTo>
                      <a:pt x="10" y="1002"/>
                    </a:moveTo>
                    <a:lnTo>
                      <a:pt x="20" y="1022"/>
                    </a:lnTo>
                    <a:lnTo>
                      <a:pt x="36" y="1043"/>
                    </a:lnTo>
                    <a:lnTo>
                      <a:pt x="249" y="1256"/>
                    </a:lnTo>
                    <a:lnTo>
                      <a:pt x="249" y="1903"/>
                    </a:lnTo>
                    <a:lnTo>
                      <a:pt x="0" y="1903"/>
                    </a:lnTo>
                    <a:lnTo>
                      <a:pt x="0" y="977"/>
                    </a:lnTo>
                    <a:lnTo>
                      <a:pt x="10" y="100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8" name="Freeform 41"/>
              <p:cNvSpPr>
                <a:spLocks noChangeArrowheads="1"/>
              </p:cNvSpPr>
              <p:nvPr/>
            </p:nvSpPr>
            <p:spPr bwMode="auto">
              <a:xfrm>
                <a:off x="9591441" y="2818819"/>
                <a:ext cx="168958" cy="407310"/>
              </a:xfrm>
              <a:custGeom>
                <a:avLst/>
                <a:gdLst>
                  <a:gd name="T0" fmla="*/ 36 w 250"/>
                  <a:gd name="T1" fmla="*/ 209 h 601"/>
                  <a:gd name="T2" fmla="*/ 249 w 250"/>
                  <a:gd name="T3" fmla="*/ 0 h 601"/>
                  <a:gd name="T4" fmla="*/ 249 w 250"/>
                  <a:gd name="T5" fmla="*/ 600 h 601"/>
                  <a:gd name="T6" fmla="*/ 36 w 250"/>
                  <a:gd name="T7" fmla="*/ 387 h 601"/>
                  <a:gd name="T8" fmla="*/ 20 w 250"/>
                  <a:gd name="T9" fmla="*/ 366 h 601"/>
                  <a:gd name="T10" fmla="*/ 10 w 250"/>
                  <a:gd name="T11" fmla="*/ 346 h 601"/>
                  <a:gd name="T12" fmla="*/ 0 w 250"/>
                  <a:gd name="T13" fmla="*/ 321 h 601"/>
                  <a:gd name="T14" fmla="*/ 0 w 250"/>
                  <a:gd name="T15" fmla="*/ 301 h 601"/>
                  <a:gd name="T16" fmla="*/ 0 w 250"/>
                  <a:gd name="T17" fmla="*/ 275 h 601"/>
                  <a:gd name="T18" fmla="*/ 10 w 250"/>
                  <a:gd name="T19" fmla="*/ 254 h 601"/>
                  <a:gd name="T20" fmla="*/ 20 w 250"/>
                  <a:gd name="T21" fmla="*/ 229 h 601"/>
                  <a:gd name="T22" fmla="*/ 36 w 250"/>
                  <a:gd name="T23" fmla="*/ 20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01">
                    <a:moveTo>
                      <a:pt x="36" y="209"/>
                    </a:moveTo>
                    <a:lnTo>
                      <a:pt x="249" y="0"/>
                    </a:lnTo>
                    <a:lnTo>
                      <a:pt x="249" y="600"/>
                    </a:lnTo>
                    <a:lnTo>
                      <a:pt x="36" y="387"/>
                    </a:lnTo>
                    <a:lnTo>
                      <a:pt x="20" y="366"/>
                    </a:lnTo>
                    <a:lnTo>
                      <a:pt x="10" y="346"/>
                    </a:lnTo>
                    <a:lnTo>
                      <a:pt x="0" y="321"/>
                    </a:lnTo>
                    <a:lnTo>
                      <a:pt x="0" y="301"/>
                    </a:lnTo>
                    <a:lnTo>
                      <a:pt x="0" y="275"/>
                    </a:lnTo>
                    <a:lnTo>
                      <a:pt x="10" y="254"/>
                    </a:lnTo>
                    <a:lnTo>
                      <a:pt x="20" y="229"/>
                    </a:lnTo>
                    <a:lnTo>
                      <a:pt x="36" y="20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9" name="Freeform 42"/>
              <p:cNvSpPr>
                <a:spLocks noChangeArrowheads="1"/>
              </p:cNvSpPr>
              <p:nvPr/>
            </p:nvSpPr>
            <p:spPr bwMode="auto">
              <a:xfrm>
                <a:off x="10016854" y="3449394"/>
                <a:ext cx="168958" cy="3408606"/>
              </a:xfrm>
              <a:custGeom>
                <a:avLst/>
                <a:gdLst>
                  <a:gd name="T0" fmla="*/ 250 w 251"/>
                  <a:gd name="T1" fmla="*/ 6661 h 6662"/>
                  <a:gd name="T2" fmla="*/ 0 w 251"/>
                  <a:gd name="T3" fmla="*/ 6661 h 6662"/>
                  <a:gd name="T4" fmla="*/ 0 w 251"/>
                  <a:gd name="T5" fmla="*/ 0 h 6662"/>
                  <a:gd name="T6" fmla="*/ 250 w 251"/>
                  <a:gd name="T7" fmla="*/ 0 h 6662"/>
                  <a:gd name="T8" fmla="*/ 250 w 251"/>
                  <a:gd name="T9" fmla="*/ 6661 h 6662"/>
                </a:gdLst>
                <a:ahLst/>
                <a:cxnLst>
                  <a:cxn ang="0">
                    <a:pos x="T0" y="T1"/>
                  </a:cxn>
                  <a:cxn ang="0">
                    <a:pos x="T2" y="T3"/>
                  </a:cxn>
                  <a:cxn ang="0">
                    <a:pos x="T4" y="T5"/>
                  </a:cxn>
                  <a:cxn ang="0">
                    <a:pos x="T6" y="T7"/>
                  </a:cxn>
                  <a:cxn ang="0">
                    <a:pos x="T8" y="T9"/>
                  </a:cxn>
                </a:cxnLst>
                <a:rect l="0" t="0" r="r" b="b"/>
                <a:pathLst>
                  <a:path w="251" h="6662">
                    <a:moveTo>
                      <a:pt x="250" y="6661"/>
                    </a:moveTo>
                    <a:lnTo>
                      <a:pt x="0" y="6661"/>
                    </a:lnTo>
                    <a:lnTo>
                      <a:pt x="0" y="0"/>
                    </a:lnTo>
                    <a:lnTo>
                      <a:pt x="250" y="0"/>
                    </a:lnTo>
                    <a:lnTo>
                      <a:pt x="250" y="66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0" name="Freeform 43"/>
              <p:cNvSpPr>
                <a:spLocks noChangeArrowheads="1"/>
              </p:cNvSpPr>
              <p:nvPr/>
            </p:nvSpPr>
            <p:spPr bwMode="auto">
              <a:xfrm>
                <a:off x="10445282" y="899940"/>
                <a:ext cx="168958" cy="4136448"/>
              </a:xfrm>
              <a:custGeom>
                <a:avLst/>
                <a:gdLst>
                  <a:gd name="T0" fmla="*/ 250 w 251"/>
                  <a:gd name="T1" fmla="*/ 6051 h 6052"/>
                  <a:gd name="T2" fmla="*/ 0 w 251"/>
                  <a:gd name="T3" fmla="*/ 6051 h 6052"/>
                  <a:gd name="T4" fmla="*/ 0 w 251"/>
                  <a:gd name="T5" fmla="*/ 0 h 6052"/>
                  <a:gd name="T6" fmla="*/ 250 w 251"/>
                  <a:gd name="T7" fmla="*/ 0 h 6052"/>
                  <a:gd name="T8" fmla="*/ 250 w 251"/>
                  <a:gd name="T9" fmla="*/ 6051 h 6052"/>
                </a:gdLst>
                <a:ahLst/>
                <a:cxnLst>
                  <a:cxn ang="0">
                    <a:pos x="T0" y="T1"/>
                  </a:cxn>
                  <a:cxn ang="0">
                    <a:pos x="T2" y="T3"/>
                  </a:cxn>
                  <a:cxn ang="0">
                    <a:pos x="T4" y="T5"/>
                  </a:cxn>
                  <a:cxn ang="0">
                    <a:pos x="T6" y="T7"/>
                  </a:cxn>
                  <a:cxn ang="0">
                    <a:pos x="T8" y="T9"/>
                  </a:cxn>
                </a:cxnLst>
                <a:rect l="0" t="0" r="r" b="b"/>
                <a:pathLst>
                  <a:path w="251" h="6052">
                    <a:moveTo>
                      <a:pt x="250" y="6051"/>
                    </a:moveTo>
                    <a:lnTo>
                      <a:pt x="0" y="6051"/>
                    </a:lnTo>
                    <a:lnTo>
                      <a:pt x="0" y="0"/>
                    </a:lnTo>
                    <a:lnTo>
                      <a:pt x="250" y="0"/>
                    </a:lnTo>
                    <a:lnTo>
                      <a:pt x="250" y="605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 name="Freeform 44"/>
              <p:cNvSpPr>
                <a:spLocks noChangeArrowheads="1"/>
              </p:cNvSpPr>
              <p:nvPr/>
            </p:nvSpPr>
            <p:spPr bwMode="auto">
              <a:xfrm>
                <a:off x="10445282" y="5039407"/>
                <a:ext cx="168958" cy="1818593"/>
              </a:xfrm>
              <a:custGeom>
                <a:avLst/>
                <a:gdLst>
                  <a:gd name="T0" fmla="*/ 250 w 251"/>
                  <a:gd name="T1" fmla="*/ 0 h 4337"/>
                  <a:gd name="T2" fmla="*/ 250 w 251"/>
                  <a:gd name="T3" fmla="*/ 4336 h 4337"/>
                  <a:gd name="T4" fmla="*/ 0 w 251"/>
                  <a:gd name="T5" fmla="*/ 4336 h 4337"/>
                  <a:gd name="T6" fmla="*/ 0 w 251"/>
                  <a:gd name="T7" fmla="*/ 0 h 4337"/>
                  <a:gd name="T8" fmla="*/ 250 w 251"/>
                  <a:gd name="T9" fmla="*/ 0 h 4337"/>
                </a:gdLst>
                <a:ahLst/>
                <a:cxnLst>
                  <a:cxn ang="0">
                    <a:pos x="T0" y="T1"/>
                  </a:cxn>
                  <a:cxn ang="0">
                    <a:pos x="T2" y="T3"/>
                  </a:cxn>
                  <a:cxn ang="0">
                    <a:pos x="T4" y="T5"/>
                  </a:cxn>
                  <a:cxn ang="0">
                    <a:pos x="T6" y="T7"/>
                  </a:cxn>
                  <a:cxn ang="0">
                    <a:pos x="T8" y="T9"/>
                  </a:cxn>
                </a:cxnLst>
                <a:rect l="0" t="0" r="r" b="b"/>
                <a:pathLst>
                  <a:path w="251" h="4337">
                    <a:moveTo>
                      <a:pt x="250" y="0"/>
                    </a:moveTo>
                    <a:lnTo>
                      <a:pt x="250" y="4336"/>
                    </a:lnTo>
                    <a:lnTo>
                      <a:pt x="0" y="4336"/>
                    </a:lnTo>
                    <a:lnTo>
                      <a:pt x="0" y="0"/>
                    </a:lnTo>
                    <a:lnTo>
                      <a:pt x="25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2" name="Freeform 45"/>
              <p:cNvSpPr>
                <a:spLocks noChangeArrowheads="1"/>
              </p:cNvSpPr>
              <p:nvPr/>
            </p:nvSpPr>
            <p:spPr bwMode="auto">
              <a:xfrm>
                <a:off x="10870694" y="899940"/>
                <a:ext cx="168958" cy="4136448"/>
              </a:xfrm>
              <a:custGeom>
                <a:avLst/>
                <a:gdLst>
                  <a:gd name="T0" fmla="*/ 250 w 251"/>
                  <a:gd name="T1" fmla="*/ 6051 h 6052"/>
                  <a:gd name="T2" fmla="*/ 0 w 251"/>
                  <a:gd name="T3" fmla="*/ 6051 h 6052"/>
                  <a:gd name="T4" fmla="*/ 0 w 251"/>
                  <a:gd name="T5" fmla="*/ 0 h 6052"/>
                  <a:gd name="T6" fmla="*/ 250 w 251"/>
                  <a:gd name="T7" fmla="*/ 0 h 6052"/>
                  <a:gd name="T8" fmla="*/ 250 w 251"/>
                  <a:gd name="T9" fmla="*/ 6051 h 6052"/>
                </a:gdLst>
                <a:ahLst/>
                <a:cxnLst>
                  <a:cxn ang="0">
                    <a:pos x="T0" y="T1"/>
                  </a:cxn>
                  <a:cxn ang="0">
                    <a:pos x="T2" y="T3"/>
                  </a:cxn>
                  <a:cxn ang="0">
                    <a:pos x="T4" y="T5"/>
                  </a:cxn>
                  <a:cxn ang="0">
                    <a:pos x="T6" y="T7"/>
                  </a:cxn>
                  <a:cxn ang="0">
                    <a:pos x="T8" y="T9"/>
                  </a:cxn>
                </a:cxnLst>
                <a:rect l="0" t="0" r="r" b="b"/>
                <a:pathLst>
                  <a:path w="251" h="6052">
                    <a:moveTo>
                      <a:pt x="250" y="6051"/>
                    </a:moveTo>
                    <a:lnTo>
                      <a:pt x="0" y="6051"/>
                    </a:lnTo>
                    <a:lnTo>
                      <a:pt x="0" y="0"/>
                    </a:lnTo>
                    <a:lnTo>
                      <a:pt x="250" y="0"/>
                    </a:lnTo>
                    <a:lnTo>
                      <a:pt x="250" y="605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3" name="Freeform 46"/>
              <p:cNvSpPr>
                <a:spLocks noChangeArrowheads="1"/>
              </p:cNvSpPr>
              <p:nvPr/>
            </p:nvSpPr>
            <p:spPr bwMode="auto">
              <a:xfrm>
                <a:off x="11727551" y="3497667"/>
                <a:ext cx="168958" cy="3360333"/>
              </a:xfrm>
              <a:custGeom>
                <a:avLst/>
                <a:gdLst>
                  <a:gd name="T0" fmla="*/ 249 w 250"/>
                  <a:gd name="T1" fmla="*/ 6590 h 6591"/>
                  <a:gd name="T2" fmla="*/ 0 w 250"/>
                  <a:gd name="T3" fmla="*/ 6590 h 6591"/>
                  <a:gd name="T4" fmla="*/ 0 w 250"/>
                  <a:gd name="T5" fmla="*/ 0 h 6591"/>
                  <a:gd name="T6" fmla="*/ 249 w 250"/>
                  <a:gd name="T7" fmla="*/ 0 h 6591"/>
                  <a:gd name="T8" fmla="*/ 249 w 250"/>
                  <a:gd name="T9" fmla="*/ 6590 h 6591"/>
                </a:gdLst>
                <a:ahLst/>
                <a:cxnLst>
                  <a:cxn ang="0">
                    <a:pos x="T0" y="T1"/>
                  </a:cxn>
                  <a:cxn ang="0">
                    <a:pos x="T2" y="T3"/>
                  </a:cxn>
                  <a:cxn ang="0">
                    <a:pos x="T4" y="T5"/>
                  </a:cxn>
                  <a:cxn ang="0">
                    <a:pos x="T6" y="T7"/>
                  </a:cxn>
                  <a:cxn ang="0">
                    <a:pos x="T8" y="T9"/>
                  </a:cxn>
                </a:cxnLst>
                <a:rect l="0" t="0" r="r" b="b"/>
                <a:pathLst>
                  <a:path w="250" h="6591">
                    <a:moveTo>
                      <a:pt x="249" y="6590"/>
                    </a:moveTo>
                    <a:lnTo>
                      <a:pt x="0" y="6590"/>
                    </a:lnTo>
                    <a:lnTo>
                      <a:pt x="0" y="0"/>
                    </a:lnTo>
                    <a:lnTo>
                      <a:pt x="249" y="0"/>
                    </a:lnTo>
                    <a:lnTo>
                      <a:pt x="249" y="659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4" name="Freeform 47"/>
              <p:cNvSpPr>
                <a:spLocks noChangeArrowheads="1"/>
              </p:cNvSpPr>
              <p:nvPr/>
            </p:nvSpPr>
            <p:spPr bwMode="auto">
              <a:xfrm>
                <a:off x="10445282" y="4740715"/>
                <a:ext cx="597386" cy="597386"/>
              </a:xfrm>
              <a:custGeom>
                <a:avLst/>
                <a:gdLst>
                  <a:gd name="T0" fmla="*/ 392 w 877"/>
                  <a:gd name="T1" fmla="*/ 871 h 877"/>
                  <a:gd name="T2" fmla="*/ 306 w 877"/>
                  <a:gd name="T3" fmla="*/ 855 h 877"/>
                  <a:gd name="T4" fmla="*/ 229 w 877"/>
                  <a:gd name="T5" fmla="*/ 820 h 877"/>
                  <a:gd name="T6" fmla="*/ 158 w 877"/>
                  <a:gd name="T7" fmla="*/ 774 h 877"/>
                  <a:gd name="T8" fmla="*/ 102 w 877"/>
                  <a:gd name="T9" fmla="*/ 718 h 877"/>
                  <a:gd name="T10" fmla="*/ 50 w 877"/>
                  <a:gd name="T11" fmla="*/ 647 h 877"/>
                  <a:gd name="T12" fmla="*/ 20 w 877"/>
                  <a:gd name="T13" fmla="*/ 570 h 877"/>
                  <a:gd name="T14" fmla="*/ 0 w 877"/>
                  <a:gd name="T15" fmla="*/ 484 h 877"/>
                  <a:gd name="T16" fmla="*/ 0 w 877"/>
                  <a:gd name="T17" fmla="*/ 392 h 877"/>
                  <a:gd name="T18" fmla="*/ 20 w 877"/>
                  <a:gd name="T19" fmla="*/ 311 h 877"/>
                  <a:gd name="T20" fmla="*/ 50 w 877"/>
                  <a:gd name="T21" fmla="*/ 229 h 877"/>
                  <a:gd name="T22" fmla="*/ 102 w 877"/>
                  <a:gd name="T23" fmla="*/ 158 h 877"/>
                  <a:gd name="T24" fmla="*/ 158 w 877"/>
                  <a:gd name="T25" fmla="*/ 102 h 877"/>
                  <a:gd name="T26" fmla="*/ 229 w 877"/>
                  <a:gd name="T27" fmla="*/ 56 h 877"/>
                  <a:gd name="T28" fmla="*/ 306 w 877"/>
                  <a:gd name="T29" fmla="*/ 21 h 877"/>
                  <a:gd name="T30" fmla="*/ 392 w 877"/>
                  <a:gd name="T31" fmla="*/ 5 h 877"/>
                  <a:gd name="T32" fmla="*/ 479 w 877"/>
                  <a:gd name="T33" fmla="*/ 5 h 877"/>
                  <a:gd name="T34" fmla="*/ 565 w 877"/>
                  <a:gd name="T35" fmla="*/ 21 h 877"/>
                  <a:gd name="T36" fmla="*/ 641 w 877"/>
                  <a:gd name="T37" fmla="*/ 51 h 877"/>
                  <a:gd name="T38" fmla="*/ 713 w 877"/>
                  <a:gd name="T39" fmla="*/ 102 h 877"/>
                  <a:gd name="T40" fmla="*/ 774 w 877"/>
                  <a:gd name="T41" fmla="*/ 163 h 877"/>
                  <a:gd name="T42" fmla="*/ 825 w 877"/>
                  <a:gd name="T43" fmla="*/ 234 h 877"/>
                  <a:gd name="T44" fmla="*/ 855 w 877"/>
                  <a:gd name="T45" fmla="*/ 311 h 877"/>
                  <a:gd name="T46" fmla="*/ 871 w 877"/>
                  <a:gd name="T47" fmla="*/ 397 h 877"/>
                  <a:gd name="T48" fmla="*/ 871 w 877"/>
                  <a:gd name="T49" fmla="*/ 484 h 877"/>
                  <a:gd name="T50" fmla="*/ 855 w 877"/>
                  <a:gd name="T51" fmla="*/ 565 h 877"/>
                  <a:gd name="T52" fmla="*/ 825 w 877"/>
                  <a:gd name="T53" fmla="*/ 642 h 877"/>
                  <a:gd name="T54" fmla="*/ 774 w 877"/>
                  <a:gd name="T55" fmla="*/ 713 h 877"/>
                  <a:gd name="T56" fmla="*/ 713 w 877"/>
                  <a:gd name="T57" fmla="*/ 774 h 877"/>
                  <a:gd name="T58" fmla="*/ 641 w 877"/>
                  <a:gd name="T59" fmla="*/ 825 h 877"/>
                  <a:gd name="T60" fmla="*/ 565 w 877"/>
                  <a:gd name="T61" fmla="*/ 855 h 877"/>
                  <a:gd name="T62" fmla="*/ 479 w 877"/>
                  <a:gd name="T63" fmla="*/ 871 h 877"/>
                  <a:gd name="T64" fmla="*/ 438 w 877"/>
                  <a:gd name="T65" fmla="*/ 250 h 877"/>
                  <a:gd name="T66" fmla="*/ 362 w 877"/>
                  <a:gd name="T67" fmla="*/ 265 h 877"/>
                  <a:gd name="T68" fmla="*/ 306 w 877"/>
                  <a:gd name="T69" fmla="*/ 306 h 877"/>
                  <a:gd name="T70" fmla="*/ 265 w 877"/>
                  <a:gd name="T71" fmla="*/ 367 h 877"/>
                  <a:gd name="T72" fmla="*/ 250 w 877"/>
                  <a:gd name="T73" fmla="*/ 438 h 877"/>
                  <a:gd name="T74" fmla="*/ 265 w 877"/>
                  <a:gd name="T75" fmla="*/ 510 h 877"/>
                  <a:gd name="T76" fmla="*/ 306 w 877"/>
                  <a:gd name="T77" fmla="*/ 570 h 877"/>
                  <a:gd name="T78" fmla="*/ 362 w 877"/>
                  <a:gd name="T79" fmla="*/ 611 h 877"/>
                  <a:gd name="T80" fmla="*/ 438 w 877"/>
                  <a:gd name="T81" fmla="*/ 626 h 877"/>
                  <a:gd name="T82" fmla="*/ 509 w 877"/>
                  <a:gd name="T83" fmla="*/ 611 h 877"/>
                  <a:gd name="T84" fmla="*/ 570 w 877"/>
                  <a:gd name="T85" fmla="*/ 570 h 877"/>
                  <a:gd name="T86" fmla="*/ 611 w 877"/>
                  <a:gd name="T87" fmla="*/ 510 h 877"/>
                  <a:gd name="T88" fmla="*/ 626 w 877"/>
                  <a:gd name="T89" fmla="*/ 438 h 877"/>
                  <a:gd name="T90" fmla="*/ 611 w 877"/>
                  <a:gd name="T91" fmla="*/ 367 h 877"/>
                  <a:gd name="T92" fmla="*/ 570 w 877"/>
                  <a:gd name="T93" fmla="*/ 306 h 877"/>
                  <a:gd name="T94" fmla="*/ 509 w 877"/>
                  <a:gd name="T95" fmla="*/ 265 h 877"/>
                  <a:gd name="T96" fmla="*/ 438 w 877"/>
                  <a:gd name="T97" fmla="*/ 25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7" h="877">
                    <a:moveTo>
                      <a:pt x="438" y="876"/>
                    </a:moveTo>
                    <a:lnTo>
                      <a:pt x="392" y="871"/>
                    </a:lnTo>
                    <a:lnTo>
                      <a:pt x="351" y="865"/>
                    </a:lnTo>
                    <a:lnTo>
                      <a:pt x="306" y="855"/>
                    </a:lnTo>
                    <a:lnTo>
                      <a:pt x="265" y="840"/>
                    </a:lnTo>
                    <a:lnTo>
                      <a:pt x="229" y="820"/>
                    </a:lnTo>
                    <a:lnTo>
                      <a:pt x="193" y="799"/>
                    </a:lnTo>
                    <a:lnTo>
                      <a:pt x="158" y="774"/>
                    </a:lnTo>
                    <a:lnTo>
                      <a:pt x="127" y="748"/>
                    </a:lnTo>
                    <a:lnTo>
                      <a:pt x="102" y="718"/>
                    </a:lnTo>
                    <a:lnTo>
                      <a:pt x="76" y="683"/>
                    </a:lnTo>
                    <a:lnTo>
                      <a:pt x="50" y="647"/>
                    </a:lnTo>
                    <a:lnTo>
                      <a:pt x="35" y="606"/>
                    </a:lnTo>
                    <a:lnTo>
                      <a:pt x="20" y="570"/>
                    </a:lnTo>
                    <a:lnTo>
                      <a:pt x="10" y="525"/>
                    </a:lnTo>
                    <a:lnTo>
                      <a:pt x="0" y="484"/>
                    </a:lnTo>
                    <a:lnTo>
                      <a:pt x="0" y="438"/>
                    </a:lnTo>
                    <a:lnTo>
                      <a:pt x="0" y="392"/>
                    </a:lnTo>
                    <a:lnTo>
                      <a:pt x="10" y="351"/>
                    </a:lnTo>
                    <a:lnTo>
                      <a:pt x="20" y="311"/>
                    </a:lnTo>
                    <a:lnTo>
                      <a:pt x="35" y="270"/>
                    </a:lnTo>
                    <a:lnTo>
                      <a:pt x="50" y="229"/>
                    </a:lnTo>
                    <a:lnTo>
                      <a:pt x="76" y="194"/>
                    </a:lnTo>
                    <a:lnTo>
                      <a:pt x="102" y="158"/>
                    </a:lnTo>
                    <a:lnTo>
                      <a:pt x="127" y="128"/>
                    </a:lnTo>
                    <a:lnTo>
                      <a:pt x="158" y="102"/>
                    </a:lnTo>
                    <a:lnTo>
                      <a:pt x="193" y="77"/>
                    </a:lnTo>
                    <a:lnTo>
                      <a:pt x="229" y="56"/>
                    </a:lnTo>
                    <a:lnTo>
                      <a:pt x="265" y="36"/>
                    </a:lnTo>
                    <a:lnTo>
                      <a:pt x="306" y="21"/>
                    </a:lnTo>
                    <a:lnTo>
                      <a:pt x="351" y="11"/>
                    </a:lnTo>
                    <a:lnTo>
                      <a:pt x="392" y="5"/>
                    </a:lnTo>
                    <a:lnTo>
                      <a:pt x="438" y="0"/>
                    </a:lnTo>
                    <a:lnTo>
                      <a:pt x="479" y="5"/>
                    </a:lnTo>
                    <a:lnTo>
                      <a:pt x="524" y="11"/>
                    </a:lnTo>
                    <a:lnTo>
                      <a:pt x="565" y="21"/>
                    </a:lnTo>
                    <a:lnTo>
                      <a:pt x="606" y="36"/>
                    </a:lnTo>
                    <a:lnTo>
                      <a:pt x="641" y="51"/>
                    </a:lnTo>
                    <a:lnTo>
                      <a:pt x="677" y="77"/>
                    </a:lnTo>
                    <a:lnTo>
                      <a:pt x="713" y="102"/>
                    </a:lnTo>
                    <a:lnTo>
                      <a:pt x="748" y="128"/>
                    </a:lnTo>
                    <a:lnTo>
                      <a:pt x="774" y="163"/>
                    </a:lnTo>
                    <a:lnTo>
                      <a:pt x="799" y="199"/>
                    </a:lnTo>
                    <a:lnTo>
                      <a:pt x="825" y="234"/>
                    </a:lnTo>
                    <a:lnTo>
                      <a:pt x="840" y="270"/>
                    </a:lnTo>
                    <a:lnTo>
                      <a:pt x="855" y="311"/>
                    </a:lnTo>
                    <a:lnTo>
                      <a:pt x="865" y="351"/>
                    </a:lnTo>
                    <a:lnTo>
                      <a:pt x="871" y="397"/>
                    </a:lnTo>
                    <a:lnTo>
                      <a:pt x="876" y="438"/>
                    </a:lnTo>
                    <a:lnTo>
                      <a:pt x="871" y="484"/>
                    </a:lnTo>
                    <a:lnTo>
                      <a:pt x="865" y="525"/>
                    </a:lnTo>
                    <a:lnTo>
                      <a:pt x="855" y="565"/>
                    </a:lnTo>
                    <a:lnTo>
                      <a:pt x="840" y="606"/>
                    </a:lnTo>
                    <a:lnTo>
                      <a:pt x="825" y="642"/>
                    </a:lnTo>
                    <a:lnTo>
                      <a:pt x="799" y="683"/>
                    </a:lnTo>
                    <a:lnTo>
                      <a:pt x="774" y="713"/>
                    </a:lnTo>
                    <a:lnTo>
                      <a:pt x="748" y="748"/>
                    </a:lnTo>
                    <a:lnTo>
                      <a:pt x="713" y="774"/>
                    </a:lnTo>
                    <a:lnTo>
                      <a:pt x="677" y="799"/>
                    </a:lnTo>
                    <a:lnTo>
                      <a:pt x="641" y="825"/>
                    </a:lnTo>
                    <a:lnTo>
                      <a:pt x="606" y="840"/>
                    </a:lnTo>
                    <a:lnTo>
                      <a:pt x="565" y="855"/>
                    </a:lnTo>
                    <a:lnTo>
                      <a:pt x="524" y="865"/>
                    </a:lnTo>
                    <a:lnTo>
                      <a:pt x="479" y="871"/>
                    </a:lnTo>
                    <a:lnTo>
                      <a:pt x="438" y="876"/>
                    </a:lnTo>
                    <a:close/>
                    <a:moveTo>
                      <a:pt x="438" y="250"/>
                    </a:moveTo>
                    <a:lnTo>
                      <a:pt x="397" y="255"/>
                    </a:lnTo>
                    <a:lnTo>
                      <a:pt x="362" y="265"/>
                    </a:lnTo>
                    <a:lnTo>
                      <a:pt x="331" y="285"/>
                    </a:lnTo>
                    <a:lnTo>
                      <a:pt x="306" y="306"/>
                    </a:lnTo>
                    <a:lnTo>
                      <a:pt x="280" y="336"/>
                    </a:lnTo>
                    <a:lnTo>
                      <a:pt x="265" y="367"/>
                    </a:lnTo>
                    <a:lnTo>
                      <a:pt x="254" y="402"/>
                    </a:lnTo>
                    <a:lnTo>
                      <a:pt x="250" y="438"/>
                    </a:lnTo>
                    <a:lnTo>
                      <a:pt x="254" y="474"/>
                    </a:lnTo>
                    <a:lnTo>
                      <a:pt x="265" y="510"/>
                    </a:lnTo>
                    <a:lnTo>
                      <a:pt x="280" y="545"/>
                    </a:lnTo>
                    <a:lnTo>
                      <a:pt x="306" y="570"/>
                    </a:lnTo>
                    <a:lnTo>
                      <a:pt x="331" y="596"/>
                    </a:lnTo>
                    <a:lnTo>
                      <a:pt x="362" y="611"/>
                    </a:lnTo>
                    <a:lnTo>
                      <a:pt x="397" y="621"/>
                    </a:lnTo>
                    <a:lnTo>
                      <a:pt x="438" y="626"/>
                    </a:lnTo>
                    <a:lnTo>
                      <a:pt x="473" y="621"/>
                    </a:lnTo>
                    <a:lnTo>
                      <a:pt x="509" y="611"/>
                    </a:lnTo>
                    <a:lnTo>
                      <a:pt x="539" y="596"/>
                    </a:lnTo>
                    <a:lnTo>
                      <a:pt x="570" y="570"/>
                    </a:lnTo>
                    <a:lnTo>
                      <a:pt x="591" y="540"/>
                    </a:lnTo>
                    <a:lnTo>
                      <a:pt x="611" y="510"/>
                    </a:lnTo>
                    <a:lnTo>
                      <a:pt x="621" y="474"/>
                    </a:lnTo>
                    <a:lnTo>
                      <a:pt x="626" y="438"/>
                    </a:lnTo>
                    <a:lnTo>
                      <a:pt x="621" y="402"/>
                    </a:lnTo>
                    <a:lnTo>
                      <a:pt x="611" y="367"/>
                    </a:lnTo>
                    <a:lnTo>
                      <a:pt x="591" y="336"/>
                    </a:lnTo>
                    <a:lnTo>
                      <a:pt x="570" y="306"/>
                    </a:lnTo>
                    <a:lnTo>
                      <a:pt x="539" y="281"/>
                    </a:lnTo>
                    <a:lnTo>
                      <a:pt x="509" y="265"/>
                    </a:lnTo>
                    <a:lnTo>
                      <a:pt x="473" y="255"/>
                    </a:lnTo>
                    <a:lnTo>
                      <a:pt x="438" y="25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5" name="Freeform 48"/>
              <p:cNvSpPr>
                <a:spLocks noChangeArrowheads="1"/>
              </p:cNvSpPr>
              <p:nvPr/>
            </p:nvSpPr>
            <p:spPr bwMode="auto">
              <a:xfrm>
                <a:off x="9163013" y="3370949"/>
                <a:ext cx="597386" cy="597386"/>
              </a:xfrm>
              <a:custGeom>
                <a:avLst/>
                <a:gdLst>
                  <a:gd name="T0" fmla="*/ 392 w 876"/>
                  <a:gd name="T1" fmla="*/ 871 h 876"/>
                  <a:gd name="T2" fmla="*/ 305 w 876"/>
                  <a:gd name="T3" fmla="*/ 855 h 876"/>
                  <a:gd name="T4" fmla="*/ 229 w 876"/>
                  <a:gd name="T5" fmla="*/ 819 h 876"/>
                  <a:gd name="T6" fmla="*/ 157 w 876"/>
                  <a:gd name="T7" fmla="*/ 774 h 876"/>
                  <a:gd name="T8" fmla="*/ 101 w 876"/>
                  <a:gd name="T9" fmla="*/ 713 h 876"/>
                  <a:gd name="T10" fmla="*/ 50 w 876"/>
                  <a:gd name="T11" fmla="*/ 646 h 876"/>
                  <a:gd name="T12" fmla="*/ 20 w 876"/>
                  <a:gd name="T13" fmla="*/ 565 h 876"/>
                  <a:gd name="T14" fmla="*/ 5 w 876"/>
                  <a:gd name="T15" fmla="*/ 484 h 876"/>
                  <a:gd name="T16" fmla="*/ 5 w 876"/>
                  <a:gd name="T17" fmla="*/ 392 h 876"/>
                  <a:gd name="T18" fmla="*/ 20 w 876"/>
                  <a:gd name="T19" fmla="*/ 305 h 876"/>
                  <a:gd name="T20" fmla="*/ 50 w 876"/>
                  <a:gd name="T21" fmla="*/ 229 h 876"/>
                  <a:gd name="T22" fmla="*/ 101 w 876"/>
                  <a:gd name="T23" fmla="*/ 158 h 876"/>
                  <a:gd name="T24" fmla="*/ 157 w 876"/>
                  <a:gd name="T25" fmla="*/ 102 h 876"/>
                  <a:gd name="T26" fmla="*/ 229 w 876"/>
                  <a:gd name="T27" fmla="*/ 51 h 876"/>
                  <a:gd name="T28" fmla="*/ 305 w 876"/>
                  <a:gd name="T29" fmla="*/ 20 h 876"/>
                  <a:gd name="T30" fmla="*/ 392 w 876"/>
                  <a:gd name="T31" fmla="*/ 0 h 876"/>
                  <a:gd name="T32" fmla="*/ 483 w 876"/>
                  <a:gd name="T33" fmla="*/ 0 h 876"/>
                  <a:gd name="T34" fmla="*/ 565 w 876"/>
                  <a:gd name="T35" fmla="*/ 20 h 876"/>
                  <a:gd name="T36" fmla="*/ 646 w 876"/>
                  <a:gd name="T37" fmla="*/ 51 h 876"/>
                  <a:gd name="T38" fmla="*/ 718 w 876"/>
                  <a:gd name="T39" fmla="*/ 102 h 876"/>
                  <a:gd name="T40" fmla="*/ 774 w 876"/>
                  <a:gd name="T41" fmla="*/ 158 h 876"/>
                  <a:gd name="T42" fmla="*/ 819 w 876"/>
                  <a:gd name="T43" fmla="*/ 229 h 876"/>
                  <a:gd name="T44" fmla="*/ 855 w 876"/>
                  <a:gd name="T45" fmla="*/ 305 h 876"/>
                  <a:gd name="T46" fmla="*/ 870 w 876"/>
                  <a:gd name="T47" fmla="*/ 392 h 876"/>
                  <a:gd name="T48" fmla="*/ 870 w 876"/>
                  <a:gd name="T49" fmla="*/ 484 h 876"/>
                  <a:gd name="T50" fmla="*/ 855 w 876"/>
                  <a:gd name="T51" fmla="*/ 565 h 876"/>
                  <a:gd name="T52" fmla="*/ 819 w 876"/>
                  <a:gd name="T53" fmla="*/ 646 h 876"/>
                  <a:gd name="T54" fmla="*/ 774 w 876"/>
                  <a:gd name="T55" fmla="*/ 713 h 876"/>
                  <a:gd name="T56" fmla="*/ 718 w 876"/>
                  <a:gd name="T57" fmla="*/ 774 h 876"/>
                  <a:gd name="T58" fmla="*/ 646 w 876"/>
                  <a:gd name="T59" fmla="*/ 819 h 876"/>
                  <a:gd name="T60" fmla="*/ 565 w 876"/>
                  <a:gd name="T61" fmla="*/ 855 h 876"/>
                  <a:gd name="T62" fmla="*/ 483 w 876"/>
                  <a:gd name="T63" fmla="*/ 871 h 876"/>
                  <a:gd name="T64" fmla="*/ 438 w 876"/>
                  <a:gd name="T65" fmla="*/ 249 h 876"/>
                  <a:gd name="T66" fmla="*/ 366 w 876"/>
                  <a:gd name="T67" fmla="*/ 265 h 876"/>
                  <a:gd name="T68" fmla="*/ 305 w 876"/>
                  <a:gd name="T69" fmla="*/ 305 h 876"/>
                  <a:gd name="T70" fmla="*/ 265 w 876"/>
                  <a:gd name="T71" fmla="*/ 367 h 876"/>
                  <a:gd name="T72" fmla="*/ 249 w 876"/>
                  <a:gd name="T73" fmla="*/ 438 h 876"/>
                  <a:gd name="T74" fmla="*/ 265 w 876"/>
                  <a:gd name="T75" fmla="*/ 509 h 876"/>
                  <a:gd name="T76" fmla="*/ 305 w 876"/>
                  <a:gd name="T77" fmla="*/ 570 h 876"/>
                  <a:gd name="T78" fmla="*/ 366 w 876"/>
                  <a:gd name="T79" fmla="*/ 611 h 876"/>
                  <a:gd name="T80" fmla="*/ 438 w 876"/>
                  <a:gd name="T81" fmla="*/ 626 h 876"/>
                  <a:gd name="T82" fmla="*/ 509 w 876"/>
                  <a:gd name="T83" fmla="*/ 611 h 876"/>
                  <a:gd name="T84" fmla="*/ 570 w 876"/>
                  <a:gd name="T85" fmla="*/ 570 h 876"/>
                  <a:gd name="T86" fmla="*/ 610 w 876"/>
                  <a:gd name="T87" fmla="*/ 509 h 876"/>
                  <a:gd name="T88" fmla="*/ 626 w 876"/>
                  <a:gd name="T89" fmla="*/ 438 h 876"/>
                  <a:gd name="T90" fmla="*/ 610 w 876"/>
                  <a:gd name="T91" fmla="*/ 361 h 876"/>
                  <a:gd name="T92" fmla="*/ 570 w 876"/>
                  <a:gd name="T93" fmla="*/ 305 h 876"/>
                  <a:gd name="T94" fmla="*/ 509 w 876"/>
                  <a:gd name="T95" fmla="*/ 265 h 876"/>
                  <a:gd name="T96" fmla="*/ 438 w 876"/>
                  <a:gd name="T97" fmla="*/ 24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6" h="876">
                    <a:moveTo>
                      <a:pt x="438" y="875"/>
                    </a:moveTo>
                    <a:lnTo>
                      <a:pt x="392" y="871"/>
                    </a:lnTo>
                    <a:lnTo>
                      <a:pt x="351" y="866"/>
                    </a:lnTo>
                    <a:lnTo>
                      <a:pt x="305" y="855"/>
                    </a:lnTo>
                    <a:lnTo>
                      <a:pt x="269" y="840"/>
                    </a:lnTo>
                    <a:lnTo>
                      <a:pt x="229" y="819"/>
                    </a:lnTo>
                    <a:lnTo>
                      <a:pt x="193" y="799"/>
                    </a:lnTo>
                    <a:lnTo>
                      <a:pt x="157" y="774"/>
                    </a:lnTo>
                    <a:lnTo>
                      <a:pt x="127" y="743"/>
                    </a:lnTo>
                    <a:lnTo>
                      <a:pt x="101" y="713"/>
                    </a:lnTo>
                    <a:lnTo>
                      <a:pt x="76" y="682"/>
                    </a:lnTo>
                    <a:lnTo>
                      <a:pt x="50" y="646"/>
                    </a:lnTo>
                    <a:lnTo>
                      <a:pt x="35" y="606"/>
                    </a:lnTo>
                    <a:lnTo>
                      <a:pt x="20" y="565"/>
                    </a:lnTo>
                    <a:lnTo>
                      <a:pt x="9" y="525"/>
                    </a:lnTo>
                    <a:lnTo>
                      <a:pt x="5" y="484"/>
                    </a:lnTo>
                    <a:lnTo>
                      <a:pt x="0" y="438"/>
                    </a:lnTo>
                    <a:lnTo>
                      <a:pt x="5" y="392"/>
                    </a:lnTo>
                    <a:lnTo>
                      <a:pt x="9" y="352"/>
                    </a:lnTo>
                    <a:lnTo>
                      <a:pt x="20" y="305"/>
                    </a:lnTo>
                    <a:lnTo>
                      <a:pt x="35" y="265"/>
                    </a:lnTo>
                    <a:lnTo>
                      <a:pt x="50" y="229"/>
                    </a:lnTo>
                    <a:lnTo>
                      <a:pt x="76" y="194"/>
                    </a:lnTo>
                    <a:lnTo>
                      <a:pt x="101" y="158"/>
                    </a:lnTo>
                    <a:lnTo>
                      <a:pt x="127" y="128"/>
                    </a:lnTo>
                    <a:lnTo>
                      <a:pt x="157" y="102"/>
                    </a:lnTo>
                    <a:lnTo>
                      <a:pt x="193" y="76"/>
                    </a:lnTo>
                    <a:lnTo>
                      <a:pt x="229" y="51"/>
                    </a:lnTo>
                    <a:lnTo>
                      <a:pt x="269" y="36"/>
                    </a:lnTo>
                    <a:lnTo>
                      <a:pt x="305" y="20"/>
                    </a:lnTo>
                    <a:lnTo>
                      <a:pt x="351" y="11"/>
                    </a:lnTo>
                    <a:lnTo>
                      <a:pt x="392" y="0"/>
                    </a:lnTo>
                    <a:lnTo>
                      <a:pt x="438" y="0"/>
                    </a:lnTo>
                    <a:lnTo>
                      <a:pt x="483" y="0"/>
                    </a:lnTo>
                    <a:lnTo>
                      <a:pt x="524" y="11"/>
                    </a:lnTo>
                    <a:lnTo>
                      <a:pt x="565" y="20"/>
                    </a:lnTo>
                    <a:lnTo>
                      <a:pt x="606" y="36"/>
                    </a:lnTo>
                    <a:lnTo>
                      <a:pt x="646" y="51"/>
                    </a:lnTo>
                    <a:lnTo>
                      <a:pt x="682" y="76"/>
                    </a:lnTo>
                    <a:lnTo>
                      <a:pt x="718" y="102"/>
                    </a:lnTo>
                    <a:lnTo>
                      <a:pt x="748" y="128"/>
                    </a:lnTo>
                    <a:lnTo>
                      <a:pt x="774" y="158"/>
                    </a:lnTo>
                    <a:lnTo>
                      <a:pt x="799" y="194"/>
                    </a:lnTo>
                    <a:lnTo>
                      <a:pt x="819" y="229"/>
                    </a:lnTo>
                    <a:lnTo>
                      <a:pt x="840" y="265"/>
                    </a:lnTo>
                    <a:lnTo>
                      <a:pt x="855" y="305"/>
                    </a:lnTo>
                    <a:lnTo>
                      <a:pt x="866" y="346"/>
                    </a:lnTo>
                    <a:lnTo>
                      <a:pt x="870" y="392"/>
                    </a:lnTo>
                    <a:lnTo>
                      <a:pt x="875" y="438"/>
                    </a:lnTo>
                    <a:lnTo>
                      <a:pt x="870" y="484"/>
                    </a:lnTo>
                    <a:lnTo>
                      <a:pt x="866" y="525"/>
                    </a:lnTo>
                    <a:lnTo>
                      <a:pt x="855" y="565"/>
                    </a:lnTo>
                    <a:lnTo>
                      <a:pt x="840" y="606"/>
                    </a:lnTo>
                    <a:lnTo>
                      <a:pt x="819" y="646"/>
                    </a:lnTo>
                    <a:lnTo>
                      <a:pt x="799" y="682"/>
                    </a:lnTo>
                    <a:lnTo>
                      <a:pt x="774" y="713"/>
                    </a:lnTo>
                    <a:lnTo>
                      <a:pt x="748" y="743"/>
                    </a:lnTo>
                    <a:lnTo>
                      <a:pt x="718" y="774"/>
                    </a:lnTo>
                    <a:lnTo>
                      <a:pt x="682" y="799"/>
                    </a:lnTo>
                    <a:lnTo>
                      <a:pt x="646" y="819"/>
                    </a:lnTo>
                    <a:lnTo>
                      <a:pt x="606" y="840"/>
                    </a:lnTo>
                    <a:lnTo>
                      <a:pt x="565" y="855"/>
                    </a:lnTo>
                    <a:lnTo>
                      <a:pt x="524" y="866"/>
                    </a:lnTo>
                    <a:lnTo>
                      <a:pt x="483" y="871"/>
                    </a:lnTo>
                    <a:lnTo>
                      <a:pt x="438" y="875"/>
                    </a:lnTo>
                    <a:close/>
                    <a:moveTo>
                      <a:pt x="438" y="249"/>
                    </a:moveTo>
                    <a:lnTo>
                      <a:pt x="402" y="255"/>
                    </a:lnTo>
                    <a:lnTo>
                      <a:pt x="366" y="265"/>
                    </a:lnTo>
                    <a:lnTo>
                      <a:pt x="330" y="280"/>
                    </a:lnTo>
                    <a:lnTo>
                      <a:pt x="305" y="305"/>
                    </a:lnTo>
                    <a:lnTo>
                      <a:pt x="280" y="331"/>
                    </a:lnTo>
                    <a:lnTo>
                      <a:pt x="265" y="367"/>
                    </a:lnTo>
                    <a:lnTo>
                      <a:pt x="254" y="397"/>
                    </a:lnTo>
                    <a:lnTo>
                      <a:pt x="249" y="438"/>
                    </a:lnTo>
                    <a:lnTo>
                      <a:pt x="254" y="473"/>
                    </a:lnTo>
                    <a:lnTo>
                      <a:pt x="265" y="509"/>
                    </a:lnTo>
                    <a:lnTo>
                      <a:pt x="280" y="540"/>
                    </a:lnTo>
                    <a:lnTo>
                      <a:pt x="305" y="570"/>
                    </a:lnTo>
                    <a:lnTo>
                      <a:pt x="330" y="590"/>
                    </a:lnTo>
                    <a:lnTo>
                      <a:pt x="366" y="611"/>
                    </a:lnTo>
                    <a:lnTo>
                      <a:pt x="402" y="621"/>
                    </a:lnTo>
                    <a:lnTo>
                      <a:pt x="438" y="626"/>
                    </a:lnTo>
                    <a:lnTo>
                      <a:pt x="473" y="621"/>
                    </a:lnTo>
                    <a:lnTo>
                      <a:pt x="509" y="611"/>
                    </a:lnTo>
                    <a:lnTo>
                      <a:pt x="539" y="590"/>
                    </a:lnTo>
                    <a:lnTo>
                      <a:pt x="570" y="570"/>
                    </a:lnTo>
                    <a:lnTo>
                      <a:pt x="590" y="540"/>
                    </a:lnTo>
                    <a:lnTo>
                      <a:pt x="610" y="509"/>
                    </a:lnTo>
                    <a:lnTo>
                      <a:pt x="621" y="473"/>
                    </a:lnTo>
                    <a:lnTo>
                      <a:pt x="626" y="438"/>
                    </a:lnTo>
                    <a:lnTo>
                      <a:pt x="621" y="397"/>
                    </a:lnTo>
                    <a:lnTo>
                      <a:pt x="610" y="361"/>
                    </a:lnTo>
                    <a:lnTo>
                      <a:pt x="590" y="331"/>
                    </a:lnTo>
                    <a:lnTo>
                      <a:pt x="570" y="305"/>
                    </a:lnTo>
                    <a:lnTo>
                      <a:pt x="539" y="280"/>
                    </a:lnTo>
                    <a:lnTo>
                      <a:pt x="509" y="265"/>
                    </a:lnTo>
                    <a:lnTo>
                      <a:pt x="473" y="255"/>
                    </a:lnTo>
                    <a:lnTo>
                      <a:pt x="438" y="24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6" name="Freeform 49"/>
              <p:cNvSpPr>
                <a:spLocks noChangeArrowheads="1"/>
              </p:cNvSpPr>
              <p:nvPr/>
            </p:nvSpPr>
            <p:spPr bwMode="auto">
              <a:xfrm>
                <a:off x="9163013" y="3669643"/>
                <a:ext cx="168958" cy="1366748"/>
              </a:xfrm>
              <a:custGeom>
                <a:avLst/>
                <a:gdLst>
                  <a:gd name="T0" fmla="*/ 249 w 250"/>
                  <a:gd name="T1" fmla="*/ 2000 h 2001"/>
                  <a:gd name="T2" fmla="*/ 0 w 250"/>
                  <a:gd name="T3" fmla="*/ 2000 h 2001"/>
                  <a:gd name="T4" fmla="*/ 0 w 250"/>
                  <a:gd name="T5" fmla="*/ 0 h 2001"/>
                  <a:gd name="T6" fmla="*/ 249 w 250"/>
                  <a:gd name="T7" fmla="*/ 0 h 2001"/>
                  <a:gd name="T8" fmla="*/ 249 w 250"/>
                  <a:gd name="T9" fmla="*/ 2000 h 2001"/>
                </a:gdLst>
                <a:ahLst/>
                <a:cxnLst>
                  <a:cxn ang="0">
                    <a:pos x="T0" y="T1"/>
                  </a:cxn>
                  <a:cxn ang="0">
                    <a:pos x="T2" y="T3"/>
                  </a:cxn>
                  <a:cxn ang="0">
                    <a:pos x="T4" y="T5"/>
                  </a:cxn>
                  <a:cxn ang="0">
                    <a:pos x="T6" y="T7"/>
                  </a:cxn>
                  <a:cxn ang="0">
                    <a:pos x="T8" y="T9"/>
                  </a:cxn>
                </a:cxnLst>
                <a:rect l="0" t="0" r="r" b="b"/>
                <a:pathLst>
                  <a:path w="250" h="2001">
                    <a:moveTo>
                      <a:pt x="249" y="2000"/>
                    </a:moveTo>
                    <a:lnTo>
                      <a:pt x="0" y="2000"/>
                    </a:lnTo>
                    <a:lnTo>
                      <a:pt x="0" y="0"/>
                    </a:lnTo>
                    <a:lnTo>
                      <a:pt x="249" y="0"/>
                    </a:lnTo>
                    <a:lnTo>
                      <a:pt x="249" y="200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 name="Freeform 50"/>
              <p:cNvSpPr>
                <a:spLocks noChangeArrowheads="1"/>
              </p:cNvSpPr>
              <p:nvPr/>
            </p:nvSpPr>
            <p:spPr bwMode="auto">
              <a:xfrm>
                <a:off x="9591441" y="3632200"/>
                <a:ext cx="168958" cy="3225800"/>
              </a:xfrm>
              <a:custGeom>
                <a:avLst/>
                <a:gdLst>
                  <a:gd name="T0" fmla="*/ 249 w 250"/>
                  <a:gd name="T1" fmla="*/ 6336 h 6337"/>
                  <a:gd name="T2" fmla="*/ 0 w 250"/>
                  <a:gd name="T3" fmla="*/ 6336 h 6337"/>
                  <a:gd name="T4" fmla="*/ 0 w 250"/>
                  <a:gd name="T5" fmla="*/ 0 h 6337"/>
                  <a:gd name="T6" fmla="*/ 249 w 250"/>
                  <a:gd name="T7" fmla="*/ 0 h 6337"/>
                  <a:gd name="T8" fmla="*/ 249 w 250"/>
                  <a:gd name="T9" fmla="*/ 6336 h 6337"/>
                </a:gdLst>
                <a:ahLst/>
                <a:cxnLst>
                  <a:cxn ang="0">
                    <a:pos x="T0" y="T1"/>
                  </a:cxn>
                  <a:cxn ang="0">
                    <a:pos x="T2" y="T3"/>
                  </a:cxn>
                  <a:cxn ang="0">
                    <a:pos x="T4" y="T5"/>
                  </a:cxn>
                  <a:cxn ang="0">
                    <a:pos x="T6" y="T7"/>
                  </a:cxn>
                  <a:cxn ang="0">
                    <a:pos x="T8" y="T9"/>
                  </a:cxn>
                </a:cxnLst>
                <a:rect l="0" t="0" r="r" b="b"/>
                <a:pathLst>
                  <a:path w="250" h="6337">
                    <a:moveTo>
                      <a:pt x="249" y="6336"/>
                    </a:moveTo>
                    <a:lnTo>
                      <a:pt x="0" y="6336"/>
                    </a:lnTo>
                    <a:lnTo>
                      <a:pt x="0" y="0"/>
                    </a:lnTo>
                    <a:lnTo>
                      <a:pt x="249" y="0"/>
                    </a:lnTo>
                    <a:lnTo>
                      <a:pt x="249" y="633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8" name="Freeform 51"/>
              <p:cNvSpPr>
                <a:spLocks noChangeArrowheads="1"/>
              </p:cNvSpPr>
              <p:nvPr/>
            </p:nvSpPr>
            <p:spPr bwMode="auto">
              <a:xfrm>
                <a:off x="11299123" y="3920061"/>
                <a:ext cx="168958" cy="1918878"/>
              </a:xfrm>
              <a:custGeom>
                <a:avLst/>
                <a:gdLst>
                  <a:gd name="T0" fmla="*/ 249 w 250"/>
                  <a:gd name="T1" fmla="*/ 2810 h 2811"/>
                  <a:gd name="T2" fmla="*/ 244 w 250"/>
                  <a:gd name="T3" fmla="*/ 2748 h 2811"/>
                  <a:gd name="T4" fmla="*/ 224 w 250"/>
                  <a:gd name="T5" fmla="*/ 2692 h 2811"/>
                  <a:gd name="T6" fmla="*/ 203 w 250"/>
                  <a:gd name="T7" fmla="*/ 2637 h 2811"/>
                  <a:gd name="T8" fmla="*/ 173 w 250"/>
                  <a:gd name="T9" fmla="*/ 2586 h 2811"/>
                  <a:gd name="T10" fmla="*/ 137 w 250"/>
                  <a:gd name="T11" fmla="*/ 2540 h 2811"/>
                  <a:gd name="T12" fmla="*/ 96 w 250"/>
                  <a:gd name="T13" fmla="*/ 2499 h 2811"/>
                  <a:gd name="T14" fmla="*/ 50 w 250"/>
                  <a:gd name="T15" fmla="*/ 2469 h 2811"/>
                  <a:gd name="T16" fmla="*/ 0 w 250"/>
                  <a:gd name="T17" fmla="*/ 2438 h 2811"/>
                  <a:gd name="T18" fmla="*/ 0 w 250"/>
                  <a:gd name="T19" fmla="*/ 2438 h 2811"/>
                  <a:gd name="T20" fmla="*/ 0 w 250"/>
                  <a:gd name="T21" fmla="*/ 0 h 2811"/>
                  <a:gd name="T22" fmla="*/ 249 w 250"/>
                  <a:gd name="T23" fmla="*/ 0 h 2811"/>
                  <a:gd name="T24" fmla="*/ 249 w 250"/>
                  <a:gd name="T25" fmla="*/ 2810 h 2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811">
                    <a:moveTo>
                      <a:pt x="249" y="2810"/>
                    </a:moveTo>
                    <a:lnTo>
                      <a:pt x="244" y="2748"/>
                    </a:lnTo>
                    <a:lnTo>
                      <a:pt x="224" y="2692"/>
                    </a:lnTo>
                    <a:lnTo>
                      <a:pt x="203" y="2637"/>
                    </a:lnTo>
                    <a:lnTo>
                      <a:pt x="173" y="2586"/>
                    </a:lnTo>
                    <a:lnTo>
                      <a:pt x="137" y="2540"/>
                    </a:lnTo>
                    <a:lnTo>
                      <a:pt x="96" y="2499"/>
                    </a:lnTo>
                    <a:lnTo>
                      <a:pt x="50" y="2469"/>
                    </a:lnTo>
                    <a:lnTo>
                      <a:pt x="0" y="2438"/>
                    </a:lnTo>
                    <a:lnTo>
                      <a:pt x="0" y="2438"/>
                    </a:lnTo>
                    <a:lnTo>
                      <a:pt x="0" y="0"/>
                    </a:lnTo>
                    <a:lnTo>
                      <a:pt x="249" y="0"/>
                    </a:lnTo>
                    <a:lnTo>
                      <a:pt x="249" y="28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9" name="Freeform 52"/>
              <p:cNvSpPr>
                <a:spLocks noChangeArrowheads="1"/>
              </p:cNvSpPr>
              <p:nvPr/>
            </p:nvSpPr>
            <p:spPr bwMode="auto">
              <a:xfrm>
                <a:off x="11299123" y="4733959"/>
                <a:ext cx="168958" cy="2124041"/>
              </a:xfrm>
              <a:custGeom>
                <a:avLst/>
                <a:gdLst>
                  <a:gd name="T0" fmla="*/ 0 w 250"/>
                  <a:gd name="T1" fmla="*/ 367 h 3111"/>
                  <a:gd name="T2" fmla="*/ 50 w 250"/>
                  <a:gd name="T3" fmla="*/ 341 h 3111"/>
                  <a:gd name="T4" fmla="*/ 96 w 250"/>
                  <a:gd name="T5" fmla="*/ 306 h 3111"/>
                  <a:gd name="T6" fmla="*/ 137 w 250"/>
                  <a:gd name="T7" fmla="*/ 265 h 3111"/>
                  <a:gd name="T8" fmla="*/ 173 w 250"/>
                  <a:gd name="T9" fmla="*/ 220 h 3111"/>
                  <a:gd name="T10" fmla="*/ 203 w 250"/>
                  <a:gd name="T11" fmla="*/ 168 h 3111"/>
                  <a:gd name="T12" fmla="*/ 224 w 250"/>
                  <a:gd name="T13" fmla="*/ 117 h 3111"/>
                  <a:gd name="T14" fmla="*/ 244 w 250"/>
                  <a:gd name="T15" fmla="*/ 56 h 3111"/>
                  <a:gd name="T16" fmla="*/ 249 w 250"/>
                  <a:gd name="T17" fmla="*/ 0 h 3111"/>
                  <a:gd name="T18" fmla="*/ 249 w 250"/>
                  <a:gd name="T19" fmla="*/ 0 h 3111"/>
                  <a:gd name="T20" fmla="*/ 249 w 250"/>
                  <a:gd name="T21" fmla="*/ 3110 h 3111"/>
                  <a:gd name="T22" fmla="*/ 0 w 250"/>
                  <a:gd name="T23" fmla="*/ 3110 h 3111"/>
                  <a:gd name="T24" fmla="*/ 0 w 250"/>
                  <a:gd name="T25" fmla="*/ 367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3111">
                    <a:moveTo>
                      <a:pt x="0" y="367"/>
                    </a:moveTo>
                    <a:lnTo>
                      <a:pt x="50" y="341"/>
                    </a:lnTo>
                    <a:lnTo>
                      <a:pt x="96" y="306"/>
                    </a:lnTo>
                    <a:lnTo>
                      <a:pt x="137" y="265"/>
                    </a:lnTo>
                    <a:lnTo>
                      <a:pt x="173" y="220"/>
                    </a:lnTo>
                    <a:lnTo>
                      <a:pt x="203" y="168"/>
                    </a:lnTo>
                    <a:lnTo>
                      <a:pt x="224" y="117"/>
                    </a:lnTo>
                    <a:lnTo>
                      <a:pt x="244" y="56"/>
                    </a:lnTo>
                    <a:lnTo>
                      <a:pt x="249" y="0"/>
                    </a:lnTo>
                    <a:lnTo>
                      <a:pt x="249" y="0"/>
                    </a:lnTo>
                    <a:lnTo>
                      <a:pt x="249" y="3110"/>
                    </a:lnTo>
                    <a:lnTo>
                      <a:pt x="0" y="3110"/>
                    </a:lnTo>
                    <a:lnTo>
                      <a:pt x="0" y="36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 name="Freeform 53"/>
              <p:cNvSpPr>
                <a:spLocks noChangeArrowheads="1"/>
              </p:cNvSpPr>
              <p:nvPr/>
            </p:nvSpPr>
            <p:spPr bwMode="auto">
              <a:xfrm>
                <a:off x="10870694" y="5046134"/>
                <a:ext cx="168958" cy="1845734"/>
              </a:xfrm>
              <a:custGeom>
                <a:avLst/>
                <a:gdLst>
                  <a:gd name="T0" fmla="*/ 5 w 251"/>
                  <a:gd name="T1" fmla="*/ 1201 h 4337"/>
                  <a:gd name="T2" fmla="*/ 5 w 251"/>
                  <a:gd name="T3" fmla="*/ 1262 h 4337"/>
                  <a:gd name="T4" fmla="*/ 20 w 251"/>
                  <a:gd name="T5" fmla="*/ 1323 h 4337"/>
                  <a:gd name="T6" fmla="*/ 41 w 251"/>
                  <a:gd name="T7" fmla="*/ 1379 h 4337"/>
                  <a:gd name="T8" fmla="*/ 71 w 251"/>
                  <a:gd name="T9" fmla="*/ 1435 h 4337"/>
                  <a:gd name="T10" fmla="*/ 107 w 251"/>
                  <a:gd name="T11" fmla="*/ 1481 h 4337"/>
                  <a:gd name="T12" fmla="*/ 153 w 251"/>
                  <a:gd name="T13" fmla="*/ 1527 h 4337"/>
                  <a:gd name="T14" fmla="*/ 199 w 251"/>
                  <a:gd name="T15" fmla="*/ 1563 h 4337"/>
                  <a:gd name="T16" fmla="*/ 250 w 251"/>
                  <a:gd name="T17" fmla="*/ 1593 h 4337"/>
                  <a:gd name="T18" fmla="*/ 250 w 251"/>
                  <a:gd name="T19" fmla="*/ 1593 h 4337"/>
                  <a:gd name="T20" fmla="*/ 250 w 251"/>
                  <a:gd name="T21" fmla="*/ 4336 h 4337"/>
                  <a:gd name="T22" fmla="*/ 0 w 251"/>
                  <a:gd name="T23" fmla="*/ 4336 h 4337"/>
                  <a:gd name="T24" fmla="*/ 0 w 251"/>
                  <a:gd name="T25" fmla="*/ 0 h 4337"/>
                  <a:gd name="T26" fmla="*/ 250 w 251"/>
                  <a:gd name="T27" fmla="*/ 0 h 4337"/>
                  <a:gd name="T28" fmla="*/ 250 w 251"/>
                  <a:gd name="T29" fmla="*/ 804 h 4337"/>
                  <a:gd name="T30" fmla="*/ 199 w 251"/>
                  <a:gd name="T31" fmla="*/ 835 h 4337"/>
                  <a:gd name="T32" fmla="*/ 153 w 251"/>
                  <a:gd name="T33" fmla="*/ 870 h 4337"/>
                  <a:gd name="T34" fmla="*/ 107 w 251"/>
                  <a:gd name="T35" fmla="*/ 916 h 4337"/>
                  <a:gd name="T36" fmla="*/ 71 w 251"/>
                  <a:gd name="T37" fmla="*/ 962 h 4337"/>
                  <a:gd name="T38" fmla="*/ 41 w 251"/>
                  <a:gd name="T39" fmla="*/ 1018 h 4337"/>
                  <a:gd name="T40" fmla="*/ 20 w 251"/>
                  <a:gd name="T41" fmla="*/ 1074 h 4337"/>
                  <a:gd name="T42" fmla="*/ 5 w 251"/>
                  <a:gd name="T43" fmla="*/ 1135 h 4337"/>
                  <a:gd name="T44" fmla="*/ 5 w 251"/>
                  <a:gd name="T45" fmla="*/ 1201 h 4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1" h="4337">
                    <a:moveTo>
                      <a:pt x="5" y="1201"/>
                    </a:moveTo>
                    <a:lnTo>
                      <a:pt x="5" y="1262"/>
                    </a:lnTo>
                    <a:lnTo>
                      <a:pt x="20" y="1323"/>
                    </a:lnTo>
                    <a:lnTo>
                      <a:pt x="41" y="1379"/>
                    </a:lnTo>
                    <a:lnTo>
                      <a:pt x="71" y="1435"/>
                    </a:lnTo>
                    <a:lnTo>
                      <a:pt x="107" y="1481"/>
                    </a:lnTo>
                    <a:lnTo>
                      <a:pt x="153" y="1527"/>
                    </a:lnTo>
                    <a:lnTo>
                      <a:pt x="199" y="1563"/>
                    </a:lnTo>
                    <a:lnTo>
                      <a:pt x="250" y="1593"/>
                    </a:lnTo>
                    <a:lnTo>
                      <a:pt x="250" y="1593"/>
                    </a:lnTo>
                    <a:lnTo>
                      <a:pt x="250" y="4336"/>
                    </a:lnTo>
                    <a:lnTo>
                      <a:pt x="0" y="4336"/>
                    </a:lnTo>
                    <a:lnTo>
                      <a:pt x="0" y="0"/>
                    </a:lnTo>
                    <a:lnTo>
                      <a:pt x="250" y="0"/>
                    </a:lnTo>
                    <a:lnTo>
                      <a:pt x="250" y="804"/>
                    </a:lnTo>
                    <a:lnTo>
                      <a:pt x="199" y="835"/>
                    </a:lnTo>
                    <a:lnTo>
                      <a:pt x="153" y="870"/>
                    </a:lnTo>
                    <a:lnTo>
                      <a:pt x="107" y="916"/>
                    </a:lnTo>
                    <a:lnTo>
                      <a:pt x="71" y="962"/>
                    </a:lnTo>
                    <a:lnTo>
                      <a:pt x="41" y="1018"/>
                    </a:lnTo>
                    <a:lnTo>
                      <a:pt x="20" y="1074"/>
                    </a:lnTo>
                    <a:lnTo>
                      <a:pt x="5" y="1135"/>
                    </a:lnTo>
                    <a:lnTo>
                      <a:pt x="5" y="120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 name="Freeform 54"/>
              <p:cNvSpPr>
                <a:spLocks noChangeArrowheads="1"/>
              </p:cNvSpPr>
              <p:nvPr/>
            </p:nvSpPr>
            <p:spPr bwMode="auto">
              <a:xfrm>
                <a:off x="11042668" y="5256566"/>
                <a:ext cx="256455" cy="594370"/>
              </a:xfrm>
              <a:custGeom>
                <a:avLst/>
                <a:gdLst>
                  <a:gd name="T0" fmla="*/ 188 w 378"/>
                  <a:gd name="T1" fmla="*/ 250 h 872"/>
                  <a:gd name="T2" fmla="*/ 152 w 378"/>
                  <a:gd name="T3" fmla="*/ 255 h 872"/>
                  <a:gd name="T4" fmla="*/ 117 w 378"/>
                  <a:gd name="T5" fmla="*/ 265 h 872"/>
                  <a:gd name="T6" fmla="*/ 86 w 378"/>
                  <a:gd name="T7" fmla="*/ 280 h 872"/>
                  <a:gd name="T8" fmla="*/ 56 w 378"/>
                  <a:gd name="T9" fmla="*/ 306 h 872"/>
                  <a:gd name="T10" fmla="*/ 35 w 378"/>
                  <a:gd name="T11" fmla="*/ 331 h 872"/>
                  <a:gd name="T12" fmla="*/ 20 w 378"/>
                  <a:gd name="T13" fmla="*/ 362 h 872"/>
                  <a:gd name="T14" fmla="*/ 5 w 378"/>
                  <a:gd name="T15" fmla="*/ 398 h 872"/>
                  <a:gd name="T16" fmla="*/ 5 w 378"/>
                  <a:gd name="T17" fmla="*/ 438 h 872"/>
                  <a:gd name="T18" fmla="*/ 5 w 378"/>
                  <a:gd name="T19" fmla="*/ 438 h 872"/>
                  <a:gd name="T20" fmla="*/ 5 w 378"/>
                  <a:gd name="T21" fmla="*/ 474 h 872"/>
                  <a:gd name="T22" fmla="*/ 20 w 378"/>
                  <a:gd name="T23" fmla="*/ 509 h 872"/>
                  <a:gd name="T24" fmla="*/ 35 w 378"/>
                  <a:gd name="T25" fmla="*/ 540 h 872"/>
                  <a:gd name="T26" fmla="*/ 56 w 378"/>
                  <a:gd name="T27" fmla="*/ 571 h 872"/>
                  <a:gd name="T28" fmla="*/ 86 w 378"/>
                  <a:gd name="T29" fmla="*/ 591 h 872"/>
                  <a:gd name="T30" fmla="*/ 117 w 378"/>
                  <a:gd name="T31" fmla="*/ 611 h 872"/>
                  <a:gd name="T32" fmla="*/ 152 w 378"/>
                  <a:gd name="T33" fmla="*/ 621 h 872"/>
                  <a:gd name="T34" fmla="*/ 188 w 378"/>
                  <a:gd name="T35" fmla="*/ 621 h 872"/>
                  <a:gd name="T36" fmla="*/ 188 w 378"/>
                  <a:gd name="T37" fmla="*/ 621 h 872"/>
                  <a:gd name="T38" fmla="*/ 229 w 378"/>
                  <a:gd name="T39" fmla="*/ 621 h 872"/>
                  <a:gd name="T40" fmla="*/ 259 w 378"/>
                  <a:gd name="T41" fmla="*/ 611 h 872"/>
                  <a:gd name="T42" fmla="*/ 290 w 378"/>
                  <a:gd name="T43" fmla="*/ 596 h 872"/>
                  <a:gd name="T44" fmla="*/ 321 w 378"/>
                  <a:gd name="T45" fmla="*/ 571 h 872"/>
                  <a:gd name="T46" fmla="*/ 341 w 378"/>
                  <a:gd name="T47" fmla="*/ 545 h 872"/>
                  <a:gd name="T48" fmla="*/ 356 w 378"/>
                  <a:gd name="T49" fmla="*/ 519 h 872"/>
                  <a:gd name="T50" fmla="*/ 371 w 378"/>
                  <a:gd name="T51" fmla="*/ 484 h 872"/>
                  <a:gd name="T52" fmla="*/ 377 w 378"/>
                  <a:gd name="T53" fmla="*/ 448 h 872"/>
                  <a:gd name="T54" fmla="*/ 377 w 378"/>
                  <a:gd name="T55" fmla="*/ 448 h 872"/>
                  <a:gd name="T56" fmla="*/ 377 w 378"/>
                  <a:gd name="T57" fmla="*/ 830 h 872"/>
                  <a:gd name="T58" fmla="*/ 330 w 378"/>
                  <a:gd name="T59" fmla="*/ 850 h 872"/>
                  <a:gd name="T60" fmla="*/ 285 w 378"/>
                  <a:gd name="T61" fmla="*/ 860 h 872"/>
                  <a:gd name="T62" fmla="*/ 239 w 378"/>
                  <a:gd name="T63" fmla="*/ 871 h 872"/>
                  <a:gd name="T64" fmla="*/ 188 w 378"/>
                  <a:gd name="T65" fmla="*/ 871 h 872"/>
                  <a:gd name="T66" fmla="*/ 188 w 378"/>
                  <a:gd name="T67" fmla="*/ 871 h 872"/>
                  <a:gd name="T68" fmla="*/ 142 w 378"/>
                  <a:gd name="T69" fmla="*/ 871 h 872"/>
                  <a:gd name="T70" fmla="*/ 91 w 378"/>
                  <a:gd name="T71" fmla="*/ 860 h 872"/>
                  <a:gd name="T72" fmla="*/ 45 w 378"/>
                  <a:gd name="T73" fmla="*/ 850 h 872"/>
                  <a:gd name="T74" fmla="*/ 0 w 378"/>
                  <a:gd name="T75" fmla="*/ 830 h 872"/>
                  <a:gd name="T76" fmla="*/ 0 w 378"/>
                  <a:gd name="T77" fmla="*/ 830 h 872"/>
                  <a:gd name="T78" fmla="*/ 0 w 378"/>
                  <a:gd name="T79" fmla="*/ 41 h 872"/>
                  <a:gd name="T80" fmla="*/ 45 w 378"/>
                  <a:gd name="T81" fmla="*/ 26 h 872"/>
                  <a:gd name="T82" fmla="*/ 91 w 378"/>
                  <a:gd name="T83" fmla="*/ 11 h 872"/>
                  <a:gd name="T84" fmla="*/ 142 w 378"/>
                  <a:gd name="T85" fmla="*/ 0 h 872"/>
                  <a:gd name="T86" fmla="*/ 188 w 378"/>
                  <a:gd name="T87" fmla="*/ 0 h 872"/>
                  <a:gd name="T88" fmla="*/ 188 w 378"/>
                  <a:gd name="T89" fmla="*/ 0 h 872"/>
                  <a:gd name="T90" fmla="*/ 239 w 378"/>
                  <a:gd name="T91" fmla="*/ 0 h 872"/>
                  <a:gd name="T92" fmla="*/ 285 w 378"/>
                  <a:gd name="T93" fmla="*/ 11 h 872"/>
                  <a:gd name="T94" fmla="*/ 330 w 378"/>
                  <a:gd name="T95" fmla="*/ 26 h 872"/>
                  <a:gd name="T96" fmla="*/ 377 w 378"/>
                  <a:gd name="T97" fmla="*/ 41 h 872"/>
                  <a:gd name="T98" fmla="*/ 377 w 378"/>
                  <a:gd name="T99" fmla="*/ 41 h 872"/>
                  <a:gd name="T100" fmla="*/ 377 w 378"/>
                  <a:gd name="T101" fmla="*/ 423 h 872"/>
                  <a:gd name="T102" fmla="*/ 371 w 378"/>
                  <a:gd name="T103" fmla="*/ 387 h 872"/>
                  <a:gd name="T104" fmla="*/ 356 w 378"/>
                  <a:gd name="T105" fmla="*/ 357 h 872"/>
                  <a:gd name="T106" fmla="*/ 341 w 378"/>
                  <a:gd name="T107" fmla="*/ 326 h 872"/>
                  <a:gd name="T108" fmla="*/ 321 w 378"/>
                  <a:gd name="T109" fmla="*/ 301 h 872"/>
                  <a:gd name="T110" fmla="*/ 290 w 378"/>
                  <a:gd name="T111" fmla="*/ 280 h 872"/>
                  <a:gd name="T112" fmla="*/ 259 w 378"/>
                  <a:gd name="T113" fmla="*/ 265 h 872"/>
                  <a:gd name="T114" fmla="*/ 229 w 378"/>
                  <a:gd name="T115" fmla="*/ 255 h 872"/>
                  <a:gd name="T116" fmla="*/ 188 w 378"/>
                  <a:gd name="T117" fmla="*/ 25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872">
                    <a:moveTo>
                      <a:pt x="188" y="250"/>
                    </a:moveTo>
                    <a:lnTo>
                      <a:pt x="152" y="255"/>
                    </a:lnTo>
                    <a:lnTo>
                      <a:pt x="117" y="265"/>
                    </a:lnTo>
                    <a:lnTo>
                      <a:pt x="86" y="280"/>
                    </a:lnTo>
                    <a:lnTo>
                      <a:pt x="56" y="306"/>
                    </a:lnTo>
                    <a:lnTo>
                      <a:pt x="35" y="331"/>
                    </a:lnTo>
                    <a:lnTo>
                      <a:pt x="20" y="362"/>
                    </a:lnTo>
                    <a:lnTo>
                      <a:pt x="5" y="398"/>
                    </a:lnTo>
                    <a:lnTo>
                      <a:pt x="5" y="438"/>
                    </a:lnTo>
                    <a:lnTo>
                      <a:pt x="5" y="438"/>
                    </a:lnTo>
                    <a:lnTo>
                      <a:pt x="5" y="474"/>
                    </a:lnTo>
                    <a:lnTo>
                      <a:pt x="20" y="509"/>
                    </a:lnTo>
                    <a:lnTo>
                      <a:pt x="35" y="540"/>
                    </a:lnTo>
                    <a:lnTo>
                      <a:pt x="56" y="571"/>
                    </a:lnTo>
                    <a:lnTo>
                      <a:pt x="86" y="591"/>
                    </a:lnTo>
                    <a:lnTo>
                      <a:pt x="117" y="611"/>
                    </a:lnTo>
                    <a:lnTo>
                      <a:pt x="152" y="621"/>
                    </a:lnTo>
                    <a:lnTo>
                      <a:pt x="188" y="621"/>
                    </a:lnTo>
                    <a:lnTo>
                      <a:pt x="188" y="621"/>
                    </a:lnTo>
                    <a:lnTo>
                      <a:pt x="229" y="621"/>
                    </a:lnTo>
                    <a:lnTo>
                      <a:pt x="259" y="611"/>
                    </a:lnTo>
                    <a:lnTo>
                      <a:pt x="290" y="596"/>
                    </a:lnTo>
                    <a:lnTo>
                      <a:pt x="321" y="571"/>
                    </a:lnTo>
                    <a:lnTo>
                      <a:pt x="341" y="545"/>
                    </a:lnTo>
                    <a:lnTo>
                      <a:pt x="356" y="519"/>
                    </a:lnTo>
                    <a:lnTo>
                      <a:pt x="371" y="484"/>
                    </a:lnTo>
                    <a:lnTo>
                      <a:pt x="377" y="448"/>
                    </a:lnTo>
                    <a:lnTo>
                      <a:pt x="377" y="448"/>
                    </a:lnTo>
                    <a:lnTo>
                      <a:pt x="377" y="830"/>
                    </a:lnTo>
                    <a:lnTo>
                      <a:pt x="330" y="850"/>
                    </a:lnTo>
                    <a:lnTo>
                      <a:pt x="285" y="860"/>
                    </a:lnTo>
                    <a:lnTo>
                      <a:pt x="239" y="871"/>
                    </a:lnTo>
                    <a:lnTo>
                      <a:pt x="188" y="871"/>
                    </a:lnTo>
                    <a:lnTo>
                      <a:pt x="188" y="871"/>
                    </a:lnTo>
                    <a:lnTo>
                      <a:pt x="142" y="871"/>
                    </a:lnTo>
                    <a:lnTo>
                      <a:pt x="91" y="860"/>
                    </a:lnTo>
                    <a:lnTo>
                      <a:pt x="45" y="850"/>
                    </a:lnTo>
                    <a:lnTo>
                      <a:pt x="0" y="830"/>
                    </a:lnTo>
                    <a:lnTo>
                      <a:pt x="0" y="830"/>
                    </a:lnTo>
                    <a:lnTo>
                      <a:pt x="0" y="41"/>
                    </a:lnTo>
                    <a:lnTo>
                      <a:pt x="45" y="26"/>
                    </a:lnTo>
                    <a:lnTo>
                      <a:pt x="91" y="11"/>
                    </a:lnTo>
                    <a:lnTo>
                      <a:pt x="142" y="0"/>
                    </a:lnTo>
                    <a:lnTo>
                      <a:pt x="188" y="0"/>
                    </a:lnTo>
                    <a:lnTo>
                      <a:pt x="188" y="0"/>
                    </a:lnTo>
                    <a:lnTo>
                      <a:pt x="239" y="0"/>
                    </a:lnTo>
                    <a:lnTo>
                      <a:pt x="285" y="11"/>
                    </a:lnTo>
                    <a:lnTo>
                      <a:pt x="330" y="26"/>
                    </a:lnTo>
                    <a:lnTo>
                      <a:pt x="377" y="41"/>
                    </a:lnTo>
                    <a:lnTo>
                      <a:pt x="377" y="41"/>
                    </a:lnTo>
                    <a:lnTo>
                      <a:pt x="377" y="423"/>
                    </a:lnTo>
                    <a:lnTo>
                      <a:pt x="371" y="387"/>
                    </a:lnTo>
                    <a:lnTo>
                      <a:pt x="356" y="357"/>
                    </a:lnTo>
                    <a:lnTo>
                      <a:pt x="341" y="326"/>
                    </a:lnTo>
                    <a:lnTo>
                      <a:pt x="321" y="301"/>
                    </a:lnTo>
                    <a:lnTo>
                      <a:pt x="290" y="280"/>
                    </a:lnTo>
                    <a:lnTo>
                      <a:pt x="259" y="265"/>
                    </a:lnTo>
                    <a:lnTo>
                      <a:pt x="229" y="255"/>
                    </a:lnTo>
                    <a:lnTo>
                      <a:pt x="188" y="25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 name="Freeform 55"/>
              <p:cNvSpPr>
                <a:spLocks noChangeArrowheads="1"/>
              </p:cNvSpPr>
              <p:nvPr/>
            </p:nvSpPr>
            <p:spPr bwMode="auto">
              <a:xfrm>
                <a:off x="10873711" y="5283719"/>
                <a:ext cx="165942" cy="537044"/>
              </a:xfrm>
              <a:custGeom>
                <a:avLst/>
                <a:gdLst>
                  <a:gd name="T0" fmla="*/ 0 w 246"/>
                  <a:gd name="T1" fmla="*/ 397 h 790"/>
                  <a:gd name="T2" fmla="*/ 0 w 246"/>
                  <a:gd name="T3" fmla="*/ 331 h 790"/>
                  <a:gd name="T4" fmla="*/ 15 w 246"/>
                  <a:gd name="T5" fmla="*/ 270 h 790"/>
                  <a:gd name="T6" fmla="*/ 36 w 246"/>
                  <a:gd name="T7" fmla="*/ 214 h 790"/>
                  <a:gd name="T8" fmla="*/ 66 w 246"/>
                  <a:gd name="T9" fmla="*/ 158 h 790"/>
                  <a:gd name="T10" fmla="*/ 102 w 246"/>
                  <a:gd name="T11" fmla="*/ 112 h 790"/>
                  <a:gd name="T12" fmla="*/ 148 w 246"/>
                  <a:gd name="T13" fmla="*/ 66 h 790"/>
                  <a:gd name="T14" fmla="*/ 194 w 246"/>
                  <a:gd name="T15" fmla="*/ 31 h 790"/>
                  <a:gd name="T16" fmla="*/ 245 w 246"/>
                  <a:gd name="T17" fmla="*/ 0 h 790"/>
                  <a:gd name="T18" fmla="*/ 245 w 246"/>
                  <a:gd name="T19" fmla="*/ 0 h 790"/>
                  <a:gd name="T20" fmla="*/ 245 w 246"/>
                  <a:gd name="T21" fmla="*/ 789 h 790"/>
                  <a:gd name="T22" fmla="*/ 194 w 246"/>
                  <a:gd name="T23" fmla="*/ 759 h 790"/>
                  <a:gd name="T24" fmla="*/ 148 w 246"/>
                  <a:gd name="T25" fmla="*/ 723 h 790"/>
                  <a:gd name="T26" fmla="*/ 102 w 246"/>
                  <a:gd name="T27" fmla="*/ 677 h 790"/>
                  <a:gd name="T28" fmla="*/ 66 w 246"/>
                  <a:gd name="T29" fmla="*/ 631 h 790"/>
                  <a:gd name="T30" fmla="*/ 36 w 246"/>
                  <a:gd name="T31" fmla="*/ 575 h 790"/>
                  <a:gd name="T32" fmla="*/ 15 w 246"/>
                  <a:gd name="T33" fmla="*/ 519 h 790"/>
                  <a:gd name="T34" fmla="*/ 0 w 246"/>
                  <a:gd name="T35" fmla="*/ 458 h 790"/>
                  <a:gd name="T36" fmla="*/ 0 w 246"/>
                  <a:gd name="T37" fmla="*/ 397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6" h="790">
                    <a:moveTo>
                      <a:pt x="0" y="397"/>
                    </a:moveTo>
                    <a:lnTo>
                      <a:pt x="0" y="331"/>
                    </a:lnTo>
                    <a:lnTo>
                      <a:pt x="15" y="270"/>
                    </a:lnTo>
                    <a:lnTo>
                      <a:pt x="36" y="214"/>
                    </a:lnTo>
                    <a:lnTo>
                      <a:pt x="66" y="158"/>
                    </a:lnTo>
                    <a:lnTo>
                      <a:pt x="102" y="112"/>
                    </a:lnTo>
                    <a:lnTo>
                      <a:pt x="148" y="66"/>
                    </a:lnTo>
                    <a:lnTo>
                      <a:pt x="194" y="31"/>
                    </a:lnTo>
                    <a:lnTo>
                      <a:pt x="245" y="0"/>
                    </a:lnTo>
                    <a:lnTo>
                      <a:pt x="245" y="0"/>
                    </a:lnTo>
                    <a:lnTo>
                      <a:pt x="245" y="789"/>
                    </a:lnTo>
                    <a:lnTo>
                      <a:pt x="194" y="759"/>
                    </a:lnTo>
                    <a:lnTo>
                      <a:pt x="148" y="723"/>
                    </a:lnTo>
                    <a:lnTo>
                      <a:pt x="102" y="677"/>
                    </a:lnTo>
                    <a:lnTo>
                      <a:pt x="66" y="631"/>
                    </a:lnTo>
                    <a:lnTo>
                      <a:pt x="36" y="575"/>
                    </a:lnTo>
                    <a:lnTo>
                      <a:pt x="15" y="519"/>
                    </a:lnTo>
                    <a:lnTo>
                      <a:pt x="0" y="458"/>
                    </a:lnTo>
                    <a:lnTo>
                      <a:pt x="0" y="39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3" name="Freeform 56"/>
              <p:cNvSpPr>
                <a:spLocks noChangeArrowheads="1"/>
              </p:cNvSpPr>
              <p:nvPr/>
            </p:nvSpPr>
            <p:spPr bwMode="auto">
              <a:xfrm>
                <a:off x="11299123" y="5283719"/>
                <a:ext cx="168958" cy="537044"/>
              </a:xfrm>
              <a:custGeom>
                <a:avLst/>
                <a:gdLst>
                  <a:gd name="T0" fmla="*/ 249 w 250"/>
                  <a:gd name="T1" fmla="*/ 422 h 790"/>
                  <a:gd name="T2" fmla="*/ 244 w 250"/>
                  <a:gd name="T3" fmla="*/ 478 h 790"/>
                  <a:gd name="T4" fmla="*/ 224 w 250"/>
                  <a:gd name="T5" fmla="*/ 539 h 790"/>
                  <a:gd name="T6" fmla="*/ 203 w 250"/>
                  <a:gd name="T7" fmla="*/ 590 h 790"/>
                  <a:gd name="T8" fmla="*/ 173 w 250"/>
                  <a:gd name="T9" fmla="*/ 642 h 790"/>
                  <a:gd name="T10" fmla="*/ 137 w 250"/>
                  <a:gd name="T11" fmla="*/ 687 h 790"/>
                  <a:gd name="T12" fmla="*/ 96 w 250"/>
                  <a:gd name="T13" fmla="*/ 728 h 790"/>
                  <a:gd name="T14" fmla="*/ 50 w 250"/>
                  <a:gd name="T15" fmla="*/ 763 h 790"/>
                  <a:gd name="T16" fmla="*/ 0 w 250"/>
                  <a:gd name="T17" fmla="*/ 789 h 790"/>
                  <a:gd name="T18" fmla="*/ 0 w 250"/>
                  <a:gd name="T19" fmla="*/ 789 h 790"/>
                  <a:gd name="T20" fmla="*/ 0 w 250"/>
                  <a:gd name="T21" fmla="*/ 407 h 790"/>
                  <a:gd name="T22" fmla="*/ 0 w 250"/>
                  <a:gd name="T23" fmla="*/ 397 h 790"/>
                  <a:gd name="T24" fmla="*/ 0 w 250"/>
                  <a:gd name="T25" fmla="*/ 397 h 790"/>
                  <a:gd name="T26" fmla="*/ 0 w 250"/>
                  <a:gd name="T27" fmla="*/ 382 h 790"/>
                  <a:gd name="T28" fmla="*/ 0 w 250"/>
                  <a:gd name="T29" fmla="*/ 382 h 790"/>
                  <a:gd name="T30" fmla="*/ 0 w 250"/>
                  <a:gd name="T31" fmla="*/ 0 h 790"/>
                  <a:gd name="T32" fmla="*/ 50 w 250"/>
                  <a:gd name="T33" fmla="*/ 31 h 790"/>
                  <a:gd name="T34" fmla="*/ 96 w 250"/>
                  <a:gd name="T35" fmla="*/ 61 h 790"/>
                  <a:gd name="T36" fmla="*/ 137 w 250"/>
                  <a:gd name="T37" fmla="*/ 102 h 790"/>
                  <a:gd name="T38" fmla="*/ 173 w 250"/>
                  <a:gd name="T39" fmla="*/ 148 h 790"/>
                  <a:gd name="T40" fmla="*/ 203 w 250"/>
                  <a:gd name="T41" fmla="*/ 199 h 790"/>
                  <a:gd name="T42" fmla="*/ 224 w 250"/>
                  <a:gd name="T43" fmla="*/ 254 h 790"/>
                  <a:gd name="T44" fmla="*/ 244 w 250"/>
                  <a:gd name="T45" fmla="*/ 310 h 790"/>
                  <a:gd name="T46" fmla="*/ 249 w 250"/>
                  <a:gd name="T47" fmla="*/ 372 h 790"/>
                  <a:gd name="T48" fmla="*/ 249 w 250"/>
                  <a:gd name="T49" fmla="*/ 372 h 790"/>
                  <a:gd name="T50" fmla="*/ 249 w 250"/>
                  <a:gd name="T51" fmla="*/ 42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 h="790">
                    <a:moveTo>
                      <a:pt x="249" y="422"/>
                    </a:moveTo>
                    <a:lnTo>
                      <a:pt x="244" y="478"/>
                    </a:lnTo>
                    <a:lnTo>
                      <a:pt x="224" y="539"/>
                    </a:lnTo>
                    <a:lnTo>
                      <a:pt x="203" y="590"/>
                    </a:lnTo>
                    <a:lnTo>
                      <a:pt x="173" y="642"/>
                    </a:lnTo>
                    <a:lnTo>
                      <a:pt x="137" y="687"/>
                    </a:lnTo>
                    <a:lnTo>
                      <a:pt x="96" y="728"/>
                    </a:lnTo>
                    <a:lnTo>
                      <a:pt x="50" y="763"/>
                    </a:lnTo>
                    <a:lnTo>
                      <a:pt x="0" y="789"/>
                    </a:lnTo>
                    <a:lnTo>
                      <a:pt x="0" y="789"/>
                    </a:lnTo>
                    <a:lnTo>
                      <a:pt x="0" y="407"/>
                    </a:lnTo>
                    <a:lnTo>
                      <a:pt x="0" y="397"/>
                    </a:lnTo>
                    <a:lnTo>
                      <a:pt x="0" y="397"/>
                    </a:lnTo>
                    <a:lnTo>
                      <a:pt x="0" y="382"/>
                    </a:lnTo>
                    <a:lnTo>
                      <a:pt x="0" y="382"/>
                    </a:lnTo>
                    <a:lnTo>
                      <a:pt x="0" y="0"/>
                    </a:lnTo>
                    <a:lnTo>
                      <a:pt x="50" y="31"/>
                    </a:lnTo>
                    <a:lnTo>
                      <a:pt x="96" y="61"/>
                    </a:lnTo>
                    <a:lnTo>
                      <a:pt x="137" y="102"/>
                    </a:lnTo>
                    <a:lnTo>
                      <a:pt x="173" y="148"/>
                    </a:lnTo>
                    <a:lnTo>
                      <a:pt x="203" y="199"/>
                    </a:lnTo>
                    <a:lnTo>
                      <a:pt x="224" y="254"/>
                    </a:lnTo>
                    <a:lnTo>
                      <a:pt x="244" y="310"/>
                    </a:lnTo>
                    <a:lnTo>
                      <a:pt x="249" y="372"/>
                    </a:lnTo>
                    <a:lnTo>
                      <a:pt x="249" y="372"/>
                    </a:lnTo>
                    <a:lnTo>
                      <a:pt x="249" y="42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4" name="Freeform 57"/>
              <p:cNvSpPr>
                <a:spLocks noChangeArrowheads="1"/>
              </p:cNvSpPr>
              <p:nvPr/>
            </p:nvSpPr>
            <p:spPr bwMode="auto">
              <a:xfrm>
                <a:off x="10445282" y="4770886"/>
                <a:ext cx="168958" cy="534028"/>
              </a:xfrm>
              <a:custGeom>
                <a:avLst/>
                <a:gdLst>
                  <a:gd name="T0" fmla="*/ 0 w 251"/>
                  <a:gd name="T1" fmla="*/ 392 h 785"/>
                  <a:gd name="T2" fmla="*/ 5 w 251"/>
                  <a:gd name="T3" fmla="*/ 326 h 785"/>
                  <a:gd name="T4" fmla="*/ 15 w 251"/>
                  <a:gd name="T5" fmla="*/ 270 h 785"/>
                  <a:gd name="T6" fmla="*/ 41 w 251"/>
                  <a:gd name="T7" fmla="*/ 209 h 785"/>
                  <a:gd name="T8" fmla="*/ 66 w 251"/>
                  <a:gd name="T9" fmla="*/ 158 h 785"/>
                  <a:gd name="T10" fmla="*/ 107 w 251"/>
                  <a:gd name="T11" fmla="*/ 107 h 785"/>
                  <a:gd name="T12" fmla="*/ 147 w 251"/>
                  <a:gd name="T13" fmla="*/ 66 h 785"/>
                  <a:gd name="T14" fmla="*/ 193 w 251"/>
                  <a:gd name="T15" fmla="*/ 31 h 785"/>
                  <a:gd name="T16" fmla="*/ 250 w 251"/>
                  <a:gd name="T17" fmla="*/ 0 h 785"/>
                  <a:gd name="T18" fmla="*/ 250 w 251"/>
                  <a:gd name="T19" fmla="*/ 0 h 785"/>
                  <a:gd name="T20" fmla="*/ 250 w 251"/>
                  <a:gd name="T21" fmla="*/ 784 h 785"/>
                  <a:gd name="T22" fmla="*/ 193 w 251"/>
                  <a:gd name="T23" fmla="*/ 753 h 785"/>
                  <a:gd name="T24" fmla="*/ 147 w 251"/>
                  <a:gd name="T25" fmla="*/ 718 h 785"/>
                  <a:gd name="T26" fmla="*/ 107 w 251"/>
                  <a:gd name="T27" fmla="*/ 677 h 785"/>
                  <a:gd name="T28" fmla="*/ 66 w 251"/>
                  <a:gd name="T29" fmla="*/ 626 h 785"/>
                  <a:gd name="T30" fmla="*/ 41 w 251"/>
                  <a:gd name="T31" fmla="*/ 575 h 785"/>
                  <a:gd name="T32" fmla="*/ 15 w 251"/>
                  <a:gd name="T33" fmla="*/ 519 h 785"/>
                  <a:gd name="T34" fmla="*/ 5 w 251"/>
                  <a:gd name="T35" fmla="*/ 458 h 785"/>
                  <a:gd name="T36" fmla="*/ 0 w 251"/>
                  <a:gd name="T37" fmla="*/ 39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1" h="785">
                    <a:moveTo>
                      <a:pt x="0" y="392"/>
                    </a:moveTo>
                    <a:lnTo>
                      <a:pt x="5" y="326"/>
                    </a:lnTo>
                    <a:lnTo>
                      <a:pt x="15" y="270"/>
                    </a:lnTo>
                    <a:lnTo>
                      <a:pt x="41" y="209"/>
                    </a:lnTo>
                    <a:lnTo>
                      <a:pt x="66" y="158"/>
                    </a:lnTo>
                    <a:lnTo>
                      <a:pt x="107" y="107"/>
                    </a:lnTo>
                    <a:lnTo>
                      <a:pt x="147" y="66"/>
                    </a:lnTo>
                    <a:lnTo>
                      <a:pt x="193" y="31"/>
                    </a:lnTo>
                    <a:lnTo>
                      <a:pt x="250" y="0"/>
                    </a:lnTo>
                    <a:lnTo>
                      <a:pt x="250" y="0"/>
                    </a:lnTo>
                    <a:lnTo>
                      <a:pt x="250" y="784"/>
                    </a:lnTo>
                    <a:lnTo>
                      <a:pt x="193" y="753"/>
                    </a:lnTo>
                    <a:lnTo>
                      <a:pt x="147" y="718"/>
                    </a:lnTo>
                    <a:lnTo>
                      <a:pt x="107" y="677"/>
                    </a:lnTo>
                    <a:lnTo>
                      <a:pt x="66" y="626"/>
                    </a:lnTo>
                    <a:lnTo>
                      <a:pt x="41" y="575"/>
                    </a:lnTo>
                    <a:lnTo>
                      <a:pt x="15" y="519"/>
                    </a:lnTo>
                    <a:lnTo>
                      <a:pt x="5" y="458"/>
                    </a:lnTo>
                    <a:lnTo>
                      <a:pt x="0" y="39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5" name="Freeform 58"/>
              <p:cNvSpPr>
                <a:spLocks noChangeArrowheads="1"/>
              </p:cNvSpPr>
              <p:nvPr/>
            </p:nvSpPr>
            <p:spPr bwMode="auto">
              <a:xfrm>
                <a:off x="10870694" y="4767868"/>
                <a:ext cx="168958" cy="540062"/>
              </a:xfrm>
              <a:custGeom>
                <a:avLst/>
                <a:gdLst>
                  <a:gd name="T0" fmla="*/ 250 w 251"/>
                  <a:gd name="T1" fmla="*/ 422 h 795"/>
                  <a:gd name="T2" fmla="*/ 244 w 251"/>
                  <a:gd name="T3" fmla="*/ 484 h 795"/>
                  <a:gd name="T4" fmla="*/ 229 w 251"/>
                  <a:gd name="T5" fmla="*/ 539 h 795"/>
                  <a:gd name="T6" fmla="*/ 204 w 251"/>
                  <a:gd name="T7" fmla="*/ 595 h 795"/>
                  <a:gd name="T8" fmla="*/ 173 w 251"/>
                  <a:gd name="T9" fmla="*/ 642 h 795"/>
                  <a:gd name="T10" fmla="*/ 138 w 251"/>
                  <a:gd name="T11" fmla="*/ 687 h 795"/>
                  <a:gd name="T12" fmla="*/ 97 w 251"/>
                  <a:gd name="T13" fmla="*/ 728 h 795"/>
                  <a:gd name="T14" fmla="*/ 51 w 251"/>
                  <a:gd name="T15" fmla="*/ 763 h 795"/>
                  <a:gd name="T16" fmla="*/ 0 w 251"/>
                  <a:gd name="T17" fmla="*/ 794 h 795"/>
                  <a:gd name="T18" fmla="*/ 0 w 251"/>
                  <a:gd name="T19" fmla="*/ 794 h 795"/>
                  <a:gd name="T20" fmla="*/ 0 w 251"/>
                  <a:gd name="T21" fmla="*/ 412 h 795"/>
                  <a:gd name="T22" fmla="*/ 0 w 251"/>
                  <a:gd name="T23" fmla="*/ 397 h 795"/>
                  <a:gd name="T24" fmla="*/ 0 w 251"/>
                  <a:gd name="T25" fmla="*/ 397 h 795"/>
                  <a:gd name="T26" fmla="*/ 0 w 251"/>
                  <a:gd name="T27" fmla="*/ 387 h 795"/>
                  <a:gd name="T28" fmla="*/ 0 w 251"/>
                  <a:gd name="T29" fmla="*/ 387 h 795"/>
                  <a:gd name="T30" fmla="*/ 0 w 251"/>
                  <a:gd name="T31" fmla="*/ 0 h 795"/>
                  <a:gd name="T32" fmla="*/ 51 w 251"/>
                  <a:gd name="T33" fmla="*/ 31 h 795"/>
                  <a:gd name="T34" fmla="*/ 97 w 251"/>
                  <a:gd name="T35" fmla="*/ 66 h 795"/>
                  <a:gd name="T36" fmla="*/ 138 w 251"/>
                  <a:gd name="T37" fmla="*/ 107 h 795"/>
                  <a:gd name="T38" fmla="*/ 173 w 251"/>
                  <a:gd name="T39" fmla="*/ 153 h 795"/>
                  <a:gd name="T40" fmla="*/ 204 w 251"/>
                  <a:gd name="T41" fmla="*/ 199 h 795"/>
                  <a:gd name="T42" fmla="*/ 229 w 251"/>
                  <a:gd name="T43" fmla="*/ 255 h 795"/>
                  <a:gd name="T44" fmla="*/ 244 w 251"/>
                  <a:gd name="T45" fmla="*/ 310 h 795"/>
                  <a:gd name="T46" fmla="*/ 250 w 251"/>
                  <a:gd name="T47" fmla="*/ 372 h 795"/>
                  <a:gd name="T48" fmla="*/ 250 w 251"/>
                  <a:gd name="T49" fmla="*/ 372 h 795"/>
                  <a:gd name="T50" fmla="*/ 250 w 251"/>
                  <a:gd name="T51" fmla="*/ 42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795">
                    <a:moveTo>
                      <a:pt x="250" y="422"/>
                    </a:moveTo>
                    <a:lnTo>
                      <a:pt x="244" y="484"/>
                    </a:lnTo>
                    <a:lnTo>
                      <a:pt x="229" y="539"/>
                    </a:lnTo>
                    <a:lnTo>
                      <a:pt x="204" y="595"/>
                    </a:lnTo>
                    <a:lnTo>
                      <a:pt x="173" y="642"/>
                    </a:lnTo>
                    <a:lnTo>
                      <a:pt x="138" y="687"/>
                    </a:lnTo>
                    <a:lnTo>
                      <a:pt x="97" y="728"/>
                    </a:lnTo>
                    <a:lnTo>
                      <a:pt x="51" y="763"/>
                    </a:lnTo>
                    <a:lnTo>
                      <a:pt x="0" y="794"/>
                    </a:lnTo>
                    <a:lnTo>
                      <a:pt x="0" y="794"/>
                    </a:lnTo>
                    <a:lnTo>
                      <a:pt x="0" y="412"/>
                    </a:lnTo>
                    <a:lnTo>
                      <a:pt x="0" y="397"/>
                    </a:lnTo>
                    <a:lnTo>
                      <a:pt x="0" y="397"/>
                    </a:lnTo>
                    <a:lnTo>
                      <a:pt x="0" y="387"/>
                    </a:lnTo>
                    <a:lnTo>
                      <a:pt x="0" y="387"/>
                    </a:lnTo>
                    <a:lnTo>
                      <a:pt x="0" y="0"/>
                    </a:lnTo>
                    <a:lnTo>
                      <a:pt x="51" y="31"/>
                    </a:lnTo>
                    <a:lnTo>
                      <a:pt x="97" y="66"/>
                    </a:lnTo>
                    <a:lnTo>
                      <a:pt x="138" y="107"/>
                    </a:lnTo>
                    <a:lnTo>
                      <a:pt x="173" y="153"/>
                    </a:lnTo>
                    <a:lnTo>
                      <a:pt x="204" y="199"/>
                    </a:lnTo>
                    <a:lnTo>
                      <a:pt x="229" y="255"/>
                    </a:lnTo>
                    <a:lnTo>
                      <a:pt x="244" y="310"/>
                    </a:lnTo>
                    <a:lnTo>
                      <a:pt x="250" y="372"/>
                    </a:lnTo>
                    <a:lnTo>
                      <a:pt x="250" y="372"/>
                    </a:lnTo>
                    <a:lnTo>
                      <a:pt x="250" y="42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6" name="Freeform 60"/>
              <p:cNvSpPr>
                <a:spLocks noChangeArrowheads="1"/>
              </p:cNvSpPr>
              <p:nvPr/>
            </p:nvSpPr>
            <p:spPr bwMode="auto">
              <a:xfrm>
                <a:off x="9163013" y="4770886"/>
                <a:ext cx="168958" cy="537044"/>
              </a:xfrm>
              <a:custGeom>
                <a:avLst/>
                <a:gdLst>
                  <a:gd name="T0" fmla="*/ 249 w 250"/>
                  <a:gd name="T1" fmla="*/ 417 h 790"/>
                  <a:gd name="T2" fmla="*/ 244 w 250"/>
                  <a:gd name="T3" fmla="*/ 479 h 790"/>
                  <a:gd name="T4" fmla="*/ 229 w 250"/>
                  <a:gd name="T5" fmla="*/ 534 h 790"/>
                  <a:gd name="T6" fmla="*/ 203 w 250"/>
                  <a:gd name="T7" fmla="*/ 590 h 790"/>
                  <a:gd name="T8" fmla="*/ 173 w 250"/>
                  <a:gd name="T9" fmla="*/ 637 h 790"/>
                  <a:gd name="T10" fmla="*/ 137 w 250"/>
                  <a:gd name="T11" fmla="*/ 682 h 790"/>
                  <a:gd name="T12" fmla="*/ 96 w 250"/>
                  <a:gd name="T13" fmla="*/ 723 h 790"/>
                  <a:gd name="T14" fmla="*/ 50 w 250"/>
                  <a:gd name="T15" fmla="*/ 758 h 790"/>
                  <a:gd name="T16" fmla="*/ 0 w 250"/>
                  <a:gd name="T17" fmla="*/ 789 h 790"/>
                  <a:gd name="T18" fmla="*/ 0 w 250"/>
                  <a:gd name="T19" fmla="*/ 789 h 790"/>
                  <a:gd name="T20" fmla="*/ 0 w 250"/>
                  <a:gd name="T21" fmla="*/ 407 h 790"/>
                  <a:gd name="T22" fmla="*/ 0 w 250"/>
                  <a:gd name="T23" fmla="*/ 392 h 790"/>
                  <a:gd name="T24" fmla="*/ 0 w 250"/>
                  <a:gd name="T25" fmla="*/ 392 h 790"/>
                  <a:gd name="T26" fmla="*/ 0 w 250"/>
                  <a:gd name="T27" fmla="*/ 382 h 790"/>
                  <a:gd name="T28" fmla="*/ 0 w 250"/>
                  <a:gd name="T29" fmla="*/ 382 h 790"/>
                  <a:gd name="T30" fmla="*/ 0 w 250"/>
                  <a:gd name="T31" fmla="*/ 0 h 790"/>
                  <a:gd name="T32" fmla="*/ 50 w 250"/>
                  <a:gd name="T33" fmla="*/ 26 h 790"/>
                  <a:gd name="T34" fmla="*/ 96 w 250"/>
                  <a:gd name="T35" fmla="*/ 61 h 790"/>
                  <a:gd name="T36" fmla="*/ 137 w 250"/>
                  <a:gd name="T37" fmla="*/ 102 h 790"/>
                  <a:gd name="T38" fmla="*/ 173 w 250"/>
                  <a:gd name="T39" fmla="*/ 148 h 790"/>
                  <a:gd name="T40" fmla="*/ 203 w 250"/>
                  <a:gd name="T41" fmla="*/ 194 h 790"/>
                  <a:gd name="T42" fmla="*/ 229 w 250"/>
                  <a:gd name="T43" fmla="*/ 250 h 790"/>
                  <a:gd name="T44" fmla="*/ 244 w 250"/>
                  <a:gd name="T45" fmla="*/ 305 h 790"/>
                  <a:gd name="T46" fmla="*/ 249 w 250"/>
                  <a:gd name="T47" fmla="*/ 367 h 790"/>
                  <a:gd name="T48" fmla="*/ 249 w 250"/>
                  <a:gd name="T49" fmla="*/ 367 h 790"/>
                  <a:gd name="T50" fmla="*/ 249 w 250"/>
                  <a:gd name="T51" fmla="*/ 417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 h="790">
                    <a:moveTo>
                      <a:pt x="249" y="417"/>
                    </a:moveTo>
                    <a:lnTo>
                      <a:pt x="244" y="479"/>
                    </a:lnTo>
                    <a:lnTo>
                      <a:pt x="229" y="534"/>
                    </a:lnTo>
                    <a:lnTo>
                      <a:pt x="203" y="590"/>
                    </a:lnTo>
                    <a:lnTo>
                      <a:pt x="173" y="637"/>
                    </a:lnTo>
                    <a:lnTo>
                      <a:pt x="137" y="682"/>
                    </a:lnTo>
                    <a:lnTo>
                      <a:pt x="96" y="723"/>
                    </a:lnTo>
                    <a:lnTo>
                      <a:pt x="50" y="758"/>
                    </a:lnTo>
                    <a:lnTo>
                      <a:pt x="0" y="789"/>
                    </a:lnTo>
                    <a:lnTo>
                      <a:pt x="0" y="789"/>
                    </a:lnTo>
                    <a:lnTo>
                      <a:pt x="0" y="407"/>
                    </a:lnTo>
                    <a:lnTo>
                      <a:pt x="0" y="392"/>
                    </a:lnTo>
                    <a:lnTo>
                      <a:pt x="0" y="392"/>
                    </a:lnTo>
                    <a:lnTo>
                      <a:pt x="0" y="382"/>
                    </a:lnTo>
                    <a:lnTo>
                      <a:pt x="0" y="382"/>
                    </a:lnTo>
                    <a:lnTo>
                      <a:pt x="0" y="0"/>
                    </a:lnTo>
                    <a:lnTo>
                      <a:pt x="50" y="26"/>
                    </a:lnTo>
                    <a:lnTo>
                      <a:pt x="96" y="61"/>
                    </a:lnTo>
                    <a:lnTo>
                      <a:pt x="137" y="102"/>
                    </a:lnTo>
                    <a:lnTo>
                      <a:pt x="173" y="148"/>
                    </a:lnTo>
                    <a:lnTo>
                      <a:pt x="203" y="194"/>
                    </a:lnTo>
                    <a:lnTo>
                      <a:pt x="229" y="250"/>
                    </a:lnTo>
                    <a:lnTo>
                      <a:pt x="244" y="305"/>
                    </a:lnTo>
                    <a:lnTo>
                      <a:pt x="249" y="367"/>
                    </a:lnTo>
                    <a:lnTo>
                      <a:pt x="249" y="367"/>
                    </a:lnTo>
                    <a:lnTo>
                      <a:pt x="249" y="4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7" name="Freeform 36"/>
              <p:cNvSpPr>
                <a:spLocks noChangeArrowheads="1"/>
              </p:cNvSpPr>
              <p:nvPr/>
            </p:nvSpPr>
            <p:spPr bwMode="auto">
              <a:xfrm>
                <a:off x="8737601" y="5036385"/>
                <a:ext cx="168958" cy="1821615"/>
              </a:xfrm>
              <a:custGeom>
                <a:avLst/>
                <a:gdLst>
                  <a:gd name="T0" fmla="*/ 250 w 251"/>
                  <a:gd name="T1" fmla="*/ 4336 h 4337"/>
                  <a:gd name="T2" fmla="*/ 0 w 251"/>
                  <a:gd name="T3" fmla="*/ 4336 h 4337"/>
                  <a:gd name="T4" fmla="*/ 0 w 251"/>
                  <a:gd name="T5" fmla="*/ 0 h 4337"/>
                  <a:gd name="T6" fmla="*/ 250 w 251"/>
                  <a:gd name="T7" fmla="*/ 0 h 4337"/>
                  <a:gd name="T8" fmla="*/ 250 w 251"/>
                  <a:gd name="T9" fmla="*/ 4336 h 4337"/>
                </a:gdLst>
                <a:ahLst/>
                <a:cxnLst>
                  <a:cxn ang="0">
                    <a:pos x="T0" y="T1"/>
                  </a:cxn>
                  <a:cxn ang="0">
                    <a:pos x="T2" y="T3"/>
                  </a:cxn>
                  <a:cxn ang="0">
                    <a:pos x="T4" y="T5"/>
                  </a:cxn>
                  <a:cxn ang="0">
                    <a:pos x="T6" y="T7"/>
                  </a:cxn>
                  <a:cxn ang="0">
                    <a:pos x="T8" y="T9"/>
                  </a:cxn>
                </a:cxnLst>
                <a:rect l="0" t="0" r="r" b="b"/>
                <a:pathLst>
                  <a:path w="251" h="4337">
                    <a:moveTo>
                      <a:pt x="250" y="4336"/>
                    </a:moveTo>
                    <a:lnTo>
                      <a:pt x="0" y="4336"/>
                    </a:lnTo>
                    <a:lnTo>
                      <a:pt x="0" y="0"/>
                    </a:lnTo>
                    <a:lnTo>
                      <a:pt x="250" y="0"/>
                    </a:lnTo>
                    <a:lnTo>
                      <a:pt x="250" y="433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8" name="Freeform 59"/>
              <p:cNvSpPr>
                <a:spLocks noChangeArrowheads="1"/>
              </p:cNvSpPr>
              <p:nvPr/>
            </p:nvSpPr>
            <p:spPr bwMode="auto">
              <a:xfrm>
                <a:off x="8737601" y="4749761"/>
                <a:ext cx="594370" cy="597386"/>
              </a:xfrm>
              <a:custGeom>
                <a:avLst/>
                <a:gdLst>
                  <a:gd name="T0" fmla="*/ 392 w 872"/>
                  <a:gd name="T1" fmla="*/ 871 h 877"/>
                  <a:gd name="T2" fmla="*/ 306 w 872"/>
                  <a:gd name="T3" fmla="*/ 855 h 877"/>
                  <a:gd name="T4" fmla="*/ 224 w 872"/>
                  <a:gd name="T5" fmla="*/ 825 h 877"/>
                  <a:gd name="T6" fmla="*/ 158 w 872"/>
                  <a:gd name="T7" fmla="*/ 774 h 877"/>
                  <a:gd name="T8" fmla="*/ 97 w 872"/>
                  <a:gd name="T9" fmla="*/ 718 h 877"/>
                  <a:gd name="T10" fmla="*/ 51 w 872"/>
                  <a:gd name="T11" fmla="*/ 647 h 877"/>
                  <a:gd name="T12" fmla="*/ 15 w 872"/>
                  <a:gd name="T13" fmla="*/ 570 h 877"/>
                  <a:gd name="T14" fmla="*/ 0 w 872"/>
                  <a:gd name="T15" fmla="*/ 484 h 877"/>
                  <a:gd name="T16" fmla="*/ 0 w 872"/>
                  <a:gd name="T17" fmla="*/ 392 h 877"/>
                  <a:gd name="T18" fmla="*/ 15 w 872"/>
                  <a:gd name="T19" fmla="*/ 311 h 877"/>
                  <a:gd name="T20" fmla="*/ 51 w 872"/>
                  <a:gd name="T21" fmla="*/ 229 h 877"/>
                  <a:gd name="T22" fmla="*/ 97 w 872"/>
                  <a:gd name="T23" fmla="*/ 158 h 877"/>
                  <a:gd name="T24" fmla="*/ 158 w 872"/>
                  <a:gd name="T25" fmla="*/ 102 h 877"/>
                  <a:gd name="T26" fmla="*/ 224 w 872"/>
                  <a:gd name="T27" fmla="*/ 56 h 877"/>
                  <a:gd name="T28" fmla="*/ 306 w 872"/>
                  <a:gd name="T29" fmla="*/ 21 h 877"/>
                  <a:gd name="T30" fmla="*/ 392 w 872"/>
                  <a:gd name="T31" fmla="*/ 5 h 877"/>
                  <a:gd name="T32" fmla="*/ 479 w 872"/>
                  <a:gd name="T33" fmla="*/ 5 h 877"/>
                  <a:gd name="T34" fmla="*/ 566 w 872"/>
                  <a:gd name="T35" fmla="*/ 21 h 877"/>
                  <a:gd name="T36" fmla="*/ 642 w 872"/>
                  <a:gd name="T37" fmla="*/ 56 h 877"/>
                  <a:gd name="T38" fmla="*/ 713 w 872"/>
                  <a:gd name="T39" fmla="*/ 102 h 877"/>
                  <a:gd name="T40" fmla="*/ 774 w 872"/>
                  <a:gd name="T41" fmla="*/ 158 h 877"/>
                  <a:gd name="T42" fmla="*/ 820 w 872"/>
                  <a:gd name="T43" fmla="*/ 229 h 877"/>
                  <a:gd name="T44" fmla="*/ 851 w 872"/>
                  <a:gd name="T45" fmla="*/ 311 h 877"/>
                  <a:gd name="T46" fmla="*/ 871 w 872"/>
                  <a:gd name="T47" fmla="*/ 392 h 877"/>
                  <a:gd name="T48" fmla="*/ 871 w 872"/>
                  <a:gd name="T49" fmla="*/ 484 h 877"/>
                  <a:gd name="T50" fmla="*/ 851 w 872"/>
                  <a:gd name="T51" fmla="*/ 570 h 877"/>
                  <a:gd name="T52" fmla="*/ 820 w 872"/>
                  <a:gd name="T53" fmla="*/ 647 h 877"/>
                  <a:gd name="T54" fmla="*/ 774 w 872"/>
                  <a:gd name="T55" fmla="*/ 718 h 877"/>
                  <a:gd name="T56" fmla="*/ 713 w 872"/>
                  <a:gd name="T57" fmla="*/ 774 h 877"/>
                  <a:gd name="T58" fmla="*/ 642 w 872"/>
                  <a:gd name="T59" fmla="*/ 825 h 877"/>
                  <a:gd name="T60" fmla="*/ 566 w 872"/>
                  <a:gd name="T61" fmla="*/ 855 h 877"/>
                  <a:gd name="T62" fmla="*/ 479 w 872"/>
                  <a:gd name="T63" fmla="*/ 871 h 877"/>
                  <a:gd name="T64" fmla="*/ 433 w 872"/>
                  <a:gd name="T65" fmla="*/ 250 h 877"/>
                  <a:gd name="T66" fmla="*/ 362 w 872"/>
                  <a:gd name="T67" fmla="*/ 265 h 877"/>
                  <a:gd name="T68" fmla="*/ 301 w 872"/>
                  <a:gd name="T69" fmla="*/ 306 h 877"/>
                  <a:gd name="T70" fmla="*/ 260 w 872"/>
                  <a:gd name="T71" fmla="*/ 367 h 877"/>
                  <a:gd name="T72" fmla="*/ 250 w 872"/>
                  <a:gd name="T73" fmla="*/ 438 h 877"/>
                  <a:gd name="T74" fmla="*/ 260 w 872"/>
                  <a:gd name="T75" fmla="*/ 510 h 877"/>
                  <a:gd name="T76" fmla="*/ 301 w 872"/>
                  <a:gd name="T77" fmla="*/ 570 h 877"/>
                  <a:gd name="T78" fmla="*/ 362 w 872"/>
                  <a:gd name="T79" fmla="*/ 611 h 877"/>
                  <a:gd name="T80" fmla="*/ 433 w 872"/>
                  <a:gd name="T81" fmla="*/ 626 h 877"/>
                  <a:gd name="T82" fmla="*/ 510 w 872"/>
                  <a:gd name="T83" fmla="*/ 611 h 877"/>
                  <a:gd name="T84" fmla="*/ 566 w 872"/>
                  <a:gd name="T85" fmla="*/ 570 h 877"/>
                  <a:gd name="T86" fmla="*/ 606 w 872"/>
                  <a:gd name="T87" fmla="*/ 510 h 877"/>
                  <a:gd name="T88" fmla="*/ 622 w 872"/>
                  <a:gd name="T89" fmla="*/ 438 h 877"/>
                  <a:gd name="T90" fmla="*/ 606 w 872"/>
                  <a:gd name="T91" fmla="*/ 367 h 877"/>
                  <a:gd name="T92" fmla="*/ 566 w 872"/>
                  <a:gd name="T93" fmla="*/ 306 h 877"/>
                  <a:gd name="T94" fmla="*/ 510 w 872"/>
                  <a:gd name="T95" fmla="*/ 265 h 877"/>
                  <a:gd name="T96" fmla="*/ 433 w 872"/>
                  <a:gd name="T97" fmla="*/ 25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2" h="877">
                    <a:moveTo>
                      <a:pt x="433" y="876"/>
                    </a:moveTo>
                    <a:lnTo>
                      <a:pt x="392" y="871"/>
                    </a:lnTo>
                    <a:lnTo>
                      <a:pt x="346" y="865"/>
                    </a:lnTo>
                    <a:lnTo>
                      <a:pt x="306" y="855"/>
                    </a:lnTo>
                    <a:lnTo>
                      <a:pt x="265" y="840"/>
                    </a:lnTo>
                    <a:lnTo>
                      <a:pt x="224" y="825"/>
                    </a:lnTo>
                    <a:lnTo>
                      <a:pt x="189" y="799"/>
                    </a:lnTo>
                    <a:lnTo>
                      <a:pt x="158" y="774"/>
                    </a:lnTo>
                    <a:lnTo>
                      <a:pt x="127" y="748"/>
                    </a:lnTo>
                    <a:lnTo>
                      <a:pt x="97" y="718"/>
                    </a:lnTo>
                    <a:lnTo>
                      <a:pt x="71" y="683"/>
                    </a:lnTo>
                    <a:lnTo>
                      <a:pt x="51" y="647"/>
                    </a:lnTo>
                    <a:lnTo>
                      <a:pt x="31" y="606"/>
                    </a:lnTo>
                    <a:lnTo>
                      <a:pt x="15" y="570"/>
                    </a:lnTo>
                    <a:lnTo>
                      <a:pt x="5" y="525"/>
                    </a:lnTo>
                    <a:lnTo>
                      <a:pt x="0" y="484"/>
                    </a:lnTo>
                    <a:lnTo>
                      <a:pt x="0" y="438"/>
                    </a:lnTo>
                    <a:lnTo>
                      <a:pt x="0" y="392"/>
                    </a:lnTo>
                    <a:lnTo>
                      <a:pt x="5" y="351"/>
                    </a:lnTo>
                    <a:lnTo>
                      <a:pt x="15" y="311"/>
                    </a:lnTo>
                    <a:lnTo>
                      <a:pt x="31" y="270"/>
                    </a:lnTo>
                    <a:lnTo>
                      <a:pt x="51" y="229"/>
                    </a:lnTo>
                    <a:lnTo>
                      <a:pt x="71" y="194"/>
                    </a:lnTo>
                    <a:lnTo>
                      <a:pt x="97" y="158"/>
                    </a:lnTo>
                    <a:lnTo>
                      <a:pt x="127" y="128"/>
                    </a:lnTo>
                    <a:lnTo>
                      <a:pt x="158" y="102"/>
                    </a:lnTo>
                    <a:lnTo>
                      <a:pt x="189" y="77"/>
                    </a:lnTo>
                    <a:lnTo>
                      <a:pt x="224" y="56"/>
                    </a:lnTo>
                    <a:lnTo>
                      <a:pt x="265" y="36"/>
                    </a:lnTo>
                    <a:lnTo>
                      <a:pt x="306" y="21"/>
                    </a:lnTo>
                    <a:lnTo>
                      <a:pt x="346" y="11"/>
                    </a:lnTo>
                    <a:lnTo>
                      <a:pt x="392" y="5"/>
                    </a:lnTo>
                    <a:lnTo>
                      <a:pt x="433" y="0"/>
                    </a:lnTo>
                    <a:lnTo>
                      <a:pt x="479" y="5"/>
                    </a:lnTo>
                    <a:lnTo>
                      <a:pt x="525" y="11"/>
                    </a:lnTo>
                    <a:lnTo>
                      <a:pt x="566" y="21"/>
                    </a:lnTo>
                    <a:lnTo>
                      <a:pt x="606" y="36"/>
                    </a:lnTo>
                    <a:lnTo>
                      <a:pt x="642" y="56"/>
                    </a:lnTo>
                    <a:lnTo>
                      <a:pt x="678" y="77"/>
                    </a:lnTo>
                    <a:lnTo>
                      <a:pt x="713" y="102"/>
                    </a:lnTo>
                    <a:lnTo>
                      <a:pt x="744" y="128"/>
                    </a:lnTo>
                    <a:lnTo>
                      <a:pt x="774" y="158"/>
                    </a:lnTo>
                    <a:lnTo>
                      <a:pt x="795" y="194"/>
                    </a:lnTo>
                    <a:lnTo>
                      <a:pt x="820" y="229"/>
                    </a:lnTo>
                    <a:lnTo>
                      <a:pt x="835" y="270"/>
                    </a:lnTo>
                    <a:lnTo>
                      <a:pt x="851" y="311"/>
                    </a:lnTo>
                    <a:lnTo>
                      <a:pt x="861" y="351"/>
                    </a:lnTo>
                    <a:lnTo>
                      <a:pt x="871" y="392"/>
                    </a:lnTo>
                    <a:lnTo>
                      <a:pt x="871" y="438"/>
                    </a:lnTo>
                    <a:lnTo>
                      <a:pt x="871" y="484"/>
                    </a:lnTo>
                    <a:lnTo>
                      <a:pt x="861" y="525"/>
                    </a:lnTo>
                    <a:lnTo>
                      <a:pt x="851" y="570"/>
                    </a:lnTo>
                    <a:lnTo>
                      <a:pt x="835" y="606"/>
                    </a:lnTo>
                    <a:lnTo>
                      <a:pt x="820" y="647"/>
                    </a:lnTo>
                    <a:lnTo>
                      <a:pt x="795" y="683"/>
                    </a:lnTo>
                    <a:lnTo>
                      <a:pt x="774" y="718"/>
                    </a:lnTo>
                    <a:lnTo>
                      <a:pt x="744" y="748"/>
                    </a:lnTo>
                    <a:lnTo>
                      <a:pt x="713" y="774"/>
                    </a:lnTo>
                    <a:lnTo>
                      <a:pt x="678" y="799"/>
                    </a:lnTo>
                    <a:lnTo>
                      <a:pt x="642" y="825"/>
                    </a:lnTo>
                    <a:lnTo>
                      <a:pt x="606" y="840"/>
                    </a:lnTo>
                    <a:lnTo>
                      <a:pt x="566" y="855"/>
                    </a:lnTo>
                    <a:lnTo>
                      <a:pt x="525" y="865"/>
                    </a:lnTo>
                    <a:lnTo>
                      <a:pt x="479" y="871"/>
                    </a:lnTo>
                    <a:lnTo>
                      <a:pt x="433" y="876"/>
                    </a:lnTo>
                    <a:close/>
                    <a:moveTo>
                      <a:pt x="433" y="250"/>
                    </a:moveTo>
                    <a:lnTo>
                      <a:pt x="398" y="255"/>
                    </a:lnTo>
                    <a:lnTo>
                      <a:pt x="362" y="265"/>
                    </a:lnTo>
                    <a:lnTo>
                      <a:pt x="331" y="285"/>
                    </a:lnTo>
                    <a:lnTo>
                      <a:pt x="301" y="306"/>
                    </a:lnTo>
                    <a:lnTo>
                      <a:pt x="280" y="331"/>
                    </a:lnTo>
                    <a:lnTo>
                      <a:pt x="260" y="367"/>
                    </a:lnTo>
                    <a:lnTo>
                      <a:pt x="250" y="402"/>
                    </a:lnTo>
                    <a:lnTo>
                      <a:pt x="250" y="438"/>
                    </a:lnTo>
                    <a:lnTo>
                      <a:pt x="250" y="474"/>
                    </a:lnTo>
                    <a:lnTo>
                      <a:pt x="260" y="510"/>
                    </a:lnTo>
                    <a:lnTo>
                      <a:pt x="280" y="545"/>
                    </a:lnTo>
                    <a:lnTo>
                      <a:pt x="301" y="570"/>
                    </a:lnTo>
                    <a:lnTo>
                      <a:pt x="331" y="596"/>
                    </a:lnTo>
                    <a:lnTo>
                      <a:pt x="362" y="611"/>
                    </a:lnTo>
                    <a:lnTo>
                      <a:pt x="398" y="621"/>
                    </a:lnTo>
                    <a:lnTo>
                      <a:pt x="433" y="626"/>
                    </a:lnTo>
                    <a:lnTo>
                      <a:pt x="474" y="621"/>
                    </a:lnTo>
                    <a:lnTo>
                      <a:pt x="510" y="611"/>
                    </a:lnTo>
                    <a:lnTo>
                      <a:pt x="540" y="596"/>
                    </a:lnTo>
                    <a:lnTo>
                      <a:pt x="566" y="570"/>
                    </a:lnTo>
                    <a:lnTo>
                      <a:pt x="591" y="545"/>
                    </a:lnTo>
                    <a:lnTo>
                      <a:pt x="606" y="510"/>
                    </a:lnTo>
                    <a:lnTo>
                      <a:pt x="616" y="474"/>
                    </a:lnTo>
                    <a:lnTo>
                      <a:pt x="622" y="438"/>
                    </a:lnTo>
                    <a:lnTo>
                      <a:pt x="616" y="402"/>
                    </a:lnTo>
                    <a:lnTo>
                      <a:pt x="606" y="367"/>
                    </a:lnTo>
                    <a:lnTo>
                      <a:pt x="591" y="331"/>
                    </a:lnTo>
                    <a:lnTo>
                      <a:pt x="566" y="306"/>
                    </a:lnTo>
                    <a:lnTo>
                      <a:pt x="540" y="285"/>
                    </a:lnTo>
                    <a:lnTo>
                      <a:pt x="510" y="265"/>
                    </a:lnTo>
                    <a:lnTo>
                      <a:pt x="474" y="255"/>
                    </a:lnTo>
                    <a:lnTo>
                      <a:pt x="433" y="25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9" name="Freeform 94"/>
              <p:cNvSpPr>
                <a:spLocks noChangeArrowheads="1"/>
              </p:cNvSpPr>
              <p:nvPr/>
            </p:nvSpPr>
            <p:spPr bwMode="auto">
              <a:xfrm>
                <a:off x="9163013" y="4764846"/>
                <a:ext cx="168958" cy="534028"/>
              </a:xfrm>
              <a:custGeom>
                <a:avLst/>
                <a:gdLst>
                  <a:gd name="T0" fmla="*/ 0 w 250"/>
                  <a:gd name="T1" fmla="*/ 0 h 785"/>
                  <a:gd name="T2" fmla="*/ 56 w 250"/>
                  <a:gd name="T3" fmla="*/ 26 h 785"/>
                  <a:gd name="T4" fmla="*/ 101 w 250"/>
                  <a:gd name="T5" fmla="*/ 67 h 785"/>
                  <a:gd name="T6" fmla="*/ 142 w 250"/>
                  <a:gd name="T7" fmla="*/ 108 h 785"/>
                  <a:gd name="T8" fmla="*/ 183 w 250"/>
                  <a:gd name="T9" fmla="*/ 158 h 785"/>
                  <a:gd name="T10" fmla="*/ 208 w 250"/>
                  <a:gd name="T11" fmla="*/ 209 h 785"/>
                  <a:gd name="T12" fmla="*/ 234 w 250"/>
                  <a:gd name="T13" fmla="*/ 265 h 785"/>
                  <a:gd name="T14" fmla="*/ 244 w 250"/>
                  <a:gd name="T15" fmla="*/ 326 h 785"/>
                  <a:gd name="T16" fmla="*/ 249 w 250"/>
                  <a:gd name="T17" fmla="*/ 393 h 785"/>
                  <a:gd name="T18" fmla="*/ 249 w 250"/>
                  <a:gd name="T19" fmla="*/ 393 h 785"/>
                  <a:gd name="T20" fmla="*/ 244 w 250"/>
                  <a:gd name="T21" fmla="*/ 458 h 785"/>
                  <a:gd name="T22" fmla="*/ 234 w 250"/>
                  <a:gd name="T23" fmla="*/ 519 h 785"/>
                  <a:gd name="T24" fmla="*/ 208 w 250"/>
                  <a:gd name="T25" fmla="*/ 575 h 785"/>
                  <a:gd name="T26" fmla="*/ 183 w 250"/>
                  <a:gd name="T27" fmla="*/ 627 h 785"/>
                  <a:gd name="T28" fmla="*/ 142 w 250"/>
                  <a:gd name="T29" fmla="*/ 678 h 785"/>
                  <a:gd name="T30" fmla="*/ 101 w 250"/>
                  <a:gd name="T31" fmla="*/ 718 h 785"/>
                  <a:gd name="T32" fmla="*/ 56 w 250"/>
                  <a:gd name="T33" fmla="*/ 754 h 785"/>
                  <a:gd name="T34" fmla="*/ 0 w 250"/>
                  <a:gd name="T35" fmla="*/ 784 h 785"/>
                  <a:gd name="T36" fmla="*/ 0 w 250"/>
                  <a:gd name="T37" fmla="*/ 784 h 785"/>
                  <a:gd name="T38" fmla="*/ 0 w 250"/>
                  <a:gd name="T39" fmla="*/ 393 h 785"/>
                  <a:gd name="T40" fmla="*/ 0 w 250"/>
                  <a:gd name="T41"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785">
                    <a:moveTo>
                      <a:pt x="0" y="0"/>
                    </a:moveTo>
                    <a:lnTo>
                      <a:pt x="56" y="26"/>
                    </a:lnTo>
                    <a:lnTo>
                      <a:pt x="101" y="67"/>
                    </a:lnTo>
                    <a:lnTo>
                      <a:pt x="142" y="108"/>
                    </a:lnTo>
                    <a:lnTo>
                      <a:pt x="183" y="158"/>
                    </a:lnTo>
                    <a:lnTo>
                      <a:pt x="208" y="209"/>
                    </a:lnTo>
                    <a:lnTo>
                      <a:pt x="234" y="265"/>
                    </a:lnTo>
                    <a:lnTo>
                      <a:pt x="244" y="326"/>
                    </a:lnTo>
                    <a:lnTo>
                      <a:pt x="249" y="393"/>
                    </a:lnTo>
                    <a:lnTo>
                      <a:pt x="249" y="393"/>
                    </a:lnTo>
                    <a:lnTo>
                      <a:pt x="244" y="458"/>
                    </a:lnTo>
                    <a:lnTo>
                      <a:pt x="234" y="519"/>
                    </a:lnTo>
                    <a:lnTo>
                      <a:pt x="208" y="575"/>
                    </a:lnTo>
                    <a:lnTo>
                      <a:pt x="183" y="627"/>
                    </a:lnTo>
                    <a:lnTo>
                      <a:pt x="142" y="678"/>
                    </a:lnTo>
                    <a:lnTo>
                      <a:pt x="101" y="718"/>
                    </a:lnTo>
                    <a:lnTo>
                      <a:pt x="56" y="754"/>
                    </a:lnTo>
                    <a:lnTo>
                      <a:pt x="0" y="784"/>
                    </a:lnTo>
                    <a:lnTo>
                      <a:pt x="0" y="784"/>
                    </a:lnTo>
                    <a:lnTo>
                      <a:pt x="0" y="393"/>
                    </a:lnTo>
                    <a:lnTo>
                      <a:pt x="0" y="0"/>
                    </a:lnTo>
                  </a:path>
                </a:pathLst>
              </a:custGeom>
              <a:grpFill/>
              <a:ln>
                <a:noFill/>
              </a:ln>
              <a:effectLst/>
              <a:extLst/>
            </p:spPr>
            <p:txBody>
              <a:bodyPr wrap="none" anchor="ctr"/>
              <a:lstStyle/>
              <a:p>
                <a:pPr>
                  <a:defRPr/>
                </a:pPr>
                <a:endParaRPr lang="en-US" dirty="0">
                  <a:solidFill>
                    <a:schemeClr val="accent6"/>
                  </a:solidFill>
                </a:endParaRPr>
              </a:p>
            </p:txBody>
          </p:sp>
        </p:grpSp>
        <p:sp>
          <p:nvSpPr>
            <p:cNvPr id="48" name="Freeform 41"/>
            <p:cNvSpPr>
              <a:spLocks noChangeArrowheads="1"/>
            </p:cNvSpPr>
            <p:nvPr userDrawn="1"/>
          </p:nvSpPr>
          <p:spPr bwMode="auto">
            <a:xfrm flipH="1">
              <a:off x="10445282" y="2814127"/>
              <a:ext cx="168958" cy="407310"/>
            </a:xfrm>
            <a:custGeom>
              <a:avLst/>
              <a:gdLst>
                <a:gd name="T0" fmla="*/ 36 w 250"/>
                <a:gd name="T1" fmla="*/ 209 h 601"/>
                <a:gd name="T2" fmla="*/ 249 w 250"/>
                <a:gd name="T3" fmla="*/ 0 h 601"/>
                <a:gd name="T4" fmla="*/ 249 w 250"/>
                <a:gd name="T5" fmla="*/ 600 h 601"/>
                <a:gd name="T6" fmla="*/ 36 w 250"/>
                <a:gd name="T7" fmla="*/ 387 h 601"/>
                <a:gd name="T8" fmla="*/ 20 w 250"/>
                <a:gd name="T9" fmla="*/ 366 h 601"/>
                <a:gd name="T10" fmla="*/ 10 w 250"/>
                <a:gd name="T11" fmla="*/ 346 h 601"/>
                <a:gd name="T12" fmla="*/ 0 w 250"/>
                <a:gd name="T13" fmla="*/ 321 h 601"/>
                <a:gd name="T14" fmla="*/ 0 w 250"/>
                <a:gd name="T15" fmla="*/ 301 h 601"/>
                <a:gd name="T16" fmla="*/ 0 w 250"/>
                <a:gd name="T17" fmla="*/ 275 h 601"/>
                <a:gd name="T18" fmla="*/ 10 w 250"/>
                <a:gd name="T19" fmla="*/ 254 h 601"/>
                <a:gd name="T20" fmla="*/ 20 w 250"/>
                <a:gd name="T21" fmla="*/ 229 h 601"/>
                <a:gd name="T22" fmla="*/ 36 w 250"/>
                <a:gd name="T23" fmla="*/ 20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01">
                  <a:moveTo>
                    <a:pt x="36" y="209"/>
                  </a:moveTo>
                  <a:lnTo>
                    <a:pt x="249" y="0"/>
                  </a:lnTo>
                  <a:lnTo>
                    <a:pt x="249" y="600"/>
                  </a:lnTo>
                  <a:lnTo>
                    <a:pt x="36" y="387"/>
                  </a:lnTo>
                  <a:lnTo>
                    <a:pt x="20" y="366"/>
                  </a:lnTo>
                  <a:lnTo>
                    <a:pt x="10" y="346"/>
                  </a:lnTo>
                  <a:lnTo>
                    <a:pt x="0" y="321"/>
                  </a:lnTo>
                  <a:lnTo>
                    <a:pt x="0" y="301"/>
                  </a:lnTo>
                  <a:lnTo>
                    <a:pt x="0" y="275"/>
                  </a:lnTo>
                  <a:lnTo>
                    <a:pt x="10" y="254"/>
                  </a:lnTo>
                  <a:lnTo>
                    <a:pt x="20" y="229"/>
                  </a:lnTo>
                  <a:lnTo>
                    <a:pt x="36" y="209"/>
                  </a:lnTo>
                </a:path>
              </a:pathLst>
            </a:custGeom>
            <a:grpFill/>
            <a:ln>
              <a:noFill/>
            </a:ln>
            <a:effectLst/>
            <a:extLst/>
          </p:spPr>
          <p:txBody>
            <a:bodyPr wrap="none" anchor="ctr"/>
            <a:lstStyle/>
            <a:p>
              <a:pPr>
                <a:defRPr/>
              </a:pPr>
              <a:endParaRPr lang="en-US">
                <a:noFill/>
              </a:endParaRPr>
            </a:p>
          </p:txBody>
        </p:sp>
      </p:grpSp>
    </p:spTree>
    <p:extLst>
      <p:ext uri="{BB962C8B-B14F-4D97-AF65-F5344CB8AC3E}">
        <p14:creationId xmlns:p14="http://schemas.microsoft.com/office/powerpoint/2010/main" val="112315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4 WHITE">
    <p:spTree>
      <p:nvGrpSpPr>
        <p:cNvPr id="1" name=""/>
        <p:cNvGrpSpPr/>
        <p:nvPr/>
      </p:nvGrpSpPr>
      <p:grpSpPr>
        <a:xfrm>
          <a:off x="0" y="0"/>
          <a:ext cx="0" cy="0"/>
          <a:chOff x="0" y="0"/>
          <a:chExt cx="0" cy="0"/>
        </a:xfrm>
      </p:grpSpPr>
      <p:sp>
        <p:nvSpPr>
          <p:cNvPr id="7" name="Title 1"/>
          <p:cNvSpPr>
            <a:spLocks noGrp="1"/>
          </p:cNvSpPr>
          <p:nvPr>
            <p:ph type="ctrTitle"/>
          </p:nvPr>
        </p:nvSpPr>
        <p:spPr>
          <a:xfrm>
            <a:off x="410302" y="2701234"/>
            <a:ext cx="7363789" cy="2471446"/>
          </a:xfrm>
        </p:spPr>
        <p:txBody>
          <a:bodyPr anchor="b">
            <a:noAutofit/>
          </a:bodyPr>
          <a:lstStyle>
            <a:lvl1pPr>
              <a:lnSpc>
                <a:spcPct val="80000"/>
              </a:lnSpc>
              <a:defRPr sz="4400">
                <a:solidFill>
                  <a:schemeClr val="tx2"/>
                </a:solidFill>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435702" y="5179917"/>
            <a:ext cx="7338389"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9" name="Group 8"/>
          <p:cNvGrpSpPr/>
          <p:nvPr userDrawn="1"/>
        </p:nvGrpSpPr>
        <p:grpSpPr>
          <a:xfrm>
            <a:off x="528435" y="656874"/>
            <a:ext cx="1614660" cy="296779"/>
            <a:chOff x="566738" y="1811338"/>
            <a:chExt cx="5018087" cy="922337"/>
          </a:xfrm>
          <a:solidFill>
            <a:schemeClr val="tx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grpSp>
      <p:sp>
        <p:nvSpPr>
          <p:cNvPr id="51" name="Rectangle 50"/>
          <p:cNvSpPr/>
          <p:nvPr userDrawn="1"/>
        </p:nvSpPr>
        <p:spPr>
          <a:xfrm>
            <a:off x="381000" y="6362700"/>
            <a:ext cx="1473200" cy="29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p:cNvSpPr/>
          <p:nvPr userDrawn="1"/>
        </p:nvSpPr>
        <p:spPr>
          <a:xfrm>
            <a:off x="-1" y="6311900"/>
            <a:ext cx="12188825" cy="546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2" name="Group 41"/>
          <p:cNvGrpSpPr/>
          <p:nvPr userDrawn="1"/>
        </p:nvGrpSpPr>
        <p:grpSpPr>
          <a:xfrm>
            <a:off x="7099301" y="172976"/>
            <a:ext cx="4795838" cy="6694549"/>
            <a:chOff x="7573963" y="693738"/>
            <a:chExt cx="4422775" cy="6173787"/>
          </a:xfrm>
        </p:grpSpPr>
        <p:sp>
          <p:nvSpPr>
            <p:cNvPr id="43" name="Freeform 3"/>
            <p:cNvSpPr>
              <a:spLocks noChangeArrowheads="1"/>
            </p:cNvSpPr>
            <p:nvPr/>
          </p:nvSpPr>
          <p:spPr bwMode="auto">
            <a:xfrm>
              <a:off x="11466513" y="1619250"/>
              <a:ext cx="61913" cy="984250"/>
            </a:xfrm>
            <a:custGeom>
              <a:avLst/>
              <a:gdLst>
                <a:gd name="T0" fmla="*/ 0 w 175"/>
                <a:gd name="T1" fmla="*/ 0 h 2739"/>
                <a:gd name="T2" fmla="*/ 0 w 175"/>
                <a:gd name="T3" fmla="*/ 2738 h 2739"/>
                <a:gd name="T4" fmla="*/ 174 w 175"/>
                <a:gd name="T5" fmla="*/ 2738 h 2739"/>
                <a:gd name="T6" fmla="*/ 174 w 175"/>
                <a:gd name="T7" fmla="*/ 272 h 2739"/>
                <a:gd name="T8" fmla="*/ 174 w 175"/>
                <a:gd name="T9" fmla="*/ 272 h 2739"/>
                <a:gd name="T10" fmla="*/ 136 w 175"/>
                <a:gd name="T11" fmla="*/ 250 h 2739"/>
                <a:gd name="T12" fmla="*/ 103 w 175"/>
                <a:gd name="T13" fmla="*/ 223 h 2739"/>
                <a:gd name="T14" fmla="*/ 76 w 175"/>
                <a:gd name="T15" fmla="*/ 196 h 2739"/>
                <a:gd name="T16" fmla="*/ 49 w 175"/>
                <a:gd name="T17" fmla="*/ 164 h 2739"/>
                <a:gd name="T18" fmla="*/ 27 w 175"/>
                <a:gd name="T19" fmla="*/ 125 h 2739"/>
                <a:gd name="T20" fmla="*/ 11 w 175"/>
                <a:gd name="T21" fmla="*/ 87 h 2739"/>
                <a:gd name="T22" fmla="*/ 5 w 175"/>
                <a:gd name="T23" fmla="*/ 44 h 2739"/>
                <a:gd name="T24" fmla="*/ 0 w 175"/>
                <a:gd name="T25" fmla="*/ 0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39">
                  <a:moveTo>
                    <a:pt x="0" y="0"/>
                  </a:moveTo>
                  <a:lnTo>
                    <a:pt x="0" y="2738"/>
                  </a:lnTo>
                  <a:lnTo>
                    <a:pt x="174" y="2738"/>
                  </a:lnTo>
                  <a:lnTo>
                    <a:pt x="174" y="272"/>
                  </a:lnTo>
                  <a:lnTo>
                    <a:pt x="174" y="272"/>
                  </a:lnTo>
                  <a:lnTo>
                    <a:pt x="136" y="250"/>
                  </a:lnTo>
                  <a:lnTo>
                    <a:pt x="103" y="223"/>
                  </a:lnTo>
                  <a:lnTo>
                    <a:pt x="76" y="196"/>
                  </a:lnTo>
                  <a:lnTo>
                    <a:pt x="49" y="164"/>
                  </a:lnTo>
                  <a:lnTo>
                    <a:pt x="27" y="125"/>
                  </a:lnTo>
                  <a:lnTo>
                    <a:pt x="11" y="87"/>
                  </a:lnTo>
                  <a:lnTo>
                    <a:pt x="5" y="44"/>
                  </a:lnTo>
                  <a:lnTo>
                    <a:pt x="0" y="0"/>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4" name="Freeform 4"/>
            <p:cNvSpPr>
              <a:spLocks noChangeArrowheads="1"/>
            </p:cNvSpPr>
            <p:nvPr/>
          </p:nvSpPr>
          <p:spPr bwMode="auto">
            <a:xfrm>
              <a:off x="10220325" y="4595813"/>
              <a:ext cx="61913" cy="168275"/>
            </a:xfrm>
            <a:custGeom>
              <a:avLst/>
              <a:gdLst>
                <a:gd name="T0" fmla="*/ 0 w 175"/>
                <a:gd name="T1" fmla="*/ 273 h 474"/>
                <a:gd name="T2" fmla="*/ 0 w 175"/>
                <a:gd name="T3" fmla="*/ 473 h 474"/>
                <a:gd name="T4" fmla="*/ 174 w 175"/>
                <a:gd name="T5" fmla="*/ 473 h 474"/>
                <a:gd name="T6" fmla="*/ 174 w 175"/>
                <a:gd name="T7" fmla="*/ 0 h 474"/>
                <a:gd name="T8" fmla="*/ 174 w 175"/>
                <a:gd name="T9" fmla="*/ 0 h 474"/>
                <a:gd name="T10" fmla="*/ 174 w 175"/>
                <a:gd name="T11" fmla="*/ 44 h 474"/>
                <a:gd name="T12" fmla="*/ 163 w 175"/>
                <a:gd name="T13" fmla="*/ 88 h 474"/>
                <a:gd name="T14" fmla="*/ 147 w 175"/>
                <a:gd name="T15" fmla="*/ 125 h 474"/>
                <a:gd name="T16" fmla="*/ 125 w 175"/>
                <a:gd name="T17" fmla="*/ 164 h 474"/>
                <a:gd name="T18" fmla="*/ 103 w 175"/>
                <a:gd name="T19" fmla="*/ 196 h 474"/>
                <a:gd name="T20" fmla="*/ 71 w 175"/>
                <a:gd name="T21" fmla="*/ 229 h 474"/>
                <a:gd name="T22" fmla="*/ 38 w 175"/>
                <a:gd name="T23" fmla="*/ 250 h 474"/>
                <a:gd name="T24" fmla="*/ 0 w 175"/>
                <a:gd name="T25" fmla="*/ 27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474">
                  <a:moveTo>
                    <a:pt x="0" y="273"/>
                  </a:moveTo>
                  <a:lnTo>
                    <a:pt x="0" y="473"/>
                  </a:lnTo>
                  <a:lnTo>
                    <a:pt x="174" y="473"/>
                  </a:lnTo>
                  <a:lnTo>
                    <a:pt x="174" y="0"/>
                  </a:lnTo>
                  <a:lnTo>
                    <a:pt x="174" y="0"/>
                  </a:lnTo>
                  <a:lnTo>
                    <a:pt x="174" y="44"/>
                  </a:lnTo>
                  <a:lnTo>
                    <a:pt x="163" y="88"/>
                  </a:lnTo>
                  <a:lnTo>
                    <a:pt x="147" y="125"/>
                  </a:lnTo>
                  <a:lnTo>
                    <a:pt x="125" y="164"/>
                  </a:lnTo>
                  <a:lnTo>
                    <a:pt x="103" y="196"/>
                  </a:lnTo>
                  <a:lnTo>
                    <a:pt x="71" y="229"/>
                  </a:lnTo>
                  <a:lnTo>
                    <a:pt x="38" y="250"/>
                  </a:lnTo>
                  <a:lnTo>
                    <a:pt x="0" y="273"/>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5" name="Freeform 5"/>
            <p:cNvSpPr>
              <a:spLocks noChangeArrowheads="1"/>
            </p:cNvSpPr>
            <p:nvPr/>
          </p:nvSpPr>
          <p:spPr bwMode="auto">
            <a:xfrm>
              <a:off x="8662988" y="6008688"/>
              <a:ext cx="60325" cy="261937"/>
            </a:xfrm>
            <a:custGeom>
              <a:avLst/>
              <a:gdLst>
                <a:gd name="T0" fmla="*/ 0 w 174"/>
                <a:gd name="T1" fmla="*/ 271 h 734"/>
                <a:gd name="T2" fmla="*/ 0 w 174"/>
                <a:gd name="T3" fmla="*/ 733 h 734"/>
                <a:gd name="T4" fmla="*/ 173 w 174"/>
                <a:gd name="T5" fmla="*/ 733 h 734"/>
                <a:gd name="T6" fmla="*/ 173 w 174"/>
                <a:gd name="T7" fmla="*/ 0 h 734"/>
                <a:gd name="T8" fmla="*/ 173 w 174"/>
                <a:gd name="T9" fmla="*/ 0 h 734"/>
                <a:gd name="T10" fmla="*/ 173 w 174"/>
                <a:gd name="T11" fmla="*/ 43 h 734"/>
                <a:gd name="T12" fmla="*/ 162 w 174"/>
                <a:gd name="T13" fmla="*/ 87 h 734"/>
                <a:gd name="T14" fmla="*/ 146 w 174"/>
                <a:gd name="T15" fmla="*/ 125 h 734"/>
                <a:gd name="T16" fmla="*/ 130 w 174"/>
                <a:gd name="T17" fmla="*/ 163 h 734"/>
                <a:gd name="T18" fmla="*/ 102 w 174"/>
                <a:gd name="T19" fmla="*/ 196 h 734"/>
                <a:gd name="T20" fmla="*/ 70 w 174"/>
                <a:gd name="T21" fmla="*/ 228 h 734"/>
                <a:gd name="T22" fmla="*/ 37 w 174"/>
                <a:gd name="T23" fmla="*/ 250 h 734"/>
                <a:gd name="T24" fmla="*/ 0 w 174"/>
                <a:gd name="T25" fmla="*/ 27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734">
                  <a:moveTo>
                    <a:pt x="0" y="271"/>
                  </a:moveTo>
                  <a:lnTo>
                    <a:pt x="0" y="733"/>
                  </a:lnTo>
                  <a:lnTo>
                    <a:pt x="173" y="733"/>
                  </a:lnTo>
                  <a:lnTo>
                    <a:pt x="173" y="0"/>
                  </a:lnTo>
                  <a:lnTo>
                    <a:pt x="173" y="0"/>
                  </a:lnTo>
                  <a:lnTo>
                    <a:pt x="173" y="43"/>
                  </a:lnTo>
                  <a:lnTo>
                    <a:pt x="162" y="87"/>
                  </a:lnTo>
                  <a:lnTo>
                    <a:pt x="146" y="125"/>
                  </a:lnTo>
                  <a:lnTo>
                    <a:pt x="130" y="163"/>
                  </a:lnTo>
                  <a:lnTo>
                    <a:pt x="102" y="196"/>
                  </a:lnTo>
                  <a:lnTo>
                    <a:pt x="70" y="228"/>
                  </a:lnTo>
                  <a:lnTo>
                    <a:pt x="37" y="250"/>
                  </a:lnTo>
                  <a:lnTo>
                    <a:pt x="0" y="271"/>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6" name="Freeform 6"/>
            <p:cNvSpPr>
              <a:spLocks noChangeArrowheads="1"/>
            </p:cNvSpPr>
            <p:nvPr/>
          </p:nvSpPr>
          <p:spPr bwMode="auto">
            <a:xfrm>
              <a:off x="11310938" y="2573338"/>
              <a:ext cx="374650" cy="217487"/>
            </a:xfrm>
            <a:custGeom>
              <a:avLst/>
              <a:gdLst>
                <a:gd name="T0" fmla="*/ 521 w 1043"/>
                <a:gd name="T1" fmla="*/ 609 h 610"/>
                <a:gd name="T2" fmla="*/ 488 w 1043"/>
                <a:gd name="T3" fmla="*/ 604 h 610"/>
                <a:gd name="T4" fmla="*/ 472 w 1043"/>
                <a:gd name="T5" fmla="*/ 593 h 610"/>
                <a:gd name="T6" fmla="*/ 461 w 1043"/>
                <a:gd name="T7" fmla="*/ 581 h 610"/>
                <a:gd name="T8" fmla="*/ 27 w 1043"/>
                <a:gd name="T9" fmla="*/ 152 h 610"/>
                <a:gd name="T10" fmla="*/ 10 w 1043"/>
                <a:gd name="T11" fmla="*/ 131 h 610"/>
                <a:gd name="T12" fmla="*/ 0 w 1043"/>
                <a:gd name="T13" fmla="*/ 104 h 610"/>
                <a:gd name="T14" fmla="*/ 0 w 1043"/>
                <a:gd name="T15" fmla="*/ 82 h 610"/>
                <a:gd name="T16" fmla="*/ 5 w 1043"/>
                <a:gd name="T17" fmla="*/ 55 h 610"/>
                <a:gd name="T18" fmla="*/ 21 w 1043"/>
                <a:gd name="T19" fmla="*/ 33 h 610"/>
                <a:gd name="T20" fmla="*/ 37 w 1043"/>
                <a:gd name="T21" fmla="*/ 17 h 610"/>
                <a:gd name="T22" fmla="*/ 65 w 1043"/>
                <a:gd name="T23" fmla="*/ 6 h 610"/>
                <a:gd name="T24" fmla="*/ 86 w 1043"/>
                <a:gd name="T25" fmla="*/ 0 h 610"/>
                <a:gd name="T26" fmla="*/ 955 w 1043"/>
                <a:gd name="T27" fmla="*/ 0 h 610"/>
                <a:gd name="T28" fmla="*/ 977 w 1043"/>
                <a:gd name="T29" fmla="*/ 6 h 610"/>
                <a:gd name="T30" fmla="*/ 1004 w 1043"/>
                <a:gd name="T31" fmla="*/ 17 h 610"/>
                <a:gd name="T32" fmla="*/ 1020 w 1043"/>
                <a:gd name="T33" fmla="*/ 33 h 610"/>
                <a:gd name="T34" fmla="*/ 1031 w 1043"/>
                <a:gd name="T35" fmla="*/ 55 h 610"/>
                <a:gd name="T36" fmla="*/ 1042 w 1043"/>
                <a:gd name="T37" fmla="*/ 82 h 610"/>
                <a:gd name="T38" fmla="*/ 1037 w 1043"/>
                <a:gd name="T39" fmla="*/ 104 h 610"/>
                <a:gd name="T40" fmla="*/ 1031 w 1043"/>
                <a:gd name="T41" fmla="*/ 131 h 610"/>
                <a:gd name="T42" fmla="*/ 1014 w 1043"/>
                <a:gd name="T43" fmla="*/ 152 h 610"/>
                <a:gd name="T44" fmla="*/ 581 w 1043"/>
                <a:gd name="T45" fmla="*/ 581 h 610"/>
                <a:gd name="T46" fmla="*/ 570 w 1043"/>
                <a:gd name="T47" fmla="*/ 593 h 610"/>
                <a:gd name="T48" fmla="*/ 553 w 1043"/>
                <a:gd name="T49" fmla="*/ 604 h 610"/>
                <a:gd name="T50" fmla="*/ 521 w 1043"/>
                <a:gd name="T51" fmla="*/ 609 h 610"/>
                <a:gd name="T52" fmla="*/ 298 w 1043"/>
                <a:gd name="T53" fmla="*/ 174 h 610"/>
                <a:gd name="T54" fmla="*/ 521 w 1043"/>
                <a:gd name="T55" fmla="*/ 397 h 610"/>
                <a:gd name="T56" fmla="*/ 743 w 1043"/>
                <a:gd name="T57" fmla="*/ 174 h 610"/>
                <a:gd name="T58" fmla="*/ 298 w 1043"/>
                <a:gd name="T59"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3" h="610">
                  <a:moveTo>
                    <a:pt x="521" y="609"/>
                  </a:moveTo>
                  <a:lnTo>
                    <a:pt x="488" y="604"/>
                  </a:lnTo>
                  <a:lnTo>
                    <a:pt x="472" y="593"/>
                  </a:lnTo>
                  <a:lnTo>
                    <a:pt x="461" y="581"/>
                  </a:lnTo>
                  <a:lnTo>
                    <a:pt x="27" y="152"/>
                  </a:lnTo>
                  <a:lnTo>
                    <a:pt x="10" y="131"/>
                  </a:lnTo>
                  <a:lnTo>
                    <a:pt x="0" y="104"/>
                  </a:lnTo>
                  <a:lnTo>
                    <a:pt x="0" y="82"/>
                  </a:lnTo>
                  <a:lnTo>
                    <a:pt x="5" y="55"/>
                  </a:lnTo>
                  <a:lnTo>
                    <a:pt x="21" y="33"/>
                  </a:lnTo>
                  <a:lnTo>
                    <a:pt x="37" y="17"/>
                  </a:lnTo>
                  <a:lnTo>
                    <a:pt x="65" y="6"/>
                  </a:lnTo>
                  <a:lnTo>
                    <a:pt x="86" y="0"/>
                  </a:lnTo>
                  <a:lnTo>
                    <a:pt x="955" y="0"/>
                  </a:lnTo>
                  <a:lnTo>
                    <a:pt x="977" y="6"/>
                  </a:lnTo>
                  <a:lnTo>
                    <a:pt x="1004" y="17"/>
                  </a:lnTo>
                  <a:lnTo>
                    <a:pt x="1020" y="33"/>
                  </a:lnTo>
                  <a:lnTo>
                    <a:pt x="1031" y="55"/>
                  </a:lnTo>
                  <a:lnTo>
                    <a:pt x="1042" y="82"/>
                  </a:lnTo>
                  <a:lnTo>
                    <a:pt x="1037" y="104"/>
                  </a:lnTo>
                  <a:lnTo>
                    <a:pt x="1031" y="131"/>
                  </a:lnTo>
                  <a:lnTo>
                    <a:pt x="1014" y="152"/>
                  </a:lnTo>
                  <a:lnTo>
                    <a:pt x="581" y="581"/>
                  </a:lnTo>
                  <a:lnTo>
                    <a:pt x="570" y="593"/>
                  </a:lnTo>
                  <a:lnTo>
                    <a:pt x="553" y="604"/>
                  </a:lnTo>
                  <a:lnTo>
                    <a:pt x="521" y="609"/>
                  </a:lnTo>
                  <a:close/>
                  <a:moveTo>
                    <a:pt x="298" y="174"/>
                  </a:moveTo>
                  <a:lnTo>
                    <a:pt x="521" y="397"/>
                  </a:lnTo>
                  <a:lnTo>
                    <a:pt x="743" y="174"/>
                  </a:lnTo>
                  <a:lnTo>
                    <a:pt x="298" y="174"/>
                  </a:lnTo>
                  <a:close/>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7" name="Freeform 7"/>
            <p:cNvSpPr>
              <a:spLocks noChangeArrowheads="1"/>
            </p:cNvSpPr>
            <p:nvPr/>
          </p:nvSpPr>
          <p:spPr bwMode="auto">
            <a:xfrm>
              <a:off x="11156950" y="1960563"/>
              <a:ext cx="60325" cy="4141787"/>
            </a:xfrm>
            <a:custGeom>
              <a:avLst/>
              <a:gdLst>
                <a:gd name="T0" fmla="*/ 0 w 174"/>
                <a:gd name="T1" fmla="*/ 2928 h 11511"/>
                <a:gd name="T2" fmla="*/ 0 w 174"/>
                <a:gd name="T3" fmla="*/ 2928 h 11511"/>
                <a:gd name="T4" fmla="*/ 0 w 174"/>
                <a:gd name="T5" fmla="*/ 2885 h 11511"/>
                <a:gd name="T6" fmla="*/ 10 w 174"/>
                <a:gd name="T7" fmla="*/ 2841 h 11511"/>
                <a:gd name="T8" fmla="*/ 27 w 174"/>
                <a:gd name="T9" fmla="*/ 2803 h 11511"/>
                <a:gd name="T10" fmla="*/ 43 w 174"/>
                <a:gd name="T11" fmla="*/ 2765 h 11511"/>
                <a:gd name="T12" fmla="*/ 70 w 174"/>
                <a:gd name="T13" fmla="*/ 2733 h 11511"/>
                <a:gd name="T14" fmla="*/ 103 w 174"/>
                <a:gd name="T15" fmla="*/ 2700 h 11511"/>
                <a:gd name="T16" fmla="*/ 135 w 174"/>
                <a:gd name="T17" fmla="*/ 2678 h 11511"/>
                <a:gd name="T18" fmla="*/ 173 w 174"/>
                <a:gd name="T19" fmla="*/ 2656 h 11511"/>
                <a:gd name="T20" fmla="*/ 173 w 174"/>
                <a:gd name="T21" fmla="*/ 0 h 11511"/>
                <a:gd name="T22" fmla="*/ 0 w 174"/>
                <a:gd name="T23" fmla="*/ 0 h 11511"/>
                <a:gd name="T24" fmla="*/ 0 w 174"/>
                <a:gd name="T25" fmla="*/ 11510 h 11511"/>
                <a:gd name="T26" fmla="*/ 173 w 174"/>
                <a:gd name="T27" fmla="*/ 11510 h 11511"/>
                <a:gd name="T28" fmla="*/ 173 w 174"/>
                <a:gd name="T29" fmla="*/ 3205 h 11511"/>
                <a:gd name="T30" fmla="*/ 173 w 174"/>
                <a:gd name="T31" fmla="*/ 3205 h 11511"/>
                <a:gd name="T32" fmla="*/ 135 w 174"/>
                <a:gd name="T33" fmla="*/ 3184 h 11511"/>
                <a:gd name="T34" fmla="*/ 103 w 174"/>
                <a:gd name="T35" fmla="*/ 3156 h 11511"/>
                <a:gd name="T36" fmla="*/ 70 w 174"/>
                <a:gd name="T37" fmla="*/ 3129 h 11511"/>
                <a:gd name="T38" fmla="*/ 43 w 174"/>
                <a:gd name="T39" fmla="*/ 3091 h 11511"/>
                <a:gd name="T40" fmla="*/ 27 w 174"/>
                <a:gd name="T41" fmla="*/ 3059 h 11511"/>
                <a:gd name="T42" fmla="*/ 10 w 174"/>
                <a:gd name="T43" fmla="*/ 3015 h 11511"/>
                <a:gd name="T44" fmla="*/ 0 w 174"/>
                <a:gd name="T45" fmla="*/ 2972 h 11511"/>
                <a:gd name="T46" fmla="*/ 0 w 174"/>
                <a:gd name="T47" fmla="*/ 2928 h 1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11511">
                  <a:moveTo>
                    <a:pt x="0" y="2928"/>
                  </a:moveTo>
                  <a:lnTo>
                    <a:pt x="0" y="2928"/>
                  </a:lnTo>
                  <a:lnTo>
                    <a:pt x="0" y="2885"/>
                  </a:lnTo>
                  <a:lnTo>
                    <a:pt x="10" y="2841"/>
                  </a:lnTo>
                  <a:lnTo>
                    <a:pt x="27" y="2803"/>
                  </a:lnTo>
                  <a:lnTo>
                    <a:pt x="43" y="2765"/>
                  </a:lnTo>
                  <a:lnTo>
                    <a:pt x="70" y="2733"/>
                  </a:lnTo>
                  <a:lnTo>
                    <a:pt x="103" y="2700"/>
                  </a:lnTo>
                  <a:lnTo>
                    <a:pt x="135" y="2678"/>
                  </a:lnTo>
                  <a:lnTo>
                    <a:pt x="173" y="2656"/>
                  </a:lnTo>
                  <a:lnTo>
                    <a:pt x="173" y="0"/>
                  </a:lnTo>
                  <a:lnTo>
                    <a:pt x="0" y="0"/>
                  </a:lnTo>
                  <a:lnTo>
                    <a:pt x="0" y="11510"/>
                  </a:lnTo>
                  <a:lnTo>
                    <a:pt x="173" y="11510"/>
                  </a:lnTo>
                  <a:lnTo>
                    <a:pt x="173" y="3205"/>
                  </a:lnTo>
                  <a:lnTo>
                    <a:pt x="173" y="3205"/>
                  </a:lnTo>
                  <a:lnTo>
                    <a:pt x="135" y="3184"/>
                  </a:lnTo>
                  <a:lnTo>
                    <a:pt x="103" y="3156"/>
                  </a:lnTo>
                  <a:lnTo>
                    <a:pt x="70" y="3129"/>
                  </a:lnTo>
                  <a:lnTo>
                    <a:pt x="43" y="3091"/>
                  </a:lnTo>
                  <a:lnTo>
                    <a:pt x="27" y="3059"/>
                  </a:lnTo>
                  <a:lnTo>
                    <a:pt x="10" y="3015"/>
                  </a:lnTo>
                  <a:lnTo>
                    <a:pt x="0" y="2972"/>
                  </a:lnTo>
                  <a:lnTo>
                    <a:pt x="0" y="2928"/>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 name="Freeform 8"/>
            <p:cNvSpPr>
              <a:spLocks noChangeArrowheads="1"/>
            </p:cNvSpPr>
            <p:nvPr/>
          </p:nvSpPr>
          <p:spPr bwMode="auto">
            <a:xfrm>
              <a:off x="11310938" y="2117725"/>
              <a:ext cx="60325" cy="896937"/>
            </a:xfrm>
            <a:custGeom>
              <a:avLst/>
              <a:gdLst>
                <a:gd name="T0" fmla="*/ 0 w 174"/>
                <a:gd name="T1" fmla="*/ 0 h 2494"/>
                <a:gd name="T2" fmla="*/ 0 w 174"/>
                <a:gd name="T3" fmla="*/ 2221 h 2494"/>
                <a:gd name="T4" fmla="*/ 0 w 174"/>
                <a:gd name="T5" fmla="*/ 2221 h 2494"/>
                <a:gd name="T6" fmla="*/ 37 w 174"/>
                <a:gd name="T7" fmla="*/ 2243 h 2494"/>
                <a:gd name="T8" fmla="*/ 70 w 174"/>
                <a:gd name="T9" fmla="*/ 2265 h 2494"/>
                <a:gd name="T10" fmla="*/ 102 w 174"/>
                <a:gd name="T11" fmla="*/ 2298 h 2494"/>
                <a:gd name="T12" fmla="*/ 125 w 174"/>
                <a:gd name="T13" fmla="*/ 2330 h 2494"/>
                <a:gd name="T14" fmla="*/ 146 w 174"/>
                <a:gd name="T15" fmla="*/ 2368 h 2494"/>
                <a:gd name="T16" fmla="*/ 162 w 174"/>
                <a:gd name="T17" fmla="*/ 2406 h 2494"/>
                <a:gd name="T18" fmla="*/ 173 w 174"/>
                <a:gd name="T19" fmla="*/ 2450 h 2494"/>
                <a:gd name="T20" fmla="*/ 173 w 174"/>
                <a:gd name="T21" fmla="*/ 2493 h 2494"/>
                <a:gd name="T22" fmla="*/ 173 w 174"/>
                <a:gd name="T23" fmla="*/ 0 h 2494"/>
                <a:gd name="T24" fmla="*/ 0 w 174"/>
                <a:gd name="T25" fmla="*/ 0 h 2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494">
                  <a:moveTo>
                    <a:pt x="0" y="0"/>
                  </a:moveTo>
                  <a:lnTo>
                    <a:pt x="0" y="2221"/>
                  </a:lnTo>
                  <a:lnTo>
                    <a:pt x="0" y="2221"/>
                  </a:lnTo>
                  <a:lnTo>
                    <a:pt x="37" y="2243"/>
                  </a:lnTo>
                  <a:lnTo>
                    <a:pt x="70" y="2265"/>
                  </a:lnTo>
                  <a:lnTo>
                    <a:pt x="102" y="2298"/>
                  </a:lnTo>
                  <a:lnTo>
                    <a:pt x="125" y="2330"/>
                  </a:lnTo>
                  <a:lnTo>
                    <a:pt x="146" y="2368"/>
                  </a:lnTo>
                  <a:lnTo>
                    <a:pt x="162" y="2406"/>
                  </a:lnTo>
                  <a:lnTo>
                    <a:pt x="173" y="2450"/>
                  </a:lnTo>
                  <a:lnTo>
                    <a:pt x="173" y="2493"/>
                  </a:lnTo>
                  <a:lnTo>
                    <a:pt x="173" y="0"/>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9" name="Freeform 9"/>
            <p:cNvSpPr>
              <a:spLocks noChangeArrowheads="1"/>
            </p:cNvSpPr>
            <p:nvPr/>
          </p:nvSpPr>
          <p:spPr bwMode="auto">
            <a:xfrm>
              <a:off x="11310938" y="3014663"/>
              <a:ext cx="60325" cy="538162"/>
            </a:xfrm>
            <a:custGeom>
              <a:avLst/>
              <a:gdLst>
                <a:gd name="T0" fmla="*/ 0 w 174"/>
                <a:gd name="T1" fmla="*/ 277 h 1500"/>
                <a:gd name="T2" fmla="*/ 0 w 174"/>
                <a:gd name="T3" fmla="*/ 1499 h 1500"/>
                <a:gd name="T4" fmla="*/ 173 w 174"/>
                <a:gd name="T5" fmla="*/ 1499 h 1500"/>
                <a:gd name="T6" fmla="*/ 173 w 174"/>
                <a:gd name="T7" fmla="*/ 0 h 1500"/>
                <a:gd name="T8" fmla="*/ 173 w 174"/>
                <a:gd name="T9" fmla="*/ 0 h 1500"/>
                <a:gd name="T10" fmla="*/ 173 w 174"/>
                <a:gd name="T11" fmla="*/ 44 h 1500"/>
                <a:gd name="T12" fmla="*/ 162 w 174"/>
                <a:gd name="T13" fmla="*/ 87 h 1500"/>
                <a:gd name="T14" fmla="*/ 146 w 174"/>
                <a:gd name="T15" fmla="*/ 131 h 1500"/>
                <a:gd name="T16" fmla="*/ 125 w 174"/>
                <a:gd name="T17" fmla="*/ 163 h 1500"/>
                <a:gd name="T18" fmla="*/ 102 w 174"/>
                <a:gd name="T19" fmla="*/ 201 h 1500"/>
                <a:gd name="T20" fmla="*/ 70 w 174"/>
                <a:gd name="T21" fmla="*/ 228 h 1500"/>
                <a:gd name="T22" fmla="*/ 37 w 174"/>
                <a:gd name="T23" fmla="*/ 256 h 1500"/>
                <a:gd name="T24" fmla="*/ 0 w 174"/>
                <a:gd name="T25" fmla="*/ 277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1500">
                  <a:moveTo>
                    <a:pt x="0" y="277"/>
                  </a:moveTo>
                  <a:lnTo>
                    <a:pt x="0" y="1499"/>
                  </a:lnTo>
                  <a:lnTo>
                    <a:pt x="173" y="1499"/>
                  </a:lnTo>
                  <a:lnTo>
                    <a:pt x="173" y="0"/>
                  </a:lnTo>
                  <a:lnTo>
                    <a:pt x="173" y="0"/>
                  </a:lnTo>
                  <a:lnTo>
                    <a:pt x="173" y="44"/>
                  </a:lnTo>
                  <a:lnTo>
                    <a:pt x="162" y="87"/>
                  </a:lnTo>
                  <a:lnTo>
                    <a:pt x="146" y="131"/>
                  </a:lnTo>
                  <a:lnTo>
                    <a:pt x="125" y="163"/>
                  </a:lnTo>
                  <a:lnTo>
                    <a:pt x="102" y="201"/>
                  </a:lnTo>
                  <a:lnTo>
                    <a:pt x="70" y="228"/>
                  </a:lnTo>
                  <a:lnTo>
                    <a:pt x="37" y="256"/>
                  </a:lnTo>
                  <a:lnTo>
                    <a:pt x="0" y="27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 name="Freeform 10"/>
            <p:cNvSpPr>
              <a:spLocks noChangeArrowheads="1"/>
            </p:cNvSpPr>
            <p:nvPr/>
          </p:nvSpPr>
          <p:spPr bwMode="auto">
            <a:xfrm>
              <a:off x="11218863" y="2905125"/>
              <a:ext cx="90488" cy="217487"/>
            </a:xfrm>
            <a:custGeom>
              <a:avLst/>
              <a:gdLst>
                <a:gd name="T0" fmla="*/ 125 w 257"/>
                <a:gd name="T1" fmla="*/ 435 h 609"/>
                <a:gd name="T2" fmla="*/ 125 w 257"/>
                <a:gd name="T3" fmla="*/ 435 h 609"/>
                <a:gd name="T4" fmla="*/ 104 w 257"/>
                <a:gd name="T5" fmla="*/ 435 h 609"/>
                <a:gd name="T6" fmla="*/ 77 w 257"/>
                <a:gd name="T7" fmla="*/ 423 h 609"/>
                <a:gd name="T8" fmla="*/ 54 w 257"/>
                <a:gd name="T9" fmla="*/ 413 h 609"/>
                <a:gd name="T10" fmla="*/ 38 w 257"/>
                <a:gd name="T11" fmla="*/ 396 h 609"/>
                <a:gd name="T12" fmla="*/ 22 w 257"/>
                <a:gd name="T13" fmla="*/ 380 h 609"/>
                <a:gd name="T14" fmla="*/ 6 w 257"/>
                <a:gd name="T15" fmla="*/ 358 h 609"/>
                <a:gd name="T16" fmla="*/ 0 w 257"/>
                <a:gd name="T17" fmla="*/ 331 h 609"/>
                <a:gd name="T18" fmla="*/ 0 w 257"/>
                <a:gd name="T19" fmla="*/ 304 h 609"/>
                <a:gd name="T20" fmla="*/ 0 w 257"/>
                <a:gd name="T21" fmla="*/ 304 h 609"/>
                <a:gd name="T22" fmla="*/ 0 w 257"/>
                <a:gd name="T23" fmla="*/ 277 h 609"/>
                <a:gd name="T24" fmla="*/ 6 w 257"/>
                <a:gd name="T25" fmla="*/ 255 h 609"/>
                <a:gd name="T26" fmla="*/ 22 w 257"/>
                <a:gd name="T27" fmla="*/ 233 h 609"/>
                <a:gd name="T28" fmla="*/ 38 w 257"/>
                <a:gd name="T29" fmla="*/ 212 h 609"/>
                <a:gd name="T30" fmla="*/ 54 w 257"/>
                <a:gd name="T31" fmla="*/ 201 h 609"/>
                <a:gd name="T32" fmla="*/ 77 w 257"/>
                <a:gd name="T33" fmla="*/ 185 h 609"/>
                <a:gd name="T34" fmla="*/ 104 w 257"/>
                <a:gd name="T35" fmla="*/ 179 h 609"/>
                <a:gd name="T36" fmla="*/ 125 w 257"/>
                <a:gd name="T37" fmla="*/ 173 h 609"/>
                <a:gd name="T38" fmla="*/ 125 w 257"/>
                <a:gd name="T39" fmla="*/ 173 h 609"/>
                <a:gd name="T40" fmla="*/ 152 w 257"/>
                <a:gd name="T41" fmla="*/ 179 h 609"/>
                <a:gd name="T42" fmla="*/ 179 w 257"/>
                <a:gd name="T43" fmla="*/ 185 h 609"/>
                <a:gd name="T44" fmla="*/ 201 w 257"/>
                <a:gd name="T45" fmla="*/ 201 h 609"/>
                <a:gd name="T46" fmla="*/ 218 w 257"/>
                <a:gd name="T47" fmla="*/ 212 h 609"/>
                <a:gd name="T48" fmla="*/ 234 w 257"/>
                <a:gd name="T49" fmla="*/ 233 h 609"/>
                <a:gd name="T50" fmla="*/ 245 w 257"/>
                <a:gd name="T51" fmla="*/ 255 h 609"/>
                <a:gd name="T52" fmla="*/ 256 w 257"/>
                <a:gd name="T53" fmla="*/ 277 h 609"/>
                <a:gd name="T54" fmla="*/ 256 w 257"/>
                <a:gd name="T55" fmla="*/ 304 h 609"/>
                <a:gd name="T56" fmla="*/ 256 w 257"/>
                <a:gd name="T57" fmla="*/ 32 h 609"/>
                <a:gd name="T58" fmla="*/ 256 w 257"/>
                <a:gd name="T59" fmla="*/ 32 h 609"/>
                <a:gd name="T60" fmla="*/ 229 w 257"/>
                <a:gd name="T61" fmla="*/ 21 h 609"/>
                <a:gd name="T62" fmla="*/ 196 w 257"/>
                <a:gd name="T63" fmla="*/ 11 h 609"/>
                <a:gd name="T64" fmla="*/ 163 w 257"/>
                <a:gd name="T65" fmla="*/ 5 h 609"/>
                <a:gd name="T66" fmla="*/ 125 w 257"/>
                <a:gd name="T67" fmla="*/ 0 h 609"/>
                <a:gd name="T68" fmla="*/ 125 w 257"/>
                <a:gd name="T69" fmla="*/ 0 h 609"/>
                <a:gd name="T70" fmla="*/ 93 w 257"/>
                <a:gd name="T71" fmla="*/ 5 h 609"/>
                <a:gd name="T72" fmla="*/ 60 w 257"/>
                <a:gd name="T73" fmla="*/ 11 h 609"/>
                <a:gd name="T74" fmla="*/ 27 w 257"/>
                <a:gd name="T75" fmla="*/ 21 h 609"/>
                <a:gd name="T76" fmla="*/ 0 w 257"/>
                <a:gd name="T77" fmla="*/ 32 h 609"/>
                <a:gd name="T78" fmla="*/ 0 w 257"/>
                <a:gd name="T79" fmla="*/ 581 h 609"/>
                <a:gd name="T80" fmla="*/ 0 w 257"/>
                <a:gd name="T81" fmla="*/ 581 h 609"/>
                <a:gd name="T82" fmla="*/ 27 w 257"/>
                <a:gd name="T83" fmla="*/ 592 h 609"/>
                <a:gd name="T84" fmla="*/ 60 w 257"/>
                <a:gd name="T85" fmla="*/ 603 h 609"/>
                <a:gd name="T86" fmla="*/ 93 w 257"/>
                <a:gd name="T87" fmla="*/ 608 h 609"/>
                <a:gd name="T88" fmla="*/ 125 w 257"/>
                <a:gd name="T89" fmla="*/ 608 h 609"/>
                <a:gd name="T90" fmla="*/ 125 w 257"/>
                <a:gd name="T91" fmla="*/ 608 h 609"/>
                <a:gd name="T92" fmla="*/ 163 w 257"/>
                <a:gd name="T93" fmla="*/ 608 h 609"/>
                <a:gd name="T94" fmla="*/ 196 w 257"/>
                <a:gd name="T95" fmla="*/ 603 h 609"/>
                <a:gd name="T96" fmla="*/ 229 w 257"/>
                <a:gd name="T97" fmla="*/ 592 h 609"/>
                <a:gd name="T98" fmla="*/ 256 w 257"/>
                <a:gd name="T99" fmla="*/ 581 h 609"/>
                <a:gd name="T100" fmla="*/ 256 w 257"/>
                <a:gd name="T101" fmla="*/ 304 h 609"/>
                <a:gd name="T102" fmla="*/ 256 w 257"/>
                <a:gd name="T103" fmla="*/ 304 h 609"/>
                <a:gd name="T104" fmla="*/ 256 w 257"/>
                <a:gd name="T105" fmla="*/ 331 h 609"/>
                <a:gd name="T106" fmla="*/ 245 w 257"/>
                <a:gd name="T107" fmla="*/ 358 h 609"/>
                <a:gd name="T108" fmla="*/ 234 w 257"/>
                <a:gd name="T109" fmla="*/ 380 h 609"/>
                <a:gd name="T110" fmla="*/ 218 w 257"/>
                <a:gd name="T111" fmla="*/ 396 h 609"/>
                <a:gd name="T112" fmla="*/ 201 w 257"/>
                <a:gd name="T113" fmla="*/ 413 h 609"/>
                <a:gd name="T114" fmla="*/ 179 w 257"/>
                <a:gd name="T115" fmla="*/ 423 h 609"/>
                <a:gd name="T116" fmla="*/ 152 w 257"/>
                <a:gd name="T117" fmla="*/ 435 h 609"/>
                <a:gd name="T118" fmla="*/ 125 w 257"/>
                <a:gd name="T119" fmla="*/ 43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7" h="609">
                  <a:moveTo>
                    <a:pt x="125" y="435"/>
                  </a:moveTo>
                  <a:lnTo>
                    <a:pt x="125" y="435"/>
                  </a:lnTo>
                  <a:lnTo>
                    <a:pt x="104" y="435"/>
                  </a:lnTo>
                  <a:lnTo>
                    <a:pt x="77" y="423"/>
                  </a:lnTo>
                  <a:lnTo>
                    <a:pt x="54" y="413"/>
                  </a:lnTo>
                  <a:lnTo>
                    <a:pt x="38" y="396"/>
                  </a:lnTo>
                  <a:lnTo>
                    <a:pt x="22" y="380"/>
                  </a:lnTo>
                  <a:lnTo>
                    <a:pt x="6" y="358"/>
                  </a:lnTo>
                  <a:lnTo>
                    <a:pt x="0" y="331"/>
                  </a:lnTo>
                  <a:lnTo>
                    <a:pt x="0" y="304"/>
                  </a:lnTo>
                  <a:lnTo>
                    <a:pt x="0" y="304"/>
                  </a:lnTo>
                  <a:lnTo>
                    <a:pt x="0" y="277"/>
                  </a:lnTo>
                  <a:lnTo>
                    <a:pt x="6" y="255"/>
                  </a:lnTo>
                  <a:lnTo>
                    <a:pt x="22" y="233"/>
                  </a:lnTo>
                  <a:lnTo>
                    <a:pt x="38" y="212"/>
                  </a:lnTo>
                  <a:lnTo>
                    <a:pt x="54" y="201"/>
                  </a:lnTo>
                  <a:lnTo>
                    <a:pt x="77" y="185"/>
                  </a:lnTo>
                  <a:lnTo>
                    <a:pt x="104" y="179"/>
                  </a:lnTo>
                  <a:lnTo>
                    <a:pt x="125" y="173"/>
                  </a:lnTo>
                  <a:lnTo>
                    <a:pt x="125" y="173"/>
                  </a:lnTo>
                  <a:lnTo>
                    <a:pt x="152" y="179"/>
                  </a:lnTo>
                  <a:lnTo>
                    <a:pt x="179" y="185"/>
                  </a:lnTo>
                  <a:lnTo>
                    <a:pt x="201" y="201"/>
                  </a:lnTo>
                  <a:lnTo>
                    <a:pt x="218" y="212"/>
                  </a:lnTo>
                  <a:lnTo>
                    <a:pt x="234" y="233"/>
                  </a:lnTo>
                  <a:lnTo>
                    <a:pt x="245" y="255"/>
                  </a:lnTo>
                  <a:lnTo>
                    <a:pt x="256" y="277"/>
                  </a:lnTo>
                  <a:lnTo>
                    <a:pt x="256" y="304"/>
                  </a:lnTo>
                  <a:lnTo>
                    <a:pt x="256" y="32"/>
                  </a:lnTo>
                  <a:lnTo>
                    <a:pt x="256" y="32"/>
                  </a:lnTo>
                  <a:lnTo>
                    <a:pt x="229" y="21"/>
                  </a:lnTo>
                  <a:lnTo>
                    <a:pt x="196" y="11"/>
                  </a:lnTo>
                  <a:lnTo>
                    <a:pt x="163" y="5"/>
                  </a:lnTo>
                  <a:lnTo>
                    <a:pt x="125" y="0"/>
                  </a:lnTo>
                  <a:lnTo>
                    <a:pt x="125" y="0"/>
                  </a:lnTo>
                  <a:lnTo>
                    <a:pt x="93" y="5"/>
                  </a:lnTo>
                  <a:lnTo>
                    <a:pt x="60" y="11"/>
                  </a:lnTo>
                  <a:lnTo>
                    <a:pt x="27" y="21"/>
                  </a:lnTo>
                  <a:lnTo>
                    <a:pt x="0" y="32"/>
                  </a:lnTo>
                  <a:lnTo>
                    <a:pt x="0" y="581"/>
                  </a:lnTo>
                  <a:lnTo>
                    <a:pt x="0" y="581"/>
                  </a:lnTo>
                  <a:lnTo>
                    <a:pt x="27" y="592"/>
                  </a:lnTo>
                  <a:lnTo>
                    <a:pt x="60" y="603"/>
                  </a:lnTo>
                  <a:lnTo>
                    <a:pt x="93" y="608"/>
                  </a:lnTo>
                  <a:lnTo>
                    <a:pt x="125" y="608"/>
                  </a:lnTo>
                  <a:lnTo>
                    <a:pt x="125" y="608"/>
                  </a:lnTo>
                  <a:lnTo>
                    <a:pt x="163" y="608"/>
                  </a:lnTo>
                  <a:lnTo>
                    <a:pt x="196" y="603"/>
                  </a:lnTo>
                  <a:lnTo>
                    <a:pt x="229" y="592"/>
                  </a:lnTo>
                  <a:lnTo>
                    <a:pt x="256" y="581"/>
                  </a:lnTo>
                  <a:lnTo>
                    <a:pt x="256" y="304"/>
                  </a:lnTo>
                  <a:lnTo>
                    <a:pt x="256" y="304"/>
                  </a:lnTo>
                  <a:lnTo>
                    <a:pt x="256" y="331"/>
                  </a:lnTo>
                  <a:lnTo>
                    <a:pt x="245" y="358"/>
                  </a:lnTo>
                  <a:lnTo>
                    <a:pt x="234" y="380"/>
                  </a:lnTo>
                  <a:lnTo>
                    <a:pt x="218" y="396"/>
                  </a:lnTo>
                  <a:lnTo>
                    <a:pt x="201" y="413"/>
                  </a:lnTo>
                  <a:lnTo>
                    <a:pt x="179" y="423"/>
                  </a:lnTo>
                  <a:lnTo>
                    <a:pt x="152" y="435"/>
                  </a:lnTo>
                  <a:lnTo>
                    <a:pt x="125" y="435"/>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3" name="Freeform 11"/>
            <p:cNvSpPr>
              <a:spLocks noChangeArrowheads="1"/>
            </p:cNvSpPr>
            <p:nvPr/>
          </p:nvSpPr>
          <p:spPr bwMode="auto">
            <a:xfrm>
              <a:off x="11156950" y="2917825"/>
              <a:ext cx="60325" cy="196850"/>
            </a:xfrm>
            <a:custGeom>
              <a:avLst/>
              <a:gdLst>
                <a:gd name="T0" fmla="*/ 0 w 174"/>
                <a:gd name="T1" fmla="*/ 272 h 550"/>
                <a:gd name="T2" fmla="*/ 0 w 174"/>
                <a:gd name="T3" fmla="*/ 272 h 550"/>
                <a:gd name="T4" fmla="*/ 0 w 174"/>
                <a:gd name="T5" fmla="*/ 316 h 550"/>
                <a:gd name="T6" fmla="*/ 10 w 174"/>
                <a:gd name="T7" fmla="*/ 359 h 550"/>
                <a:gd name="T8" fmla="*/ 27 w 174"/>
                <a:gd name="T9" fmla="*/ 403 h 550"/>
                <a:gd name="T10" fmla="*/ 43 w 174"/>
                <a:gd name="T11" fmla="*/ 435 h 550"/>
                <a:gd name="T12" fmla="*/ 70 w 174"/>
                <a:gd name="T13" fmla="*/ 473 h 550"/>
                <a:gd name="T14" fmla="*/ 103 w 174"/>
                <a:gd name="T15" fmla="*/ 500 h 550"/>
                <a:gd name="T16" fmla="*/ 135 w 174"/>
                <a:gd name="T17" fmla="*/ 528 h 550"/>
                <a:gd name="T18" fmla="*/ 173 w 174"/>
                <a:gd name="T19" fmla="*/ 549 h 550"/>
                <a:gd name="T20" fmla="*/ 173 w 174"/>
                <a:gd name="T21" fmla="*/ 0 h 550"/>
                <a:gd name="T22" fmla="*/ 173 w 174"/>
                <a:gd name="T23" fmla="*/ 0 h 550"/>
                <a:gd name="T24" fmla="*/ 135 w 174"/>
                <a:gd name="T25" fmla="*/ 22 h 550"/>
                <a:gd name="T26" fmla="*/ 103 w 174"/>
                <a:gd name="T27" fmla="*/ 44 h 550"/>
                <a:gd name="T28" fmla="*/ 70 w 174"/>
                <a:gd name="T29" fmla="*/ 77 h 550"/>
                <a:gd name="T30" fmla="*/ 43 w 174"/>
                <a:gd name="T31" fmla="*/ 109 h 550"/>
                <a:gd name="T32" fmla="*/ 27 w 174"/>
                <a:gd name="T33" fmla="*/ 147 h 550"/>
                <a:gd name="T34" fmla="*/ 10 w 174"/>
                <a:gd name="T35" fmla="*/ 185 h 550"/>
                <a:gd name="T36" fmla="*/ 0 w 174"/>
                <a:gd name="T37" fmla="*/ 229 h 550"/>
                <a:gd name="T38" fmla="*/ 0 w 174"/>
                <a:gd name="T39" fmla="*/ 27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550">
                  <a:moveTo>
                    <a:pt x="0" y="272"/>
                  </a:moveTo>
                  <a:lnTo>
                    <a:pt x="0" y="272"/>
                  </a:lnTo>
                  <a:lnTo>
                    <a:pt x="0" y="316"/>
                  </a:lnTo>
                  <a:lnTo>
                    <a:pt x="10" y="359"/>
                  </a:lnTo>
                  <a:lnTo>
                    <a:pt x="27" y="403"/>
                  </a:lnTo>
                  <a:lnTo>
                    <a:pt x="43" y="435"/>
                  </a:lnTo>
                  <a:lnTo>
                    <a:pt x="70" y="473"/>
                  </a:lnTo>
                  <a:lnTo>
                    <a:pt x="103" y="500"/>
                  </a:lnTo>
                  <a:lnTo>
                    <a:pt x="135" y="528"/>
                  </a:lnTo>
                  <a:lnTo>
                    <a:pt x="173" y="549"/>
                  </a:lnTo>
                  <a:lnTo>
                    <a:pt x="173" y="0"/>
                  </a:lnTo>
                  <a:lnTo>
                    <a:pt x="173" y="0"/>
                  </a:lnTo>
                  <a:lnTo>
                    <a:pt x="135" y="22"/>
                  </a:lnTo>
                  <a:lnTo>
                    <a:pt x="103" y="44"/>
                  </a:lnTo>
                  <a:lnTo>
                    <a:pt x="70" y="77"/>
                  </a:lnTo>
                  <a:lnTo>
                    <a:pt x="43" y="109"/>
                  </a:lnTo>
                  <a:lnTo>
                    <a:pt x="27" y="147"/>
                  </a:lnTo>
                  <a:lnTo>
                    <a:pt x="10" y="185"/>
                  </a:lnTo>
                  <a:lnTo>
                    <a:pt x="0" y="229"/>
                  </a:lnTo>
                  <a:lnTo>
                    <a:pt x="0"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5" name="Freeform 12"/>
            <p:cNvSpPr>
              <a:spLocks noChangeArrowheads="1"/>
            </p:cNvSpPr>
            <p:nvPr/>
          </p:nvSpPr>
          <p:spPr bwMode="auto">
            <a:xfrm>
              <a:off x="11310938" y="2917825"/>
              <a:ext cx="60325" cy="196850"/>
            </a:xfrm>
            <a:custGeom>
              <a:avLst/>
              <a:gdLst>
                <a:gd name="T0" fmla="*/ 0 w 174"/>
                <a:gd name="T1" fmla="*/ 0 h 550"/>
                <a:gd name="T2" fmla="*/ 0 w 174"/>
                <a:gd name="T3" fmla="*/ 272 h 550"/>
                <a:gd name="T4" fmla="*/ 0 w 174"/>
                <a:gd name="T5" fmla="*/ 549 h 550"/>
                <a:gd name="T6" fmla="*/ 0 w 174"/>
                <a:gd name="T7" fmla="*/ 549 h 550"/>
                <a:gd name="T8" fmla="*/ 37 w 174"/>
                <a:gd name="T9" fmla="*/ 528 h 550"/>
                <a:gd name="T10" fmla="*/ 70 w 174"/>
                <a:gd name="T11" fmla="*/ 500 h 550"/>
                <a:gd name="T12" fmla="*/ 102 w 174"/>
                <a:gd name="T13" fmla="*/ 473 h 550"/>
                <a:gd name="T14" fmla="*/ 125 w 174"/>
                <a:gd name="T15" fmla="*/ 435 h 550"/>
                <a:gd name="T16" fmla="*/ 146 w 174"/>
                <a:gd name="T17" fmla="*/ 403 h 550"/>
                <a:gd name="T18" fmla="*/ 162 w 174"/>
                <a:gd name="T19" fmla="*/ 359 h 550"/>
                <a:gd name="T20" fmla="*/ 173 w 174"/>
                <a:gd name="T21" fmla="*/ 316 h 550"/>
                <a:gd name="T22" fmla="*/ 173 w 174"/>
                <a:gd name="T23" fmla="*/ 272 h 550"/>
                <a:gd name="T24" fmla="*/ 173 w 174"/>
                <a:gd name="T25" fmla="*/ 272 h 550"/>
                <a:gd name="T26" fmla="*/ 173 w 174"/>
                <a:gd name="T27" fmla="*/ 229 h 550"/>
                <a:gd name="T28" fmla="*/ 162 w 174"/>
                <a:gd name="T29" fmla="*/ 185 h 550"/>
                <a:gd name="T30" fmla="*/ 146 w 174"/>
                <a:gd name="T31" fmla="*/ 147 h 550"/>
                <a:gd name="T32" fmla="*/ 125 w 174"/>
                <a:gd name="T33" fmla="*/ 109 h 550"/>
                <a:gd name="T34" fmla="*/ 102 w 174"/>
                <a:gd name="T35" fmla="*/ 77 h 550"/>
                <a:gd name="T36" fmla="*/ 70 w 174"/>
                <a:gd name="T37" fmla="*/ 44 h 550"/>
                <a:gd name="T38" fmla="*/ 37 w 174"/>
                <a:gd name="T39" fmla="*/ 22 h 550"/>
                <a:gd name="T40" fmla="*/ 0 w 174"/>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550">
                  <a:moveTo>
                    <a:pt x="0" y="0"/>
                  </a:moveTo>
                  <a:lnTo>
                    <a:pt x="0" y="272"/>
                  </a:lnTo>
                  <a:lnTo>
                    <a:pt x="0" y="549"/>
                  </a:lnTo>
                  <a:lnTo>
                    <a:pt x="0" y="549"/>
                  </a:lnTo>
                  <a:lnTo>
                    <a:pt x="37" y="528"/>
                  </a:lnTo>
                  <a:lnTo>
                    <a:pt x="70" y="500"/>
                  </a:lnTo>
                  <a:lnTo>
                    <a:pt x="102" y="473"/>
                  </a:lnTo>
                  <a:lnTo>
                    <a:pt x="125" y="435"/>
                  </a:lnTo>
                  <a:lnTo>
                    <a:pt x="146" y="403"/>
                  </a:lnTo>
                  <a:lnTo>
                    <a:pt x="162" y="359"/>
                  </a:lnTo>
                  <a:lnTo>
                    <a:pt x="173" y="316"/>
                  </a:lnTo>
                  <a:lnTo>
                    <a:pt x="173" y="272"/>
                  </a:lnTo>
                  <a:lnTo>
                    <a:pt x="173" y="272"/>
                  </a:lnTo>
                  <a:lnTo>
                    <a:pt x="173" y="229"/>
                  </a:lnTo>
                  <a:lnTo>
                    <a:pt x="162" y="185"/>
                  </a:lnTo>
                  <a:lnTo>
                    <a:pt x="146" y="147"/>
                  </a:lnTo>
                  <a:lnTo>
                    <a:pt x="125" y="109"/>
                  </a:lnTo>
                  <a:lnTo>
                    <a:pt x="102" y="77"/>
                  </a:lnTo>
                  <a:lnTo>
                    <a:pt x="70" y="44"/>
                  </a:lnTo>
                  <a:lnTo>
                    <a:pt x="37"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6" name="Freeform 13"/>
            <p:cNvSpPr>
              <a:spLocks noChangeArrowheads="1"/>
            </p:cNvSpPr>
            <p:nvPr/>
          </p:nvSpPr>
          <p:spPr bwMode="auto">
            <a:xfrm>
              <a:off x="11777663" y="5870575"/>
              <a:ext cx="61913" cy="993775"/>
            </a:xfrm>
            <a:custGeom>
              <a:avLst/>
              <a:gdLst>
                <a:gd name="T0" fmla="*/ 0 w 175"/>
                <a:gd name="T1" fmla="*/ 0 h 2766"/>
                <a:gd name="T2" fmla="*/ 0 w 175"/>
                <a:gd name="T3" fmla="*/ 2765 h 2766"/>
                <a:gd name="T4" fmla="*/ 174 w 175"/>
                <a:gd name="T5" fmla="*/ 2765 h 2766"/>
                <a:gd name="T6" fmla="*/ 174 w 175"/>
                <a:gd name="T7" fmla="*/ 272 h 2766"/>
                <a:gd name="T8" fmla="*/ 174 w 175"/>
                <a:gd name="T9" fmla="*/ 272 h 2766"/>
                <a:gd name="T10" fmla="*/ 136 w 175"/>
                <a:gd name="T11" fmla="*/ 250 h 2766"/>
                <a:gd name="T12" fmla="*/ 103 w 175"/>
                <a:gd name="T13" fmla="*/ 228 h 2766"/>
                <a:gd name="T14" fmla="*/ 76 w 175"/>
                <a:gd name="T15" fmla="*/ 195 h 2766"/>
                <a:gd name="T16" fmla="*/ 49 w 175"/>
                <a:gd name="T17" fmla="*/ 163 h 2766"/>
                <a:gd name="T18" fmla="*/ 27 w 175"/>
                <a:gd name="T19" fmla="*/ 125 h 2766"/>
                <a:gd name="T20" fmla="*/ 16 w 175"/>
                <a:gd name="T21" fmla="*/ 87 h 2766"/>
                <a:gd name="T22" fmla="*/ 6 w 175"/>
                <a:gd name="T23" fmla="*/ 43 h 2766"/>
                <a:gd name="T24" fmla="*/ 0 w 175"/>
                <a:gd name="T25" fmla="*/ 0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66">
                  <a:moveTo>
                    <a:pt x="0" y="0"/>
                  </a:moveTo>
                  <a:lnTo>
                    <a:pt x="0" y="2765"/>
                  </a:lnTo>
                  <a:lnTo>
                    <a:pt x="174" y="2765"/>
                  </a:lnTo>
                  <a:lnTo>
                    <a:pt x="174" y="272"/>
                  </a:lnTo>
                  <a:lnTo>
                    <a:pt x="174" y="272"/>
                  </a:lnTo>
                  <a:lnTo>
                    <a:pt x="136" y="250"/>
                  </a:lnTo>
                  <a:lnTo>
                    <a:pt x="103" y="228"/>
                  </a:lnTo>
                  <a:lnTo>
                    <a:pt x="76" y="195"/>
                  </a:lnTo>
                  <a:lnTo>
                    <a:pt x="49" y="163"/>
                  </a:lnTo>
                  <a:lnTo>
                    <a:pt x="27" y="125"/>
                  </a:lnTo>
                  <a:lnTo>
                    <a:pt x="16" y="87"/>
                  </a:lnTo>
                  <a:lnTo>
                    <a:pt x="6" y="43"/>
                  </a:lnTo>
                  <a:lnTo>
                    <a:pt x="0" y="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7" name="Freeform 14"/>
            <p:cNvSpPr>
              <a:spLocks noChangeArrowheads="1"/>
            </p:cNvSpPr>
            <p:nvPr/>
          </p:nvSpPr>
          <p:spPr bwMode="auto">
            <a:xfrm>
              <a:off x="11841163" y="58705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8" name="Freeform 15"/>
            <p:cNvSpPr>
              <a:spLocks noChangeArrowheads="1"/>
            </p:cNvSpPr>
            <p:nvPr/>
          </p:nvSpPr>
          <p:spPr bwMode="auto">
            <a:xfrm>
              <a:off x="11934825" y="5870575"/>
              <a:ext cx="61913" cy="993775"/>
            </a:xfrm>
            <a:custGeom>
              <a:avLst/>
              <a:gdLst>
                <a:gd name="T0" fmla="*/ 0 w 175"/>
                <a:gd name="T1" fmla="*/ 272 h 2766"/>
                <a:gd name="T2" fmla="*/ 0 w 175"/>
                <a:gd name="T3" fmla="*/ 2765 h 2766"/>
                <a:gd name="T4" fmla="*/ 174 w 175"/>
                <a:gd name="T5" fmla="*/ 2765 h 2766"/>
                <a:gd name="T6" fmla="*/ 174 w 175"/>
                <a:gd name="T7" fmla="*/ 0 h 2766"/>
                <a:gd name="T8" fmla="*/ 174 w 175"/>
                <a:gd name="T9" fmla="*/ 0 h 2766"/>
                <a:gd name="T10" fmla="*/ 168 w 175"/>
                <a:gd name="T11" fmla="*/ 43 h 2766"/>
                <a:gd name="T12" fmla="*/ 163 w 175"/>
                <a:gd name="T13" fmla="*/ 87 h 2766"/>
                <a:gd name="T14" fmla="*/ 147 w 175"/>
                <a:gd name="T15" fmla="*/ 125 h 2766"/>
                <a:gd name="T16" fmla="*/ 125 w 175"/>
                <a:gd name="T17" fmla="*/ 163 h 2766"/>
                <a:gd name="T18" fmla="*/ 98 w 175"/>
                <a:gd name="T19" fmla="*/ 195 h 2766"/>
                <a:gd name="T20" fmla="*/ 71 w 175"/>
                <a:gd name="T21" fmla="*/ 228 h 2766"/>
                <a:gd name="T22" fmla="*/ 38 w 175"/>
                <a:gd name="T23" fmla="*/ 250 h 2766"/>
                <a:gd name="T24" fmla="*/ 0 w 175"/>
                <a:gd name="T25" fmla="*/ 272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66">
                  <a:moveTo>
                    <a:pt x="0" y="272"/>
                  </a:moveTo>
                  <a:lnTo>
                    <a:pt x="0" y="2765"/>
                  </a:lnTo>
                  <a:lnTo>
                    <a:pt x="174" y="2765"/>
                  </a:lnTo>
                  <a:lnTo>
                    <a:pt x="174" y="0"/>
                  </a:lnTo>
                  <a:lnTo>
                    <a:pt x="174" y="0"/>
                  </a:lnTo>
                  <a:lnTo>
                    <a:pt x="168" y="43"/>
                  </a:lnTo>
                  <a:lnTo>
                    <a:pt x="163" y="87"/>
                  </a:lnTo>
                  <a:lnTo>
                    <a:pt x="147" y="125"/>
                  </a:lnTo>
                  <a:lnTo>
                    <a:pt x="125" y="163"/>
                  </a:lnTo>
                  <a:lnTo>
                    <a:pt x="98" y="195"/>
                  </a:lnTo>
                  <a:lnTo>
                    <a:pt x="71" y="228"/>
                  </a:lnTo>
                  <a:lnTo>
                    <a:pt x="38" y="250"/>
                  </a:lnTo>
                  <a:lnTo>
                    <a:pt x="0" y="272"/>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9" name="Freeform 16"/>
            <p:cNvSpPr>
              <a:spLocks noChangeArrowheads="1"/>
            </p:cNvSpPr>
            <p:nvPr/>
          </p:nvSpPr>
          <p:spPr bwMode="auto">
            <a:xfrm>
              <a:off x="11934825" y="2163763"/>
              <a:ext cx="61913" cy="3703637"/>
            </a:xfrm>
            <a:custGeom>
              <a:avLst/>
              <a:gdLst>
                <a:gd name="T0" fmla="*/ 0 w 175"/>
                <a:gd name="T1" fmla="*/ 0 h 10294"/>
                <a:gd name="T2" fmla="*/ 0 w 175"/>
                <a:gd name="T3" fmla="*/ 10016 h 10294"/>
                <a:gd name="T4" fmla="*/ 0 w 175"/>
                <a:gd name="T5" fmla="*/ 10016 h 10294"/>
                <a:gd name="T6" fmla="*/ 38 w 175"/>
                <a:gd name="T7" fmla="*/ 10038 h 10294"/>
                <a:gd name="T8" fmla="*/ 71 w 175"/>
                <a:gd name="T9" fmla="*/ 10065 h 10294"/>
                <a:gd name="T10" fmla="*/ 98 w 175"/>
                <a:gd name="T11" fmla="*/ 10092 h 10294"/>
                <a:gd name="T12" fmla="*/ 125 w 175"/>
                <a:gd name="T13" fmla="*/ 10130 h 10294"/>
                <a:gd name="T14" fmla="*/ 147 w 175"/>
                <a:gd name="T15" fmla="*/ 10163 h 10294"/>
                <a:gd name="T16" fmla="*/ 163 w 175"/>
                <a:gd name="T17" fmla="*/ 10206 h 10294"/>
                <a:gd name="T18" fmla="*/ 168 w 175"/>
                <a:gd name="T19" fmla="*/ 10250 h 10294"/>
                <a:gd name="T20" fmla="*/ 174 w 175"/>
                <a:gd name="T21" fmla="*/ 10293 h 10294"/>
                <a:gd name="T22" fmla="*/ 174 w 175"/>
                <a:gd name="T23" fmla="*/ 0 h 10294"/>
                <a:gd name="T24" fmla="*/ 0 w 175"/>
                <a:gd name="T25" fmla="*/ 0 h 10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0294">
                  <a:moveTo>
                    <a:pt x="0" y="0"/>
                  </a:moveTo>
                  <a:lnTo>
                    <a:pt x="0" y="10016"/>
                  </a:lnTo>
                  <a:lnTo>
                    <a:pt x="0" y="10016"/>
                  </a:lnTo>
                  <a:lnTo>
                    <a:pt x="38" y="10038"/>
                  </a:lnTo>
                  <a:lnTo>
                    <a:pt x="71" y="10065"/>
                  </a:lnTo>
                  <a:lnTo>
                    <a:pt x="98" y="10092"/>
                  </a:lnTo>
                  <a:lnTo>
                    <a:pt x="125" y="10130"/>
                  </a:lnTo>
                  <a:lnTo>
                    <a:pt x="147" y="10163"/>
                  </a:lnTo>
                  <a:lnTo>
                    <a:pt x="163" y="10206"/>
                  </a:lnTo>
                  <a:lnTo>
                    <a:pt x="168" y="10250"/>
                  </a:lnTo>
                  <a:lnTo>
                    <a:pt x="174" y="10293"/>
                  </a:lnTo>
                  <a:lnTo>
                    <a:pt x="174" y="0"/>
                  </a:lnTo>
                  <a:lnTo>
                    <a:pt x="0" y="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0" name="Freeform 17"/>
            <p:cNvSpPr>
              <a:spLocks noChangeArrowheads="1"/>
            </p:cNvSpPr>
            <p:nvPr/>
          </p:nvSpPr>
          <p:spPr bwMode="auto">
            <a:xfrm>
              <a:off x="11777663" y="58705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 name="Freeform 18"/>
            <p:cNvSpPr>
              <a:spLocks noChangeArrowheads="1"/>
            </p:cNvSpPr>
            <p:nvPr/>
          </p:nvSpPr>
          <p:spPr bwMode="auto">
            <a:xfrm>
              <a:off x="11841163" y="5870575"/>
              <a:ext cx="92075" cy="107950"/>
            </a:xfrm>
            <a:custGeom>
              <a:avLst/>
              <a:gdLst>
                <a:gd name="T0" fmla="*/ 130 w 261"/>
                <a:gd name="T1" fmla="*/ 131 h 305"/>
                <a:gd name="T2" fmla="*/ 130 w 261"/>
                <a:gd name="T3" fmla="*/ 131 h 305"/>
                <a:gd name="T4" fmla="*/ 103 w 261"/>
                <a:gd name="T5" fmla="*/ 125 h 305"/>
                <a:gd name="T6" fmla="*/ 81 w 261"/>
                <a:gd name="T7" fmla="*/ 120 h 305"/>
                <a:gd name="T8" fmla="*/ 59 w 261"/>
                <a:gd name="T9" fmla="*/ 103 h 305"/>
                <a:gd name="T10" fmla="*/ 38 w 261"/>
                <a:gd name="T11" fmla="*/ 93 h 305"/>
                <a:gd name="T12" fmla="*/ 22 w 261"/>
                <a:gd name="T13" fmla="*/ 70 h 305"/>
                <a:gd name="T14" fmla="*/ 11 w 261"/>
                <a:gd name="T15" fmla="*/ 49 h 305"/>
                <a:gd name="T16" fmla="*/ 5 w 261"/>
                <a:gd name="T17" fmla="*/ 27 h 305"/>
                <a:gd name="T18" fmla="*/ 0 w 261"/>
                <a:gd name="T19" fmla="*/ 0 h 305"/>
                <a:gd name="T20" fmla="*/ 0 w 261"/>
                <a:gd name="T21" fmla="*/ 272 h 305"/>
                <a:gd name="T22" fmla="*/ 0 w 261"/>
                <a:gd name="T23" fmla="*/ 272 h 305"/>
                <a:gd name="T24" fmla="*/ 32 w 261"/>
                <a:gd name="T25" fmla="*/ 283 h 305"/>
                <a:gd name="T26" fmla="*/ 65 w 261"/>
                <a:gd name="T27" fmla="*/ 293 h 305"/>
                <a:gd name="T28" fmla="*/ 97 w 261"/>
                <a:gd name="T29" fmla="*/ 299 h 305"/>
                <a:gd name="T30" fmla="*/ 130 w 261"/>
                <a:gd name="T31" fmla="*/ 304 h 305"/>
                <a:gd name="T32" fmla="*/ 130 w 261"/>
                <a:gd name="T33" fmla="*/ 304 h 305"/>
                <a:gd name="T34" fmla="*/ 163 w 261"/>
                <a:gd name="T35" fmla="*/ 299 h 305"/>
                <a:gd name="T36" fmla="*/ 201 w 261"/>
                <a:gd name="T37" fmla="*/ 293 h 305"/>
                <a:gd name="T38" fmla="*/ 228 w 261"/>
                <a:gd name="T39" fmla="*/ 283 h 305"/>
                <a:gd name="T40" fmla="*/ 260 w 261"/>
                <a:gd name="T41" fmla="*/ 272 h 305"/>
                <a:gd name="T42" fmla="*/ 260 w 261"/>
                <a:gd name="T43" fmla="*/ 0 h 305"/>
                <a:gd name="T44" fmla="*/ 260 w 261"/>
                <a:gd name="T45" fmla="*/ 0 h 305"/>
                <a:gd name="T46" fmla="*/ 255 w 261"/>
                <a:gd name="T47" fmla="*/ 27 h 305"/>
                <a:gd name="T48" fmla="*/ 249 w 261"/>
                <a:gd name="T49" fmla="*/ 49 h 305"/>
                <a:gd name="T50" fmla="*/ 238 w 261"/>
                <a:gd name="T51" fmla="*/ 70 h 305"/>
                <a:gd name="T52" fmla="*/ 222 w 261"/>
                <a:gd name="T53" fmla="*/ 93 h 305"/>
                <a:gd name="T54" fmla="*/ 201 w 261"/>
                <a:gd name="T55" fmla="*/ 103 h 305"/>
                <a:gd name="T56" fmla="*/ 179 w 261"/>
                <a:gd name="T57" fmla="*/ 120 h 305"/>
                <a:gd name="T58" fmla="*/ 157 w 261"/>
                <a:gd name="T59" fmla="*/ 125 h 305"/>
                <a:gd name="T60" fmla="*/ 130 w 261"/>
                <a:gd name="T61" fmla="*/ 13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31"/>
                  </a:moveTo>
                  <a:lnTo>
                    <a:pt x="130" y="131"/>
                  </a:lnTo>
                  <a:lnTo>
                    <a:pt x="103" y="125"/>
                  </a:lnTo>
                  <a:lnTo>
                    <a:pt x="81" y="120"/>
                  </a:lnTo>
                  <a:lnTo>
                    <a:pt x="59" y="103"/>
                  </a:lnTo>
                  <a:lnTo>
                    <a:pt x="38" y="93"/>
                  </a:lnTo>
                  <a:lnTo>
                    <a:pt x="22" y="70"/>
                  </a:lnTo>
                  <a:lnTo>
                    <a:pt x="11" y="49"/>
                  </a:lnTo>
                  <a:lnTo>
                    <a:pt x="5" y="27"/>
                  </a:lnTo>
                  <a:lnTo>
                    <a:pt x="0" y="0"/>
                  </a:lnTo>
                  <a:lnTo>
                    <a:pt x="0" y="272"/>
                  </a:lnTo>
                  <a:lnTo>
                    <a:pt x="0" y="272"/>
                  </a:lnTo>
                  <a:lnTo>
                    <a:pt x="32" y="283"/>
                  </a:lnTo>
                  <a:lnTo>
                    <a:pt x="65" y="293"/>
                  </a:lnTo>
                  <a:lnTo>
                    <a:pt x="97" y="299"/>
                  </a:lnTo>
                  <a:lnTo>
                    <a:pt x="130" y="304"/>
                  </a:lnTo>
                  <a:lnTo>
                    <a:pt x="130" y="304"/>
                  </a:lnTo>
                  <a:lnTo>
                    <a:pt x="163" y="299"/>
                  </a:lnTo>
                  <a:lnTo>
                    <a:pt x="201" y="293"/>
                  </a:lnTo>
                  <a:lnTo>
                    <a:pt x="228" y="283"/>
                  </a:lnTo>
                  <a:lnTo>
                    <a:pt x="260" y="272"/>
                  </a:lnTo>
                  <a:lnTo>
                    <a:pt x="260" y="0"/>
                  </a:lnTo>
                  <a:lnTo>
                    <a:pt x="260" y="0"/>
                  </a:lnTo>
                  <a:lnTo>
                    <a:pt x="255" y="27"/>
                  </a:lnTo>
                  <a:lnTo>
                    <a:pt x="249" y="49"/>
                  </a:lnTo>
                  <a:lnTo>
                    <a:pt x="238" y="70"/>
                  </a:lnTo>
                  <a:lnTo>
                    <a:pt x="222" y="93"/>
                  </a:lnTo>
                  <a:lnTo>
                    <a:pt x="201" y="103"/>
                  </a:lnTo>
                  <a:lnTo>
                    <a:pt x="179" y="120"/>
                  </a:lnTo>
                  <a:lnTo>
                    <a:pt x="157" y="125"/>
                  </a:lnTo>
                  <a:lnTo>
                    <a:pt x="130" y="131"/>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2" name="Freeform 19"/>
            <p:cNvSpPr>
              <a:spLocks noChangeArrowheads="1"/>
            </p:cNvSpPr>
            <p:nvPr/>
          </p:nvSpPr>
          <p:spPr bwMode="auto">
            <a:xfrm>
              <a:off x="11841163" y="5761038"/>
              <a:ext cx="92075" cy="107950"/>
            </a:xfrm>
            <a:custGeom>
              <a:avLst/>
              <a:gdLst>
                <a:gd name="T0" fmla="*/ 130 w 261"/>
                <a:gd name="T1" fmla="*/ 174 h 305"/>
                <a:gd name="T2" fmla="*/ 130 w 261"/>
                <a:gd name="T3" fmla="*/ 174 h 305"/>
                <a:gd name="T4" fmla="*/ 157 w 261"/>
                <a:gd name="T5" fmla="*/ 174 h 305"/>
                <a:gd name="T6" fmla="*/ 179 w 261"/>
                <a:gd name="T7" fmla="*/ 185 h 305"/>
                <a:gd name="T8" fmla="*/ 201 w 261"/>
                <a:gd name="T9" fmla="*/ 195 h 305"/>
                <a:gd name="T10" fmla="*/ 222 w 261"/>
                <a:gd name="T11" fmla="*/ 212 h 305"/>
                <a:gd name="T12" fmla="*/ 238 w 261"/>
                <a:gd name="T13" fmla="*/ 228 h 305"/>
                <a:gd name="T14" fmla="*/ 249 w 261"/>
                <a:gd name="T15" fmla="*/ 250 h 305"/>
                <a:gd name="T16" fmla="*/ 255 w 261"/>
                <a:gd name="T17" fmla="*/ 277 h 305"/>
                <a:gd name="T18" fmla="*/ 260 w 261"/>
                <a:gd name="T19" fmla="*/ 304 h 305"/>
                <a:gd name="T20" fmla="*/ 260 w 261"/>
                <a:gd name="T21" fmla="*/ 27 h 305"/>
                <a:gd name="T22" fmla="*/ 260 w 261"/>
                <a:gd name="T23" fmla="*/ 27 h 305"/>
                <a:gd name="T24" fmla="*/ 228 w 261"/>
                <a:gd name="T25" fmla="*/ 16 h 305"/>
                <a:gd name="T26" fmla="*/ 201 w 261"/>
                <a:gd name="T27" fmla="*/ 6 h 305"/>
                <a:gd name="T28" fmla="*/ 163 w 261"/>
                <a:gd name="T29" fmla="*/ 0 h 305"/>
                <a:gd name="T30" fmla="*/ 130 w 261"/>
                <a:gd name="T31" fmla="*/ 0 h 305"/>
                <a:gd name="T32" fmla="*/ 130 w 261"/>
                <a:gd name="T33" fmla="*/ 0 h 305"/>
                <a:gd name="T34" fmla="*/ 97 w 261"/>
                <a:gd name="T35" fmla="*/ 0 h 305"/>
                <a:gd name="T36" fmla="*/ 65 w 261"/>
                <a:gd name="T37" fmla="*/ 6 h 305"/>
                <a:gd name="T38" fmla="*/ 32 w 261"/>
                <a:gd name="T39" fmla="*/ 16 h 305"/>
                <a:gd name="T40" fmla="*/ 0 w 261"/>
                <a:gd name="T41" fmla="*/ 27 h 305"/>
                <a:gd name="T42" fmla="*/ 0 w 261"/>
                <a:gd name="T43" fmla="*/ 304 h 305"/>
                <a:gd name="T44" fmla="*/ 0 w 261"/>
                <a:gd name="T45" fmla="*/ 304 h 305"/>
                <a:gd name="T46" fmla="*/ 5 w 261"/>
                <a:gd name="T47" fmla="*/ 277 h 305"/>
                <a:gd name="T48" fmla="*/ 11 w 261"/>
                <a:gd name="T49" fmla="*/ 250 h 305"/>
                <a:gd name="T50" fmla="*/ 22 w 261"/>
                <a:gd name="T51" fmla="*/ 228 h 305"/>
                <a:gd name="T52" fmla="*/ 38 w 261"/>
                <a:gd name="T53" fmla="*/ 212 h 305"/>
                <a:gd name="T54" fmla="*/ 59 w 261"/>
                <a:gd name="T55" fmla="*/ 195 h 305"/>
                <a:gd name="T56" fmla="*/ 81 w 261"/>
                <a:gd name="T57" fmla="*/ 185 h 305"/>
                <a:gd name="T58" fmla="*/ 103 w 261"/>
                <a:gd name="T59" fmla="*/ 174 h 305"/>
                <a:gd name="T60" fmla="*/ 130 w 261"/>
                <a:gd name="T61"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74"/>
                  </a:moveTo>
                  <a:lnTo>
                    <a:pt x="130" y="174"/>
                  </a:lnTo>
                  <a:lnTo>
                    <a:pt x="157" y="174"/>
                  </a:lnTo>
                  <a:lnTo>
                    <a:pt x="179" y="185"/>
                  </a:lnTo>
                  <a:lnTo>
                    <a:pt x="201" y="195"/>
                  </a:lnTo>
                  <a:lnTo>
                    <a:pt x="222" y="212"/>
                  </a:lnTo>
                  <a:lnTo>
                    <a:pt x="238" y="228"/>
                  </a:lnTo>
                  <a:lnTo>
                    <a:pt x="249" y="250"/>
                  </a:lnTo>
                  <a:lnTo>
                    <a:pt x="255" y="277"/>
                  </a:lnTo>
                  <a:lnTo>
                    <a:pt x="260" y="304"/>
                  </a:lnTo>
                  <a:lnTo>
                    <a:pt x="260" y="27"/>
                  </a:lnTo>
                  <a:lnTo>
                    <a:pt x="260" y="27"/>
                  </a:lnTo>
                  <a:lnTo>
                    <a:pt x="228" y="16"/>
                  </a:lnTo>
                  <a:lnTo>
                    <a:pt x="201" y="6"/>
                  </a:lnTo>
                  <a:lnTo>
                    <a:pt x="163" y="0"/>
                  </a:lnTo>
                  <a:lnTo>
                    <a:pt x="130" y="0"/>
                  </a:lnTo>
                  <a:lnTo>
                    <a:pt x="130" y="0"/>
                  </a:lnTo>
                  <a:lnTo>
                    <a:pt x="97" y="0"/>
                  </a:lnTo>
                  <a:lnTo>
                    <a:pt x="65" y="6"/>
                  </a:lnTo>
                  <a:lnTo>
                    <a:pt x="32" y="16"/>
                  </a:lnTo>
                  <a:lnTo>
                    <a:pt x="0" y="27"/>
                  </a:lnTo>
                  <a:lnTo>
                    <a:pt x="0" y="304"/>
                  </a:lnTo>
                  <a:lnTo>
                    <a:pt x="0" y="304"/>
                  </a:lnTo>
                  <a:lnTo>
                    <a:pt x="5" y="277"/>
                  </a:lnTo>
                  <a:lnTo>
                    <a:pt x="11" y="250"/>
                  </a:lnTo>
                  <a:lnTo>
                    <a:pt x="22" y="228"/>
                  </a:lnTo>
                  <a:lnTo>
                    <a:pt x="38" y="212"/>
                  </a:lnTo>
                  <a:lnTo>
                    <a:pt x="59" y="195"/>
                  </a:lnTo>
                  <a:lnTo>
                    <a:pt x="81" y="185"/>
                  </a:lnTo>
                  <a:lnTo>
                    <a:pt x="103" y="174"/>
                  </a:lnTo>
                  <a:lnTo>
                    <a:pt x="130" y="174"/>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3" name="Freeform 20"/>
            <p:cNvSpPr>
              <a:spLocks noChangeArrowheads="1"/>
            </p:cNvSpPr>
            <p:nvPr/>
          </p:nvSpPr>
          <p:spPr bwMode="auto">
            <a:xfrm>
              <a:off x="11777663" y="5770563"/>
              <a:ext cx="61913" cy="196850"/>
            </a:xfrm>
            <a:custGeom>
              <a:avLst/>
              <a:gdLst>
                <a:gd name="T0" fmla="*/ 174 w 175"/>
                <a:gd name="T1" fmla="*/ 277 h 550"/>
                <a:gd name="T2" fmla="*/ 174 w 175"/>
                <a:gd name="T3" fmla="*/ 277 h 550"/>
                <a:gd name="T4" fmla="*/ 174 w 175"/>
                <a:gd name="T5" fmla="*/ 277 h 550"/>
                <a:gd name="T6" fmla="*/ 174 w 175"/>
                <a:gd name="T7" fmla="*/ 0 h 550"/>
                <a:gd name="T8" fmla="*/ 174 w 175"/>
                <a:gd name="T9" fmla="*/ 0 h 550"/>
                <a:gd name="T10" fmla="*/ 136 w 175"/>
                <a:gd name="T11" fmla="*/ 22 h 550"/>
                <a:gd name="T12" fmla="*/ 103 w 175"/>
                <a:gd name="T13" fmla="*/ 49 h 550"/>
                <a:gd name="T14" fmla="*/ 76 w 175"/>
                <a:gd name="T15" fmla="*/ 76 h 550"/>
                <a:gd name="T16" fmla="*/ 49 w 175"/>
                <a:gd name="T17" fmla="*/ 109 h 550"/>
                <a:gd name="T18" fmla="*/ 27 w 175"/>
                <a:gd name="T19" fmla="*/ 147 h 550"/>
                <a:gd name="T20" fmla="*/ 16 w 175"/>
                <a:gd name="T21" fmla="*/ 190 h 550"/>
                <a:gd name="T22" fmla="*/ 6 w 175"/>
                <a:gd name="T23" fmla="*/ 228 h 550"/>
                <a:gd name="T24" fmla="*/ 0 w 175"/>
                <a:gd name="T25" fmla="*/ 277 h 550"/>
                <a:gd name="T26" fmla="*/ 0 w 175"/>
                <a:gd name="T27" fmla="*/ 277 h 550"/>
                <a:gd name="T28" fmla="*/ 0 w 175"/>
                <a:gd name="T29" fmla="*/ 277 h 550"/>
                <a:gd name="T30" fmla="*/ 6 w 175"/>
                <a:gd name="T31" fmla="*/ 320 h 550"/>
                <a:gd name="T32" fmla="*/ 16 w 175"/>
                <a:gd name="T33" fmla="*/ 364 h 550"/>
                <a:gd name="T34" fmla="*/ 27 w 175"/>
                <a:gd name="T35" fmla="*/ 402 h 550"/>
                <a:gd name="T36" fmla="*/ 49 w 175"/>
                <a:gd name="T37" fmla="*/ 440 h 550"/>
                <a:gd name="T38" fmla="*/ 76 w 175"/>
                <a:gd name="T39" fmla="*/ 472 h 550"/>
                <a:gd name="T40" fmla="*/ 103 w 175"/>
                <a:gd name="T41" fmla="*/ 505 h 550"/>
                <a:gd name="T42" fmla="*/ 136 w 175"/>
                <a:gd name="T43" fmla="*/ 527 h 550"/>
                <a:gd name="T44" fmla="*/ 174 w 175"/>
                <a:gd name="T45" fmla="*/ 549 h 550"/>
                <a:gd name="T46" fmla="*/ 174 w 175"/>
                <a:gd name="T47" fmla="*/ 27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50">
                  <a:moveTo>
                    <a:pt x="174" y="277"/>
                  </a:moveTo>
                  <a:lnTo>
                    <a:pt x="174" y="277"/>
                  </a:lnTo>
                  <a:lnTo>
                    <a:pt x="174" y="277"/>
                  </a:lnTo>
                  <a:lnTo>
                    <a:pt x="174" y="0"/>
                  </a:lnTo>
                  <a:lnTo>
                    <a:pt x="174" y="0"/>
                  </a:lnTo>
                  <a:lnTo>
                    <a:pt x="136" y="22"/>
                  </a:lnTo>
                  <a:lnTo>
                    <a:pt x="103" y="49"/>
                  </a:lnTo>
                  <a:lnTo>
                    <a:pt x="76" y="76"/>
                  </a:lnTo>
                  <a:lnTo>
                    <a:pt x="49" y="109"/>
                  </a:lnTo>
                  <a:lnTo>
                    <a:pt x="27" y="147"/>
                  </a:lnTo>
                  <a:lnTo>
                    <a:pt x="16" y="190"/>
                  </a:lnTo>
                  <a:lnTo>
                    <a:pt x="6" y="228"/>
                  </a:lnTo>
                  <a:lnTo>
                    <a:pt x="0" y="277"/>
                  </a:lnTo>
                  <a:lnTo>
                    <a:pt x="0" y="277"/>
                  </a:lnTo>
                  <a:lnTo>
                    <a:pt x="0" y="277"/>
                  </a:lnTo>
                  <a:lnTo>
                    <a:pt x="6" y="320"/>
                  </a:lnTo>
                  <a:lnTo>
                    <a:pt x="16" y="364"/>
                  </a:lnTo>
                  <a:lnTo>
                    <a:pt x="27" y="402"/>
                  </a:lnTo>
                  <a:lnTo>
                    <a:pt x="49" y="440"/>
                  </a:lnTo>
                  <a:lnTo>
                    <a:pt x="76" y="472"/>
                  </a:lnTo>
                  <a:lnTo>
                    <a:pt x="103" y="505"/>
                  </a:lnTo>
                  <a:lnTo>
                    <a:pt x="136" y="527"/>
                  </a:lnTo>
                  <a:lnTo>
                    <a:pt x="174" y="549"/>
                  </a:lnTo>
                  <a:lnTo>
                    <a:pt x="174" y="27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4" name="Freeform 21"/>
            <p:cNvSpPr>
              <a:spLocks noChangeArrowheads="1"/>
            </p:cNvSpPr>
            <p:nvPr/>
          </p:nvSpPr>
          <p:spPr bwMode="auto">
            <a:xfrm>
              <a:off x="11934825" y="5770563"/>
              <a:ext cx="61913" cy="196850"/>
            </a:xfrm>
            <a:custGeom>
              <a:avLst/>
              <a:gdLst>
                <a:gd name="T0" fmla="*/ 0 w 175"/>
                <a:gd name="T1" fmla="*/ 0 h 550"/>
                <a:gd name="T2" fmla="*/ 0 w 175"/>
                <a:gd name="T3" fmla="*/ 277 h 550"/>
                <a:gd name="T4" fmla="*/ 0 w 175"/>
                <a:gd name="T5" fmla="*/ 549 h 550"/>
                <a:gd name="T6" fmla="*/ 0 w 175"/>
                <a:gd name="T7" fmla="*/ 549 h 550"/>
                <a:gd name="T8" fmla="*/ 38 w 175"/>
                <a:gd name="T9" fmla="*/ 527 h 550"/>
                <a:gd name="T10" fmla="*/ 71 w 175"/>
                <a:gd name="T11" fmla="*/ 505 h 550"/>
                <a:gd name="T12" fmla="*/ 98 w 175"/>
                <a:gd name="T13" fmla="*/ 472 h 550"/>
                <a:gd name="T14" fmla="*/ 125 w 175"/>
                <a:gd name="T15" fmla="*/ 440 h 550"/>
                <a:gd name="T16" fmla="*/ 147 w 175"/>
                <a:gd name="T17" fmla="*/ 402 h 550"/>
                <a:gd name="T18" fmla="*/ 163 w 175"/>
                <a:gd name="T19" fmla="*/ 364 h 550"/>
                <a:gd name="T20" fmla="*/ 168 w 175"/>
                <a:gd name="T21" fmla="*/ 320 h 550"/>
                <a:gd name="T22" fmla="*/ 174 w 175"/>
                <a:gd name="T23" fmla="*/ 277 h 550"/>
                <a:gd name="T24" fmla="*/ 174 w 175"/>
                <a:gd name="T25" fmla="*/ 277 h 550"/>
                <a:gd name="T26" fmla="*/ 168 w 175"/>
                <a:gd name="T27" fmla="*/ 234 h 550"/>
                <a:gd name="T28" fmla="*/ 163 w 175"/>
                <a:gd name="T29" fmla="*/ 190 h 550"/>
                <a:gd name="T30" fmla="*/ 147 w 175"/>
                <a:gd name="T31" fmla="*/ 147 h 550"/>
                <a:gd name="T32" fmla="*/ 125 w 175"/>
                <a:gd name="T33" fmla="*/ 114 h 550"/>
                <a:gd name="T34" fmla="*/ 98 w 175"/>
                <a:gd name="T35" fmla="*/ 76 h 550"/>
                <a:gd name="T36" fmla="*/ 71 w 175"/>
                <a:gd name="T37" fmla="*/ 49 h 550"/>
                <a:gd name="T38" fmla="*/ 38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7"/>
                  </a:lnTo>
                  <a:lnTo>
                    <a:pt x="0" y="549"/>
                  </a:lnTo>
                  <a:lnTo>
                    <a:pt x="0" y="549"/>
                  </a:lnTo>
                  <a:lnTo>
                    <a:pt x="38" y="527"/>
                  </a:lnTo>
                  <a:lnTo>
                    <a:pt x="71" y="505"/>
                  </a:lnTo>
                  <a:lnTo>
                    <a:pt x="98" y="472"/>
                  </a:lnTo>
                  <a:lnTo>
                    <a:pt x="125" y="440"/>
                  </a:lnTo>
                  <a:lnTo>
                    <a:pt x="147" y="402"/>
                  </a:lnTo>
                  <a:lnTo>
                    <a:pt x="163" y="364"/>
                  </a:lnTo>
                  <a:lnTo>
                    <a:pt x="168" y="320"/>
                  </a:lnTo>
                  <a:lnTo>
                    <a:pt x="174" y="277"/>
                  </a:lnTo>
                  <a:lnTo>
                    <a:pt x="174" y="277"/>
                  </a:lnTo>
                  <a:lnTo>
                    <a:pt x="168" y="234"/>
                  </a:lnTo>
                  <a:lnTo>
                    <a:pt x="163" y="190"/>
                  </a:lnTo>
                  <a:lnTo>
                    <a:pt x="147" y="147"/>
                  </a:lnTo>
                  <a:lnTo>
                    <a:pt x="125" y="114"/>
                  </a:lnTo>
                  <a:lnTo>
                    <a:pt x="98" y="76"/>
                  </a:lnTo>
                  <a:lnTo>
                    <a:pt x="71" y="49"/>
                  </a:lnTo>
                  <a:lnTo>
                    <a:pt x="38"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5" name="Freeform 22"/>
            <p:cNvSpPr>
              <a:spLocks noChangeArrowheads="1"/>
            </p:cNvSpPr>
            <p:nvPr/>
          </p:nvSpPr>
          <p:spPr bwMode="auto">
            <a:xfrm>
              <a:off x="10906125" y="58324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6" name="Freeform 23"/>
            <p:cNvSpPr>
              <a:spLocks noChangeArrowheads="1"/>
            </p:cNvSpPr>
            <p:nvPr/>
          </p:nvSpPr>
          <p:spPr bwMode="auto">
            <a:xfrm>
              <a:off x="10844213" y="5832475"/>
              <a:ext cx="61913" cy="190500"/>
            </a:xfrm>
            <a:custGeom>
              <a:avLst/>
              <a:gdLst>
                <a:gd name="T0" fmla="*/ 0 w 175"/>
                <a:gd name="T1" fmla="*/ 0 h 533"/>
                <a:gd name="T2" fmla="*/ 0 w 175"/>
                <a:gd name="T3" fmla="*/ 532 h 533"/>
                <a:gd name="T4" fmla="*/ 174 w 175"/>
                <a:gd name="T5" fmla="*/ 532 h 533"/>
                <a:gd name="T6" fmla="*/ 174 w 175"/>
                <a:gd name="T7" fmla="*/ 277 h 533"/>
                <a:gd name="T8" fmla="*/ 174 w 175"/>
                <a:gd name="T9" fmla="*/ 277 h 533"/>
                <a:gd name="T10" fmla="*/ 136 w 175"/>
                <a:gd name="T11" fmla="*/ 255 h 533"/>
                <a:gd name="T12" fmla="*/ 103 w 175"/>
                <a:gd name="T13" fmla="*/ 228 h 533"/>
                <a:gd name="T14" fmla="*/ 76 w 175"/>
                <a:gd name="T15" fmla="*/ 201 h 533"/>
                <a:gd name="T16" fmla="*/ 49 w 175"/>
                <a:gd name="T17" fmla="*/ 163 h 533"/>
                <a:gd name="T18" fmla="*/ 27 w 175"/>
                <a:gd name="T19" fmla="*/ 130 h 533"/>
                <a:gd name="T20" fmla="*/ 16 w 175"/>
                <a:gd name="T21" fmla="*/ 87 h 533"/>
                <a:gd name="T22" fmla="*/ 5 w 175"/>
                <a:gd name="T23" fmla="*/ 49 h 533"/>
                <a:gd name="T24" fmla="*/ 0 w 175"/>
                <a:gd name="T2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533">
                  <a:moveTo>
                    <a:pt x="0" y="0"/>
                  </a:moveTo>
                  <a:lnTo>
                    <a:pt x="0" y="532"/>
                  </a:lnTo>
                  <a:lnTo>
                    <a:pt x="174" y="532"/>
                  </a:lnTo>
                  <a:lnTo>
                    <a:pt x="174" y="277"/>
                  </a:lnTo>
                  <a:lnTo>
                    <a:pt x="174" y="277"/>
                  </a:lnTo>
                  <a:lnTo>
                    <a:pt x="136" y="255"/>
                  </a:lnTo>
                  <a:lnTo>
                    <a:pt x="103" y="228"/>
                  </a:lnTo>
                  <a:lnTo>
                    <a:pt x="76" y="201"/>
                  </a:lnTo>
                  <a:lnTo>
                    <a:pt x="49" y="163"/>
                  </a:lnTo>
                  <a:lnTo>
                    <a:pt x="27" y="130"/>
                  </a:lnTo>
                  <a:lnTo>
                    <a:pt x="16" y="87"/>
                  </a:lnTo>
                  <a:lnTo>
                    <a:pt x="5" y="49"/>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7" name="Freeform 24"/>
            <p:cNvSpPr>
              <a:spLocks noChangeArrowheads="1"/>
            </p:cNvSpPr>
            <p:nvPr/>
          </p:nvSpPr>
          <p:spPr bwMode="auto">
            <a:xfrm>
              <a:off x="10844213" y="3382963"/>
              <a:ext cx="61913" cy="2449512"/>
            </a:xfrm>
            <a:custGeom>
              <a:avLst/>
              <a:gdLst>
                <a:gd name="T0" fmla="*/ 174 w 175"/>
                <a:gd name="T1" fmla="*/ 6535 h 6808"/>
                <a:gd name="T2" fmla="*/ 174 w 175"/>
                <a:gd name="T3" fmla="*/ 0 h 6808"/>
                <a:gd name="T4" fmla="*/ 0 w 175"/>
                <a:gd name="T5" fmla="*/ 0 h 6808"/>
                <a:gd name="T6" fmla="*/ 0 w 175"/>
                <a:gd name="T7" fmla="*/ 6807 h 6808"/>
                <a:gd name="T8" fmla="*/ 0 w 175"/>
                <a:gd name="T9" fmla="*/ 6807 h 6808"/>
                <a:gd name="T10" fmla="*/ 5 w 175"/>
                <a:gd name="T11" fmla="*/ 6764 h 6808"/>
                <a:gd name="T12" fmla="*/ 16 w 175"/>
                <a:gd name="T13" fmla="*/ 6720 h 6808"/>
                <a:gd name="T14" fmla="*/ 27 w 175"/>
                <a:gd name="T15" fmla="*/ 6682 h 6808"/>
                <a:gd name="T16" fmla="*/ 49 w 175"/>
                <a:gd name="T17" fmla="*/ 6644 h 6808"/>
                <a:gd name="T18" fmla="*/ 76 w 175"/>
                <a:gd name="T19" fmla="*/ 6612 h 6808"/>
                <a:gd name="T20" fmla="*/ 103 w 175"/>
                <a:gd name="T21" fmla="*/ 6579 h 6808"/>
                <a:gd name="T22" fmla="*/ 136 w 175"/>
                <a:gd name="T23" fmla="*/ 6557 h 6808"/>
                <a:gd name="T24" fmla="*/ 174 w 175"/>
                <a:gd name="T25" fmla="*/ 6535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6808">
                  <a:moveTo>
                    <a:pt x="174" y="6535"/>
                  </a:moveTo>
                  <a:lnTo>
                    <a:pt x="174" y="0"/>
                  </a:lnTo>
                  <a:lnTo>
                    <a:pt x="0" y="0"/>
                  </a:lnTo>
                  <a:lnTo>
                    <a:pt x="0" y="6807"/>
                  </a:lnTo>
                  <a:lnTo>
                    <a:pt x="0" y="6807"/>
                  </a:lnTo>
                  <a:lnTo>
                    <a:pt x="5" y="6764"/>
                  </a:lnTo>
                  <a:lnTo>
                    <a:pt x="16" y="6720"/>
                  </a:lnTo>
                  <a:lnTo>
                    <a:pt x="27" y="6682"/>
                  </a:lnTo>
                  <a:lnTo>
                    <a:pt x="49" y="6644"/>
                  </a:lnTo>
                  <a:lnTo>
                    <a:pt x="76" y="6612"/>
                  </a:lnTo>
                  <a:lnTo>
                    <a:pt x="103" y="6579"/>
                  </a:lnTo>
                  <a:lnTo>
                    <a:pt x="136" y="6557"/>
                  </a:lnTo>
                  <a:lnTo>
                    <a:pt x="174" y="6535"/>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8" name="Freeform 25"/>
            <p:cNvSpPr>
              <a:spLocks noChangeArrowheads="1"/>
            </p:cNvSpPr>
            <p:nvPr/>
          </p:nvSpPr>
          <p:spPr bwMode="auto">
            <a:xfrm>
              <a:off x="10999788" y="5832475"/>
              <a:ext cx="61913" cy="269875"/>
            </a:xfrm>
            <a:custGeom>
              <a:avLst/>
              <a:gdLst>
                <a:gd name="T0" fmla="*/ 0 w 175"/>
                <a:gd name="T1" fmla="*/ 277 h 756"/>
                <a:gd name="T2" fmla="*/ 0 w 175"/>
                <a:gd name="T3" fmla="*/ 755 h 756"/>
                <a:gd name="T4" fmla="*/ 174 w 175"/>
                <a:gd name="T5" fmla="*/ 755 h 756"/>
                <a:gd name="T6" fmla="*/ 174 w 175"/>
                <a:gd name="T7" fmla="*/ 0 h 756"/>
                <a:gd name="T8" fmla="*/ 174 w 175"/>
                <a:gd name="T9" fmla="*/ 0 h 756"/>
                <a:gd name="T10" fmla="*/ 169 w 175"/>
                <a:gd name="T11" fmla="*/ 60 h 756"/>
                <a:gd name="T12" fmla="*/ 152 w 175"/>
                <a:gd name="T13" fmla="*/ 119 h 756"/>
                <a:gd name="T14" fmla="*/ 120 w 175"/>
                <a:gd name="T15" fmla="*/ 169 h 756"/>
                <a:gd name="T16" fmla="*/ 81 w 175"/>
                <a:gd name="T17" fmla="*/ 217 h 756"/>
                <a:gd name="T18" fmla="*/ 81 w 175"/>
                <a:gd name="T19" fmla="*/ 217 h 756"/>
                <a:gd name="T20" fmla="*/ 44 w 175"/>
                <a:gd name="T21" fmla="*/ 250 h 756"/>
                <a:gd name="T22" fmla="*/ 0 w 175"/>
                <a:gd name="T23" fmla="*/ 277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756">
                  <a:moveTo>
                    <a:pt x="0" y="277"/>
                  </a:moveTo>
                  <a:lnTo>
                    <a:pt x="0" y="755"/>
                  </a:lnTo>
                  <a:lnTo>
                    <a:pt x="174" y="755"/>
                  </a:lnTo>
                  <a:lnTo>
                    <a:pt x="174" y="0"/>
                  </a:lnTo>
                  <a:lnTo>
                    <a:pt x="174" y="0"/>
                  </a:lnTo>
                  <a:lnTo>
                    <a:pt x="169" y="60"/>
                  </a:lnTo>
                  <a:lnTo>
                    <a:pt x="152" y="119"/>
                  </a:lnTo>
                  <a:lnTo>
                    <a:pt x="120" y="169"/>
                  </a:lnTo>
                  <a:lnTo>
                    <a:pt x="81" y="217"/>
                  </a:lnTo>
                  <a:lnTo>
                    <a:pt x="81" y="217"/>
                  </a:lnTo>
                  <a:lnTo>
                    <a:pt x="44" y="250"/>
                  </a:lnTo>
                  <a:lnTo>
                    <a:pt x="0" y="27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9" name="Freeform 26"/>
            <p:cNvSpPr>
              <a:spLocks noChangeArrowheads="1"/>
            </p:cNvSpPr>
            <p:nvPr/>
          </p:nvSpPr>
          <p:spPr bwMode="auto">
            <a:xfrm>
              <a:off x="10999788" y="5634038"/>
              <a:ext cx="61913" cy="198437"/>
            </a:xfrm>
            <a:custGeom>
              <a:avLst/>
              <a:gdLst>
                <a:gd name="T0" fmla="*/ 0 w 175"/>
                <a:gd name="T1" fmla="*/ 0 h 555"/>
                <a:gd name="T2" fmla="*/ 0 w 175"/>
                <a:gd name="T3" fmla="*/ 282 h 555"/>
                <a:gd name="T4" fmla="*/ 0 w 175"/>
                <a:gd name="T5" fmla="*/ 282 h 555"/>
                <a:gd name="T6" fmla="*/ 44 w 175"/>
                <a:gd name="T7" fmla="*/ 304 h 555"/>
                <a:gd name="T8" fmla="*/ 81 w 175"/>
                <a:gd name="T9" fmla="*/ 342 h 555"/>
                <a:gd name="T10" fmla="*/ 81 w 175"/>
                <a:gd name="T11" fmla="*/ 342 h 555"/>
                <a:gd name="T12" fmla="*/ 125 w 175"/>
                <a:gd name="T13" fmla="*/ 386 h 555"/>
                <a:gd name="T14" fmla="*/ 152 w 175"/>
                <a:gd name="T15" fmla="*/ 440 h 555"/>
                <a:gd name="T16" fmla="*/ 169 w 175"/>
                <a:gd name="T17" fmla="*/ 494 h 555"/>
                <a:gd name="T18" fmla="*/ 174 w 175"/>
                <a:gd name="T19" fmla="*/ 554 h 555"/>
                <a:gd name="T20" fmla="*/ 174 w 175"/>
                <a:gd name="T21" fmla="*/ 0 h 555"/>
                <a:gd name="T22" fmla="*/ 0 w 175"/>
                <a:gd name="T23"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555">
                  <a:moveTo>
                    <a:pt x="0" y="0"/>
                  </a:moveTo>
                  <a:lnTo>
                    <a:pt x="0" y="282"/>
                  </a:lnTo>
                  <a:lnTo>
                    <a:pt x="0" y="282"/>
                  </a:lnTo>
                  <a:lnTo>
                    <a:pt x="44" y="304"/>
                  </a:lnTo>
                  <a:lnTo>
                    <a:pt x="81" y="342"/>
                  </a:lnTo>
                  <a:lnTo>
                    <a:pt x="81" y="342"/>
                  </a:lnTo>
                  <a:lnTo>
                    <a:pt x="125" y="386"/>
                  </a:lnTo>
                  <a:lnTo>
                    <a:pt x="152" y="440"/>
                  </a:lnTo>
                  <a:lnTo>
                    <a:pt x="169" y="494"/>
                  </a:lnTo>
                  <a:lnTo>
                    <a:pt x="174" y="554"/>
                  </a:lnTo>
                  <a:lnTo>
                    <a:pt x="174" y="0"/>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0" name="Freeform 27"/>
            <p:cNvSpPr>
              <a:spLocks noChangeArrowheads="1"/>
            </p:cNvSpPr>
            <p:nvPr/>
          </p:nvSpPr>
          <p:spPr bwMode="auto">
            <a:xfrm>
              <a:off x="10906125" y="5722938"/>
              <a:ext cx="92075" cy="107950"/>
            </a:xfrm>
            <a:custGeom>
              <a:avLst/>
              <a:gdLst>
                <a:gd name="T0" fmla="*/ 130 w 261"/>
                <a:gd name="T1" fmla="*/ 173 h 305"/>
                <a:gd name="T2" fmla="*/ 130 w 261"/>
                <a:gd name="T3" fmla="*/ 173 h 305"/>
                <a:gd name="T4" fmla="*/ 157 w 261"/>
                <a:gd name="T5" fmla="*/ 179 h 305"/>
                <a:gd name="T6" fmla="*/ 179 w 261"/>
                <a:gd name="T7" fmla="*/ 184 h 305"/>
                <a:gd name="T8" fmla="*/ 201 w 261"/>
                <a:gd name="T9" fmla="*/ 195 h 305"/>
                <a:gd name="T10" fmla="*/ 222 w 261"/>
                <a:gd name="T11" fmla="*/ 211 h 305"/>
                <a:gd name="T12" fmla="*/ 222 w 261"/>
                <a:gd name="T13" fmla="*/ 211 h 305"/>
                <a:gd name="T14" fmla="*/ 239 w 261"/>
                <a:gd name="T15" fmla="*/ 233 h 305"/>
                <a:gd name="T16" fmla="*/ 249 w 261"/>
                <a:gd name="T17" fmla="*/ 255 h 305"/>
                <a:gd name="T18" fmla="*/ 255 w 261"/>
                <a:gd name="T19" fmla="*/ 277 h 305"/>
                <a:gd name="T20" fmla="*/ 260 w 261"/>
                <a:gd name="T21" fmla="*/ 304 h 305"/>
                <a:gd name="T22" fmla="*/ 260 w 261"/>
                <a:gd name="T23" fmla="*/ 32 h 305"/>
                <a:gd name="T24" fmla="*/ 260 w 261"/>
                <a:gd name="T25" fmla="*/ 32 h 305"/>
                <a:gd name="T26" fmla="*/ 228 w 261"/>
                <a:gd name="T27" fmla="*/ 16 h 305"/>
                <a:gd name="T28" fmla="*/ 195 w 261"/>
                <a:gd name="T29" fmla="*/ 11 h 305"/>
                <a:gd name="T30" fmla="*/ 162 w 261"/>
                <a:gd name="T31" fmla="*/ 5 h 305"/>
                <a:gd name="T32" fmla="*/ 130 w 261"/>
                <a:gd name="T33" fmla="*/ 0 h 305"/>
                <a:gd name="T34" fmla="*/ 130 w 261"/>
                <a:gd name="T35" fmla="*/ 0 h 305"/>
                <a:gd name="T36" fmla="*/ 97 w 261"/>
                <a:gd name="T37" fmla="*/ 5 h 305"/>
                <a:gd name="T38" fmla="*/ 65 w 261"/>
                <a:gd name="T39" fmla="*/ 11 h 305"/>
                <a:gd name="T40" fmla="*/ 33 w 261"/>
                <a:gd name="T41" fmla="*/ 16 h 305"/>
                <a:gd name="T42" fmla="*/ 0 w 261"/>
                <a:gd name="T43" fmla="*/ 32 h 305"/>
                <a:gd name="T44" fmla="*/ 0 w 261"/>
                <a:gd name="T45" fmla="*/ 304 h 305"/>
                <a:gd name="T46" fmla="*/ 0 w 261"/>
                <a:gd name="T47" fmla="*/ 304 h 305"/>
                <a:gd name="T48" fmla="*/ 5 w 261"/>
                <a:gd name="T49" fmla="*/ 277 h 305"/>
                <a:gd name="T50" fmla="*/ 10 w 261"/>
                <a:gd name="T51" fmla="*/ 255 h 305"/>
                <a:gd name="T52" fmla="*/ 21 w 261"/>
                <a:gd name="T53" fmla="*/ 233 h 305"/>
                <a:gd name="T54" fmla="*/ 37 w 261"/>
                <a:gd name="T55" fmla="*/ 211 h 305"/>
                <a:gd name="T56" fmla="*/ 60 w 261"/>
                <a:gd name="T57" fmla="*/ 195 h 305"/>
                <a:gd name="T58" fmla="*/ 81 w 261"/>
                <a:gd name="T59" fmla="*/ 184 h 305"/>
                <a:gd name="T60" fmla="*/ 103 w 261"/>
                <a:gd name="T61" fmla="*/ 179 h 305"/>
                <a:gd name="T62" fmla="*/ 130 w 261"/>
                <a:gd name="T63" fmla="*/ 17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1" h="305">
                  <a:moveTo>
                    <a:pt x="130" y="173"/>
                  </a:moveTo>
                  <a:lnTo>
                    <a:pt x="130" y="173"/>
                  </a:lnTo>
                  <a:lnTo>
                    <a:pt x="157" y="179"/>
                  </a:lnTo>
                  <a:lnTo>
                    <a:pt x="179" y="184"/>
                  </a:lnTo>
                  <a:lnTo>
                    <a:pt x="201" y="195"/>
                  </a:lnTo>
                  <a:lnTo>
                    <a:pt x="222" y="211"/>
                  </a:lnTo>
                  <a:lnTo>
                    <a:pt x="222" y="211"/>
                  </a:lnTo>
                  <a:lnTo>
                    <a:pt x="239" y="233"/>
                  </a:lnTo>
                  <a:lnTo>
                    <a:pt x="249" y="255"/>
                  </a:lnTo>
                  <a:lnTo>
                    <a:pt x="255" y="277"/>
                  </a:lnTo>
                  <a:lnTo>
                    <a:pt x="260" y="304"/>
                  </a:lnTo>
                  <a:lnTo>
                    <a:pt x="260" y="32"/>
                  </a:lnTo>
                  <a:lnTo>
                    <a:pt x="260" y="32"/>
                  </a:lnTo>
                  <a:lnTo>
                    <a:pt x="228" y="16"/>
                  </a:lnTo>
                  <a:lnTo>
                    <a:pt x="195" y="11"/>
                  </a:lnTo>
                  <a:lnTo>
                    <a:pt x="162" y="5"/>
                  </a:lnTo>
                  <a:lnTo>
                    <a:pt x="130" y="0"/>
                  </a:lnTo>
                  <a:lnTo>
                    <a:pt x="130" y="0"/>
                  </a:lnTo>
                  <a:lnTo>
                    <a:pt x="97" y="5"/>
                  </a:lnTo>
                  <a:lnTo>
                    <a:pt x="65" y="11"/>
                  </a:lnTo>
                  <a:lnTo>
                    <a:pt x="33" y="16"/>
                  </a:lnTo>
                  <a:lnTo>
                    <a:pt x="0" y="32"/>
                  </a:lnTo>
                  <a:lnTo>
                    <a:pt x="0" y="304"/>
                  </a:lnTo>
                  <a:lnTo>
                    <a:pt x="0" y="304"/>
                  </a:lnTo>
                  <a:lnTo>
                    <a:pt x="5" y="277"/>
                  </a:lnTo>
                  <a:lnTo>
                    <a:pt x="10" y="255"/>
                  </a:lnTo>
                  <a:lnTo>
                    <a:pt x="21" y="233"/>
                  </a:lnTo>
                  <a:lnTo>
                    <a:pt x="37" y="211"/>
                  </a:lnTo>
                  <a:lnTo>
                    <a:pt x="60" y="195"/>
                  </a:lnTo>
                  <a:lnTo>
                    <a:pt x="81" y="184"/>
                  </a:lnTo>
                  <a:lnTo>
                    <a:pt x="103" y="179"/>
                  </a:lnTo>
                  <a:lnTo>
                    <a:pt x="130" y="173"/>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 name="Freeform 28"/>
            <p:cNvSpPr>
              <a:spLocks noChangeArrowheads="1"/>
            </p:cNvSpPr>
            <p:nvPr/>
          </p:nvSpPr>
          <p:spPr bwMode="auto">
            <a:xfrm>
              <a:off x="10844213" y="58324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2" name="Freeform 29"/>
            <p:cNvSpPr>
              <a:spLocks noChangeArrowheads="1"/>
            </p:cNvSpPr>
            <p:nvPr/>
          </p:nvSpPr>
          <p:spPr bwMode="auto">
            <a:xfrm>
              <a:off x="10906125" y="5832475"/>
              <a:ext cx="92075" cy="107950"/>
            </a:xfrm>
            <a:custGeom>
              <a:avLst/>
              <a:gdLst>
                <a:gd name="T0" fmla="*/ 222 w 261"/>
                <a:gd name="T1" fmla="*/ 92 h 305"/>
                <a:gd name="T2" fmla="*/ 222 w 261"/>
                <a:gd name="T3" fmla="*/ 92 h 305"/>
                <a:gd name="T4" fmla="*/ 201 w 261"/>
                <a:gd name="T5" fmla="*/ 109 h 305"/>
                <a:gd name="T6" fmla="*/ 179 w 261"/>
                <a:gd name="T7" fmla="*/ 119 h 305"/>
                <a:gd name="T8" fmla="*/ 157 w 261"/>
                <a:gd name="T9" fmla="*/ 130 h 305"/>
                <a:gd name="T10" fmla="*/ 130 w 261"/>
                <a:gd name="T11" fmla="*/ 130 h 305"/>
                <a:gd name="T12" fmla="*/ 130 w 261"/>
                <a:gd name="T13" fmla="*/ 130 h 305"/>
                <a:gd name="T14" fmla="*/ 103 w 261"/>
                <a:gd name="T15" fmla="*/ 130 h 305"/>
                <a:gd name="T16" fmla="*/ 81 w 261"/>
                <a:gd name="T17" fmla="*/ 119 h 305"/>
                <a:gd name="T18" fmla="*/ 60 w 261"/>
                <a:gd name="T19" fmla="*/ 109 h 305"/>
                <a:gd name="T20" fmla="*/ 37 w 261"/>
                <a:gd name="T21" fmla="*/ 92 h 305"/>
                <a:gd name="T22" fmla="*/ 21 w 261"/>
                <a:gd name="T23" fmla="*/ 76 h 305"/>
                <a:gd name="T24" fmla="*/ 10 w 261"/>
                <a:gd name="T25" fmla="*/ 54 h 305"/>
                <a:gd name="T26" fmla="*/ 5 w 261"/>
                <a:gd name="T27" fmla="*/ 27 h 305"/>
                <a:gd name="T28" fmla="*/ 0 w 261"/>
                <a:gd name="T29" fmla="*/ 0 h 305"/>
                <a:gd name="T30" fmla="*/ 0 w 261"/>
                <a:gd name="T31" fmla="*/ 277 h 305"/>
                <a:gd name="T32" fmla="*/ 0 w 261"/>
                <a:gd name="T33" fmla="*/ 277 h 305"/>
                <a:gd name="T34" fmla="*/ 33 w 261"/>
                <a:gd name="T35" fmla="*/ 288 h 305"/>
                <a:gd name="T36" fmla="*/ 65 w 261"/>
                <a:gd name="T37" fmla="*/ 298 h 305"/>
                <a:gd name="T38" fmla="*/ 97 w 261"/>
                <a:gd name="T39" fmla="*/ 304 h 305"/>
                <a:gd name="T40" fmla="*/ 130 w 261"/>
                <a:gd name="T41" fmla="*/ 304 h 305"/>
                <a:gd name="T42" fmla="*/ 130 w 261"/>
                <a:gd name="T43" fmla="*/ 304 h 305"/>
                <a:gd name="T44" fmla="*/ 162 w 261"/>
                <a:gd name="T45" fmla="*/ 304 h 305"/>
                <a:gd name="T46" fmla="*/ 195 w 261"/>
                <a:gd name="T47" fmla="*/ 298 h 305"/>
                <a:gd name="T48" fmla="*/ 228 w 261"/>
                <a:gd name="T49" fmla="*/ 288 h 305"/>
                <a:gd name="T50" fmla="*/ 260 w 261"/>
                <a:gd name="T51" fmla="*/ 277 h 305"/>
                <a:gd name="T52" fmla="*/ 260 w 261"/>
                <a:gd name="T53" fmla="*/ 0 h 305"/>
                <a:gd name="T54" fmla="*/ 260 w 261"/>
                <a:gd name="T55" fmla="*/ 0 h 305"/>
                <a:gd name="T56" fmla="*/ 255 w 261"/>
                <a:gd name="T57" fmla="*/ 27 h 305"/>
                <a:gd name="T58" fmla="*/ 249 w 261"/>
                <a:gd name="T59" fmla="*/ 49 h 305"/>
                <a:gd name="T60" fmla="*/ 239 w 261"/>
                <a:gd name="T61" fmla="*/ 71 h 305"/>
                <a:gd name="T62" fmla="*/ 222 w 261"/>
                <a:gd name="T63" fmla="*/ 9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1" h="305">
                  <a:moveTo>
                    <a:pt x="222" y="92"/>
                  </a:moveTo>
                  <a:lnTo>
                    <a:pt x="222" y="92"/>
                  </a:lnTo>
                  <a:lnTo>
                    <a:pt x="201" y="109"/>
                  </a:lnTo>
                  <a:lnTo>
                    <a:pt x="179" y="119"/>
                  </a:lnTo>
                  <a:lnTo>
                    <a:pt x="157" y="130"/>
                  </a:lnTo>
                  <a:lnTo>
                    <a:pt x="130" y="130"/>
                  </a:lnTo>
                  <a:lnTo>
                    <a:pt x="130" y="130"/>
                  </a:lnTo>
                  <a:lnTo>
                    <a:pt x="103" y="130"/>
                  </a:lnTo>
                  <a:lnTo>
                    <a:pt x="81" y="119"/>
                  </a:lnTo>
                  <a:lnTo>
                    <a:pt x="60" y="109"/>
                  </a:lnTo>
                  <a:lnTo>
                    <a:pt x="37" y="92"/>
                  </a:lnTo>
                  <a:lnTo>
                    <a:pt x="21" y="76"/>
                  </a:lnTo>
                  <a:lnTo>
                    <a:pt x="10" y="54"/>
                  </a:lnTo>
                  <a:lnTo>
                    <a:pt x="5" y="27"/>
                  </a:lnTo>
                  <a:lnTo>
                    <a:pt x="0" y="0"/>
                  </a:lnTo>
                  <a:lnTo>
                    <a:pt x="0" y="277"/>
                  </a:lnTo>
                  <a:lnTo>
                    <a:pt x="0" y="277"/>
                  </a:lnTo>
                  <a:lnTo>
                    <a:pt x="33" y="288"/>
                  </a:lnTo>
                  <a:lnTo>
                    <a:pt x="65" y="298"/>
                  </a:lnTo>
                  <a:lnTo>
                    <a:pt x="97" y="304"/>
                  </a:lnTo>
                  <a:lnTo>
                    <a:pt x="130" y="304"/>
                  </a:lnTo>
                  <a:lnTo>
                    <a:pt x="130" y="304"/>
                  </a:lnTo>
                  <a:lnTo>
                    <a:pt x="162" y="304"/>
                  </a:lnTo>
                  <a:lnTo>
                    <a:pt x="195" y="298"/>
                  </a:lnTo>
                  <a:lnTo>
                    <a:pt x="228" y="288"/>
                  </a:lnTo>
                  <a:lnTo>
                    <a:pt x="260" y="277"/>
                  </a:lnTo>
                  <a:lnTo>
                    <a:pt x="260" y="0"/>
                  </a:lnTo>
                  <a:lnTo>
                    <a:pt x="260" y="0"/>
                  </a:lnTo>
                  <a:lnTo>
                    <a:pt x="255" y="27"/>
                  </a:lnTo>
                  <a:lnTo>
                    <a:pt x="249" y="49"/>
                  </a:lnTo>
                  <a:lnTo>
                    <a:pt x="239" y="71"/>
                  </a:lnTo>
                  <a:lnTo>
                    <a:pt x="222" y="92"/>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3" name="Freeform 30"/>
            <p:cNvSpPr>
              <a:spLocks noChangeArrowheads="1"/>
            </p:cNvSpPr>
            <p:nvPr/>
          </p:nvSpPr>
          <p:spPr bwMode="auto">
            <a:xfrm>
              <a:off x="10844213" y="5735638"/>
              <a:ext cx="61913" cy="196850"/>
            </a:xfrm>
            <a:custGeom>
              <a:avLst/>
              <a:gdLst>
                <a:gd name="T0" fmla="*/ 174 w 175"/>
                <a:gd name="T1" fmla="*/ 272 h 550"/>
                <a:gd name="T2" fmla="*/ 174 w 175"/>
                <a:gd name="T3" fmla="*/ 272 h 550"/>
                <a:gd name="T4" fmla="*/ 174 w 175"/>
                <a:gd name="T5" fmla="*/ 272 h 550"/>
                <a:gd name="T6" fmla="*/ 174 w 175"/>
                <a:gd name="T7" fmla="*/ 0 h 550"/>
                <a:gd name="T8" fmla="*/ 174 w 175"/>
                <a:gd name="T9" fmla="*/ 0 h 550"/>
                <a:gd name="T10" fmla="*/ 136 w 175"/>
                <a:gd name="T11" fmla="*/ 22 h 550"/>
                <a:gd name="T12" fmla="*/ 103 w 175"/>
                <a:gd name="T13" fmla="*/ 44 h 550"/>
                <a:gd name="T14" fmla="*/ 76 w 175"/>
                <a:gd name="T15" fmla="*/ 77 h 550"/>
                <a:gd name="T16" fmla="*/ 49 w 175"/>
                <a:gd name="T17" fmla="*/ 109 h 550"/>
                <a:gd name="T18" fmla="*/ 27 w 175"/>
                <a:gd name="T19" fmla="*/ 147 h 550"/>
                <a:gd name="T20" fmla="*/ 16 w 175"/>
                <a:gd name="T21" fmla="*/ 185 h 550"/>
                <a:gd name="T22" fmla="*/ 5 w 175"/>
                <a:gd name="T23" fmla="*/ 229 h 550"/>
                <a:gd name="T24" fmla="*/ 0 w 175"/>
                <a:gd name="T25" fmla="*/ 272 h 550"/>
                <a:gd name="T26" fmla="*/ 0 w 175"/>
                <a:gd name="T27" fmla="*/ 272 h 550"/>
                <a:gd name="T28" fmla="*/ 0 w 175"/>
                <a:gd name="T29" fmla="*/ 272 h 550"/>
                <a:gd name="T30" fmla="*/ 5 w 175"/>
                <a:gd name="T31" fmla="*/ 321 h 550"/>
                <a:gd name="T32" fmla="*/ 16 w 175"/>
                <a:gd name="T33" fmla="*/ 359 h 550"/>
                <a:gd name="T34" fmla="*/ 27 w 175"/>
                <a:gd name="T35" fmla="*/ 402 h 550"/>
                <a:gd name="T36" fmla="*/ 49 w 175"/>
                <a:gd name="T37" fmla="*/ 435 h 550"/>
                <a:gd name="T38" fmla="*/ 76 w 175"/>
                <a:gd name="T39" fmla="*/ 473 h 550"/>
                <a:gd name="T40" fmla="*/ 103 w 175"/>
                <a:gd name="T41" fmla="*/ 500 h 550"/>
                <a:gd name="T42" fmla="*/ 136 w 175"/>
                <a:gd name="T43" fmla="*/ 527 h 550"/>
                <a:gd name="T44" fmla="*/ 174 w 175"/>
                <a:gd name="T45" fmla="*/ 549 h 550"/>
                <a:gd name="T46" fmla="*/ 174 w 175"/>
                <a:gd name="T47" fmla="*/ 27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50">
                  <a:moveTo>
                    <a:pt x="174" y="272"/>
                  </a:moveTo>
                  <a:lnTo>
                    <a:pt x="174" y="272"/>
                  </a:lnTo>
                  <a:lnTo>
                    <a:pt x="174" y="272"/>
                  </a:lnTo>
                  <a:lnTo>
                    <a:pt x="174" y="0"/>
                  </a:lnTo>
                  <a:lnTo>
                    <a:pt x="174" y="0"/>
                  </a:lnTo>
                  <a:lnTo>
                    <a:pt x="136" y="22"/>
                  </a:lnTo>
                  <a:lnTo>
                    <a:pt x="103" y="44"/>
                  </a:lnTo>
                  <a:lnTo>
                    <a:pt x="76" y="77"/>
                  </a:lnTo>
                  <a:lnTo>
                    <a:pt x="49" y="109"/>
                  </a:lnTo>
                  <a:lnTo>
                    <a:pt x="27" y="147"/>
                  </a:lnTo>
                  <a:lnTo>
                    <a:pt x="16" y="185"/>
                  </a:lnTo>
                  <a:lnTo>
                    <a:pt x="5" y="229"/>
                  </a:lnTo>
                  <a:lnTo>
                    <a:pt x="0" y="272"/>
                  </a:lnTo>
                  <a:lnTo>
                    <a:pt x="0" y="272"/>
                  </a:lnTo>
                  <a:lnTo>
                    <a:pt x="0" y="272"/>
                  </a:lnTo>
                  <a:lnTo>
                    <a:pt x="5" y="321"/>
                  </a:lnTo>
                  <a:lnTo>
                    <a:pt x="16" y="359"/>
                  </a:lnTo>
                  <a:lnTo>
                    <a:pt x="27" y="402"/>
                  </a:lnTo>
                  <a:lnTo>
                    <a:pt x="49" y="435"/>
                  </a:lnTo>
                  <a:lnTo>
                    <a:pt x="76" y="473"/>
                  </a:lnTo>
                  <a:lnTo>
                    <a:pt x="103" y="500"/>
                  </a:lnTo>
                  <a:lnTo>
                    <a:pt x="136" y="527"/>
                  </a:lnTo>
                  <a:lnTo>
                    <a:pt x="174" y="549"/>
                  </a:lnTo>
                  <a:lnTo>
                    <a:pt x="174" y="272"/>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4" name="Freeform 31"/>
            <p:cNvSpPr>
              <a:spLocks noChangeArrowheads="1"/>
            </p:cNvSpPr>
            <p:nvPr/>
          </p:nvSpPr>
          <p:spPr bwMode="auto">
            <a:xfrm>
              <a:off x="10999788" y="5735638"/>
              <a:ext cx="61913" cy="196850"/>
            </a:xfrm>
            <a:custGeom>
              <a:avLst/>
              <a:gdLst>
                <a:gd name="T0" fmla="*/ 0 w 175"/>
                <a:gd name="T1" fmla="*/ 0 h 550"/>
                <a:gd name="T2" fmla="*/ 0 w 175"/>
                <a:gd name="T3" fmla="*/ 272 h 550"/>
                <a:gd name="T4" fmla="*/ 0 w 175"/>
                <a:gd name="T5" fmla="*/ 549 h 550"/>
                <a:gd name="T6" fmla="*/ 0 w 175"/>
                <a:gd name="T7" fmla="*/ 549 h 550"/>
                <a:gd name="T8" fmla="*/ 44 w 175"/>
                <a:gd name="T9" fmla="*/ 522 h 550"/>
                <a:gd name="T10" fmla="*/ 81 w 175"/>
                <a:gd name="T11" fmla="*/ 489 h 550"/>
                <a:gd name="T12" fmla="*/ 81 w 175"/>
                <a:gd name="T13" fmla="*/ 489 h 550"/>
                <a:gd name="T14" fmla="*/ 120 w 175"/>
                <a:gd name="T15" fmla="*/ 441 h 550"/>
                <a:gd name="T16" fmla="*/ 152 w 175"/>
                <a:gd name="T17" fmla="*/ 391 h 550"/>
                <a:gd name="T18" fmla="*/ 169 w 175"/>
                <a:gd name="T19" fmla="*/ 332 h 550"/>
                <a:gd name="T20" fmla="*/ 174 w 175"/>
                <a:gd name="T21" fmla="*/ 272 h 550"/>
                <a:gd name="T22" fmla="*/ 174 w 175"/>
                <a:gd name="T23" fmla="*/ 272 h 550"/>
                <a:gd name="T24" fmla="*/ 169 w 175"/>
                <a:gd name="T25" fmla="*/ 212 h 550"/>
                <a:gd name="T26" fmla="*/ 152 w 175"/>
                <a:gd name="T27" fmla="*/ 158 h 550"/>
                <a:gd name="T28" fmla="*/ 125 w 175"/>
                <a:gd name="T29" fmla="*/ 104 h 550"/>
                <a:gd name="T30" fmla="*/ 81 w 175"/>
                <a:gd name="T31" fmla="*/ 60 h 550"/>
                <a:gd name="T32" fmla="*/ 81 w 175"/>
                <a:gd name="T33" fmla="*/ 60 h 550"/>
                <a:gd name="T34" fmla="*/ 44 w 175"/>
                <a:gd name="T35" fmla="*/ 22 h 550"/>
                <a:gd name="T36" fmla="*/ 0 w 175"/>
                <a:gd name="T37"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550">
                  <a:moveTo>
                    <a:pt x="0" y="0"/>
                  </a:moveTo>
                  <a:lnTo>
                    <a:pt x="0" y="272"/>
                  </a:lnTo>
                  <a:lnTo>
                    <a:pt x="0" y="549"/>
                  </a:lnTo>
                  <a:lnTo>
                    <a:pt x="0" y="549"/>
                  </a:lnTo>
                  <a:lnTo>
                    <a:pt x="44" y="522"/>
                  </a:lnTo>
                  <a:lnTo>
                    <a:pt x="81" y="489"/>
                  </a:lnTo>
                  <a:lnTo>
                    <a:pt x="81" y="489"/>
                  </a:lnTo>
                  <a:lnTo>
                    <a:pt x="120" y="441"/>
                  </a:lnTo>
                  <a:lnTo>
                    <a:pt x="152" y="391"/>
                  </a:lnTo>
                  <a:lnTo>
                    <a:pt x="169" y="332"/>
                  </a:lnTo>
                  <a:lnTo>
                    <a:pt x="174" y="272"/>
                  </a:lnTo>
                  <a:lnTo>
                    <a:pt x="174" y="272"/>
                  </a:lnTo>
                  <a:lnTo>
                    <a:pt x="169" y="212"/>
                  </a:lnTo>
                  <a:lnTo>
                    <a:pt x="152" y="158"/>
                  </a:lnTo>
                  <a:lnTo>
                    <a:pt x="125" y="104"/>
                  </a:lnTo>
                  <a:lnTo>
                    <a:pt x="81" y="60"/>
                  </a:lnTo>
                  <a:lnTo>
                    <a:pt x="81" y="60"/>
                  </a:lnTo>
                  <a:lnTo>
                    <a:pt x="44"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5" name="Freeform 32"/>
            <p:cNvSpPr>
              <a:spLocks noChangeArrowheads="1"/>
            </p:cNvSpPr>
            <p:nvPr/>
          </p:nvSpPr>
          <p:spPr bwMode="auto">
            <a:xfrm>
              <a:off x="10282238" y="6478588"/>
              <a:ext cx="0" cy="0"/>
            </a:xfrm>
            <a:custGeom>
              <a:avLst/>
              <a:gdLst>
                <a:gd name="T0" fmla="*/ 0 w 1"/>
                <a:gd name="T1" fmla="*/ 5 h 6"/>
                <a:gd name="T2" fmla="*/ 0 w 1"/>
                <a:gd name="T3" fmla="*/ 0 h 6"/>
                <a:gd name="T4" fmla="*/ 0 w 1"/>
                <a:gd name="T5" fmla="*/ 0 h 6"/>
                <a:gd name="T6" fmla="*/ 0 w 1"/>
                <a:gd name="T7" fmla="*/ 0 h 6"/>
                <a:gd name="T8" fmla="*/ 0 w 1"/>
                <a:gd name="T9" fmla="*/ 0 h 6"/>
                <a:gd name="T10" fmla="*/ 0 w 1"/>
                <a:gd name="T11" fmla="*/ 5 h 6"/>
              </a:gdLst>
              <a:ahLst/>
              <a:cxnLst>
                <a:cxn ang="0">
                  <a:pos x="T0" y="T1"/>
                </a:cxn>
                <a:cxn ang="0">
                  <a:pos x="T2" y="T3"/>
                </a:cxn>
                <a:cxn ang="0">
                  <a:pos x="T4" y="T5"/>
                </a:cxn>
                <a:cxn ang="0">
                  <a:pos x="T6" y="T7"/>
                </a:cxn>
                <a:cxn ang="0">
                  <a:pos x="T8" y="T9"/>
                </a:cxn>
                <a:cxn ang="0">
                  <a:pos x="T10" y="T11"/>
                </a:cxn>
              </a:cxnLst>
              <a:rect l="0" t="0" r="r" b="b"/>
              <a:pathLst>
                <a:path w="1" h="6">
                  <a:moveTo>
                    <a:pt x="0" y="5"/>
                  </a:moveTo>
                  <a:lnTo>
                    <a:pt x="0" y="0"/>
                  </a:lnTo>
                  <a:lnTo>
                    <a:pt x="0" y="0"/>
                  </a:lnTo>
                  <a:lnTo>
                    <a:pt x="0" y="0"/>
                  </a:lnTo>
                  <a:lnTo>
                    <a:pt x="0" y="0"/>
                  </a:lnTo>
                  <a:lnTo>
                    <a:pt x="0" y="5"/>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6" name="Freeform 33"/>
            <p:cNvSpPr>
              <a:spLocks noChangeArrowheads="1"/>
            </p:cNvSpPr>
            <p:nvPr/>
          </p:nvSpPr>
          <p:spPr bwMode="auto">
            <a:xfrm>
              <a:off x="10220325" y="5078413"/>
              <a:ext cx="61913" cy="1785937"/>
            </a:xfrm>
            <a:custGeom>
              <a:avLst/>
              <a:gdLst>
                <a:gd name="T0" fmla="*/ 0 w 175"/>
                <a:gd name="T1" fmla="*/ 3890 h 4966"/>
                <a:gd name="T2" fmla="*/ 0 w 175"/>
                <a:gd name="T3" fmla="*/ 3890 h 4966"/>
                <a:gd name="T4" fmla="*/ 6 w 175"/>
                <a:gd name="T5" fmla="*/ 3846 h 4966"/>
                <a:gd name="T6" fmla="*/ 17 w 175"/>
                <a:gd name="T7" fmla="*/ 3802 h 4966"/>
                <a:gd name="T8" fmla="*/ 33 w 175"/>
                <a:gd name="T9" fmla="*/ 3765 h 4966"/>
                <a:gd name="T10" fmla="*/ 49 w 175"/>
                <a:gd name="T11" fmla="*/ 3727 h 4966"/>
                <a:gd name="T12" fmla="*/ 76 w 175"/>
                <a:gd name="T13" fmla="*/ 3694 h 4966"/>
                <a:gd name="T14" fmla="*/ 103 w 175"/>
                <a:gd name="T15" fmla="*/ 3667 h 4966"/>
                <a:gd name="T16" fmla="*/ 142 w 175"/>
                <a:gd name="T17" fmla="*/ 3640 h 4966"/>
                <a:gd name="T18" fmla="*/ 174 w 175"/>
                <a:gd name="T19" fmla="*/ 3618 h 4966"/>
                <a:gd name="T20" fmla="*/ 174 w 175"/>
                <a:gd name="T21" fmla="*/ 0 h 4966"/>
                <a:gd name="T22" fmla="*/ 0 w 175"/>
                <a:gd name="T23" fmla="*/ 0 h 4966"/>
                <a:gd name="T24" fmla="*/ 0 w 175"/>
                <a:gd name="T25" fmla="*/ 2792 h 4966"/>
                <a:gd name="T26" fmla="*/ 0 w 175"/>
                <a:gd name="T27" fmla="*/ 2792 h 4966"/>
                <a:gd name="T28" fmla="*/ 38 w 175"/>
                <a:gd name="T29" fmla="*/ 2809 h 4966"/>
                <a:gd name="T30" fmla="*/ 71 w 175"/>
                <a:gd name="T31" fmla="*/ 2836 h 4966"/>
                <a:gd name="T32" fmla="*/ 103 w 175"/>
                <a:gd name="T33" fmla="*/ 2868 h 4966"/>
                <a:gd name="T34" fmla="*/ 125 w 175"/>
                <a:gd name="T35" fmla="*/ 2901 h 4966"/>
                <a:gd name="T36" fmla="*/ 147 w 175"/>
                <a:gd name="T37" fmla="*/ 2939 h 4966"/>
                <a:gd name="T38" fmla="*/ 163 w 175"/>
                <a:gd name="T39" fmla="*/ 2977 h 4966"/>
                <a:gd name="T40" fmla="*/ 174 w 175"/>
                <a:gd name="T41" fmla="*/ 3020 h 4966"/>
                <a:gd name="T42" fmla="*/ 174 w 175"/>
                <a:gd name="T43" fmla="*/ 3064 h 4966"/>
                <a:gd name="T44" fmla="*/ 174 w 175"/>
                <a:gd name="T45" fmla="*/ 3064 h 4966"/>
                <a:gd name="T46" fmla="*/ 174 w 175"/>
                <a:gd name="T47" fmla="*/ 3107 h 4966"/>
                <a:gd name="T48" fmla="*/ 163 w 175"/>
                <a:gd name="T49" fmla="*/ 3151 h 4966"/>
                <a:gd name="T50" fmla="*/ 147 w 175"/>
                <a:gd name="T51" fmla="*/ 3189 h 4966"/>
                <a:gd name="T52" fmla="*/ 125 w 175"/>
                <a:gd name="T53" fmla="*/ 3227 h 4966"/>
                <a:gd name="T54" fmla="*/ 103 w 175"/>
                <a:gd name="T55" fmla="*/ 3259 h 4966"/>
                <a:gd name="T56" fmla="*/ 71 w 175"/>
                <a:gd name="T57" fmla="*/ 3292 h 4966"/>
                <a:gd name="T58" fmla="*/ 38 w 175"/>
                <a:gd name="T59" fmla="*/ 3319 h 4966"/>
                <a:gd name="T60" fmla="*/ 0 w 175"/>
                <a:gd name="T61" fmla="*/ 3336 h 4966"/>
                <a:gd name="T62" fmla="*/ 0 w 175"/>
                <a:gd name="T63" fmla="*/ 4965 h 4966"/>
                <a:gd name="T64" fmla="*/ 174 w 175"/>
                <a:gd name="T65" fmla="*/ 4965 h 4966"/>
                <a:gd name="T66" fmla="*/ 174 w 175"/>
                <a:gd name="T67" fmla="*/ 4166 h 4966"/>
                <a:gd name="T68" fmla="*/ 174 w 175"/>
                <a:gd name="T69" fmla="*/ 4166 h 4966"/>
                <a:gd name="T70" fmla="*/ 142 w 175"/>
                <a:gd name="T71" fmla="*/ 4145 h 4966"/>
                <a:gd name="T72" fmla="*/ 103 w 175"/>
                <a:gd name="T73" fmla="*/ 4118 h 4966"/>
                <a:gd name="T74" fmla="*/ 76 w 175"/>
                <a:gd name="T75" fmla="*/ 4091 h 4966"/>
                <a:gd name="T76" fmla="*/ 49 w 175"/>
                <a:gd name="T77" fmla="*/ 4058 h 4966"/>
                <a:gd name="T78" fmla="*/ 33 w 175"/>
                <a:gd name="T79" fmla="*/ 4020 h 4966"/>
                <a:gd name="T80" fmla="*/ 17 w 175"/>
                <a:gd name="T81" fmla="*/ 3977 h 4966"/>
                <a:gd name="T82" fmla="*/ 6 w 175"/>
                <a:gd name="T83" fmla="*/ 3938 h 4966"/>
                <a:gd name="T84" fmla="*/ 0 w 175"/>
                <a:gd name="T85" fmla="*/ 3890 h 4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 h="4966">
                  <a:moveTo>
                    <a:pt x="0" y="3890"/>
                  </a:moveTo>
                  <a:lnTo>
                    <a:pt x="0" y="3890"/>
                  </a:lnTo>
                  <a:lnTo>
                    <a:pt x="6" y="3846"/>
                  </a:lnTo>
                  <a:lnTo>
                    <a:pt x="17" y="3802"/>
                  </a:lnTo>
                  <a:lnTo>
                    <a:pt x="33" y="3765"/>
                  </a:lnTo>
                  <a:lnTo>
                    <a:pt x="49" y="3727"/>
                  </a:lnTo>
                  <a:lnTo>
                    <a:pt x="76" y="3694"/>
                  </a:lnTo>
                  <a:lnTo>
                    <a:pt x="103" y="3667"/>
                  </a:lnTo>
                  <a:lnTo>
                    <a:pt x="142" y="3640"/>
                  </a:lnTo>
                  <a:lnTo>
                    <a:pt x="174" y="3618"/>
                  </a:lnTo>
                  <a:lnTo>
                    <a:pt x="174" y="0"/>
                  </a:lnTo>
                  <a:lnTo>
                    <a:pt x="0" y="0"/>
                  </a:lnTo>
                  <a:lnTo>
                    <a:pt x="0" y="2792"/>
                  </a:lnTo>
                  <a:lnTo>
                    <a:pt x="0" y="2792"/>
                  </a:lnTo>
                  <a:lnTo>
                    <a:pt x="38" y="2809"/>
                  </a:lnTo>
                  <a:lnTo>
                    <a:pt x="71" y="2836"/>
                  </a:lnTo>
                  <a:lnTo>
                    <a:pt x="103" y="2868"/>
                  </a:lnTo>
                  <a:lnTo>
                    <a:pt x="125" y="2901"/>
                  </a:lnTo>
                  <a:lnTo>
                    <a:pt x="147" y="2939"/>
                  </a:lnTo>
                  <a:lnTo>
                    <a:pt x="163" y="2977"/>
                  </a:lnTo>
                  <a:lnTo>
                    <a:pt x="174" y="3020"/>
                  </a:lnTo>
                  <a:lnTo>
                    <a:pt x="174" y="3064"/>
                  </a:lnTo>
                  <a:lnTo>
                    <a:pt x="174" y="3064"/>
                  </a:lnTo>
                  <a:lnTo>
                    <a:pt x="174" y="3107"/>
                  </a:lnTo>
                  <a:lnTo>
                    <a:pt x="163" y="3151"/>
                  </a:lnTo>
                  <a:lnTo>
                    <a:pt x="147" y="3189"/>
                  </a:lnTo>
                  <a:lnTo>
                    <a:pt x="125" y="3227"/>
                  </a:lnTo>
                  <a:lnTo>
                    <a:pt x="103" y="3259"/>
                  </a:lnTo>
                  <a:lnTo>
                    <a:pt x="71" y="3292"/>
                  </a:lnTo>
                  <a:lnTo>
                    <a:pt x="38" y="3319"/>
                  </a:lnTo>
                  <a:lnTo>
                    <a:pt x="0" y="3336"/>
                  </a:lnTo>
                  <a:lnTo>
                    <a:pt x="0" y="4965"/>
                  </a:lnTo>
                  <a:lnTo>
                    <a:pt x="174" y="4965"/>
                  </a:lnTo>
                  <a:lnTo>
                    <a:pt x="174" y="4166"/>
                  </a:lnTo>
                  <a:lnTo>
                    <a:pt x="174" y="4166"/>
                  </a:lnTo>
                  <a:lnTo>
                    <a:pt x="142" y="4145"/>
                  </a:lnTo>
                  <a:lnTo>
                    <a:pt x="103" y="4118"/>
                  </a:lnTo>
                  <a:lnTo>
                    <a:pt x="76" y="4091"/>
                  </a:lnTo>
                  <a:lnTo>
                    <a:pt x="49" y="4058"/>
                  </a:lnTo>
                  <a:lnTo>
                    <a:pt x="33" y="4020"/>
                  </a:lnTo>
                  <a:lnTo>
                    <a:pt x="17" y="3977"/>
                  </a:lnTo>
                  <a:lnTo>
                    <a:pt x="6" y="3938"/>
                  </a:lnTo>
                  <a:lnTo>
                    <a:pt x="0" y="3890"/>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 name="Freeform 34"/>
            <p:cNvSpPr>
              <a:spLocks noChangeArrowheads="1"/>
            </p:cNvSpPr>
            <p:nvPr/>
          </p:nvSpPr>
          <p:spPr bwMode="auto">
            <a:xfrm>
              <a:off x="10375900" y="6024563"/>
              <a:ext cx="61913" cy="839787"/>
            </a:xfrm>
            <a:custGeom>
              <a:avLst/>
              <a:gdLst>
                <a:gd name="T0" fmla="*/ 0 w 175"/>
                <a:gd name="T1" fmla="*/ 0 h 2337"/>
                <a:gd name="T2" fmla="*/ 0 w 175"/>
                <a:gd name="T3" fmla="*/ 989 h 2337"/>
                <a:gd name="T4" fmla="*/ 0 w 175"/>
                <a:gd name="T5" fmla="*/ 989 h 2337"/>
                <a:gd name="T6" fmla="*/ 39 w 175"/>
                <a:gd name="T7" fmla="*/ 1011 h 2337"/>
                <a:gd name="T8" fmla="*/ 71 w 175"/>
                <a:gd name="T9" fmla="*/ 1038 h 2337"/>
                <a:gd name="T10" fmla="*/ 98 w 175"/>
                <a:gd name="T11" fmla="*/ 1065 h 2337"/>
                <a:gd name="T12" fmla="*/ 125 w 175"/>
                <a:gd name="T13" fmla="*/ 1098 h 2337"/>
                <a:gd name="T14" fmla="*/ 147 w 175"/>
                <a:gd name="T15" fmla="*/ 1136 h 2337"/>
                <a:gd name="T16" fmla="*/ 164 w 175"/>
                <a:gd name="T17" fmla="*/ 1173 h 2337"/>
                <a:gd name="T18" fmla="*/ 169 w 175"/>
                <a:gd name="T19" fmla="*/ 1217 h 2337"/>
                <a:gd name="T20" fmla="*/ 174 w 175"/>
                <a:gd name="T21" fmla="*/ 1261 h 2337"/>
                <a:gd name="T22" fmla="*/ 174 w 175"/>
                <a:gd name="T23" fmla="*/ 1261 h 2337"/>
                <a:gd name="T24" fmla="*/ 169 w 175"/>
                <a:gd name="T25" fmla="*/ 1309 h 2337"/>
                <a:gd name="T26" fmla="*/ 164 w 175"/>
                <a:gd name="T27" fmla="*/ 1348 h 2337"/>
                <a:gd name="T28" fmla="*/ 147 w 175"/>
                <a:gd name="T29" fmla="*/ 1391 h 2337"/>
                <a:gd name="T30" fmla="*/ 125 w 175"/>
                <a:gd name="T31" fmla="*/ 1429 h 2337"/>
                <a:gd name="T32" fmla="*/ 98 w 175"/>
                <a:gd name="T33" fmla="*/ 1462 h 2337"/>
                <a:gd name="T34" fmla="*/ 71 w 175"/>
                <a:gd name="T35" fmla="*/ 1489 h 2337"/>
                <a:gd name="T36" fmla="*/ 39 w 175"/>
                <a:gd name="T37" fmla="*/ 1516 h 2337"/>
                <a:gd name="T38" fmla="*/ 0 w 175"/>
                <a:gd name="T39" fmla="*/ 1537 h 2337"/>
                <a:gd name="T40" fmla="*/ 0 w 175"/>
                <a:gd name="T41" fmla="*/ 2336 h 2337"/>
                <a:gd name="T42" fmla="*/ 174 w 175"/>
                <a:gd name="T43" fmla="*/ 2336 h 2337"/>
                <a:gd name="T44" fmla="*/ 174 w 175"/>
                <a:gd name="T45" fmla="*/ 272 h 2337"/>
                <a:gd name="T46" fmla="*/ 174 w 175"/>
                <a:gd name="T47" fmla="*/ 272 h 2337"/>
                <a:gd name="T48" fmla="*/ 137 w 175"/>
                <a:gd name="T49" fmla="*/ 255 h 2337"/>
                <a:gd name="T50" fmla="*/ 104 w 175"/>
                <a:gd name="T51" fmla="*/ 228 h 2337"/>
                <a:gd name="T52" fmla="*/ 77 w 175"/>
                <a:gd name="T53" fmla="*/ 201 h 2337"/>
                <a:gd name="T54" fmla="*/ 49 w 175"/>
                <a:gd name="T55" fmla="*/ 163 h 2337"/>
                <a:gd name="T56" fmla="*/ 28 w 175"/>
                <a:gd name="T57" fmla="*/ 130 h 2337"/>
                <a:gd name="T58" fmla="*/ 12 w 175"/>
                <a:gd name="T59" fmla="*/ 87 h 2337"/>
                <a:gd name="T60" fmla="*/ 6 w 175"/>
                <a:gd name="T61" fmla="*/ 44 h 2337"/>
                <a:gd name="T62" fmla="*/ 0 w 175"/>
                <a:gd name="T63" fmla="*/ 0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 h="2337">
                  <a:moveTo>
                    <a:pt x="0" y="0"/>
                  </a:moveTo>
                  <a:lnTo>
                    <a:pt x="0" y="989"/>
                  </a:lnTo>
                  <a:lnTo>
                    <a:pt x="0" y="989"/>
                  </a:lnTo>
                  <a:lnTo>
                    <a:pt x="39" y="1011"/>
                  </a:lnTo>
                  <a:lnTo>
                    <a:pt x="71" y="1038"/>
                  </a:lnTo>
                  <a:lnTo>
                    <a:pt x="98" y="1065"/>
                  </a:lnTo>
                  <a:lnTo>
                    <a:pt x="125" y="1098"/>
                  </a:lnTo>
                  <a:lnTo>
                    <a:pt x="147" y="1136"/>
                  </a:lnTo>
                  <a:lnTo>
                    <a:pt x="164" y="1173"/>
                  </a:lnTo>
                  <a:lnTo>
                    <a:pt x="169" y="1217"/>
                  </a:lnTo>
                  <a:lnTo>
                    <a:pt x="174" y="1261"/>
                  </a:lnTo>
                  <a:lnTo>
                    <a:pt x="174" y="1261"/>
                  </a:lnTo>
                  <a:lnTo>
                    <a:pt x="169" y="1309"/>
                  </a:lnTo>
                  <a:lnTo>
                    <a:pt x="164" y="1348"/>
                  </a:lnTo>
                  <a:lnTo>
                    <a:pt x="147" y="1391"/>
                  </a:lnTo>
                  <a:lnTo>
                    <a:pt x="125" y="1429"/>
                  </a:lnTo>
                  <a:lnTo>
                    <a:pt x="98" y="1462"/>
                  </a:lnTo>
                  <a:lnTo>
                    <a:pt x="71" y="1489"/>
                  </a:lnTo>
                  <a:lnTo>
                    <a:pt x="39" y="1516"/>
                  </a:lnTo>
                  <a:lnTo>
                    <a:pt x="0" y="1537"/>
                  </a:lnTo>
                  <a:lnTo>
                    <a:pt x="0" y="2336"/>
                  </a:lnTo>
                  <a:lnTo>
                    <a:pt x="174" y="2336"/>
                  </a:lnTo>
                  <a:lnTo>
                    <a:pt x="174" y="272"/>
                  </a:lnTo>
                  <a:lnTo>
                    <a:pt x="174" y="272"/>
                  </a:lnTo>
                  <a:lnTo>
                    <a:pt x="137" y="255"/>
                  </a:lnTo>
                  <a:lnTo>
                    <a:pt x="104" y="228"/>
                  </a:lnTo>
                  <a:lnTo>
                    <a:pt x="77" y="201"/>
                  </a:lnTo>
                  <a:lnTo>
                    <a:pt x="49" y="163"/>
                  </a:lnTo>
                  <a:lnTo>
                    <a:pt x="28" y="130"/>
                  </a:lnTo>
                  <a:lnTo>
                    <a:pt x="12" y="87"/>
                  </a:lnTo>
                  <a:lnTo>
                    <a:pt x="6" y="44"/>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8" name="Freeform 35"/>
            <p:cNvSpPr>
              <a:spLocks noChangeArrowheads="1"/>
            </p:cNvSpPr>
            <p:nvPr/>
          </p:nvSpPr>
          <p:spPr bwMode="auto">
            <a:xfrm>
              <a:off x="10282238" y="6370638"/>
              <a:ext cx="92075" cy="215900"/>
            </a:xfrm>
            <a:custGeom>
              <a:avLst/>
              <a:gdLst>
                <a:gd name="T0" fmla="*/ 130 w 261"/>
                <a:gd name="T1" fmla="*/ 0 h 604"/>
                <a:gd name="T2" fmla="*/ 130 w 261"/>
                <a:gd name="T3" fmla="*/ 0 h 604"/>
                <a:gd name="T4" fmla="*/ 97 w 261"/>
                <a:gd name="T5" fmla="*/ 0 h 604"/>
                <a:gd name="T6" fmla="*/ 65 w 261"/>
                <a:gd name="T7" fmla="*/ 5 h 604"/>
                <a:gd name="T8" fmla="*/ 33 w 261"/>
                <a:gd name="T9" fmla="*/ 16 h 604"/>
                <a:gd name="T10" fmla="*/ 0 w 261"/>
                <a:gd name="T11" fmla="*/ 27 h 604"/>
                <a:gd name="T12" fmla="*/ 0 w 261"/>
                <a:gd name="T13" fmla="*/ 299 h 604"/>
                <a:gd name="T14" fmla="*/ 0 w 261"/>
                <a:gd name="T15" fmla="*/ 299 h 604"/>
                <a:gd name="T16" fmla="*/ 5 w 261"/>
                <a:gd name="T17" fmla="*/ 271 h 604"/>
                <a:gd name="T18" fmla="*/ 11 w 261"/>
                <a:gd name="T19" fmla="*/ 250 h 604"/>
                <a:gd name="T20" fmla="*/ 27 w 261"/>
                <a:gd name="T21" fmla="*/ 228 h 604"/>
                <a:gd name="T22" fmla="*/ 43 w 261"/>
                <a:gd name="T23" fmla="*/ 206 h 604"/>
                <a:gd name="T24" fmla="*/ 60 w 261"/>
                <a:gd name="T25" fmla="*/ 195 h 604"/>
                <a:gd name="T26" fmla="*/ 81 w 261"/>
                <a:gd name="T27" fmla="*/ 179 h 604"/>
                <a:gd name="T28" fmla="*/ 103 w 261"/>
                <a:gd name="T29" fmla="*/ 174 h 604"/>
                <a:gd name="T30" fmla="*/ 130 w 261"/>
                <a:gd name="T31" fmla="*/ 174 h 604"/>
                <a:gd name="T32" fmla="*/ 130 w 261"/>
                <a:gd name="T33" fmla="*/ 174 h 604"/>
                <a:gd name="T34" fmla="*/ 157 w 261"/>
                <a:gd name="T35" fmla="*/ 174 h 604"/>
                <a:gd name="T36" fmla="*/ 185 w 261"/>
                <a:gd name="T37" fmla="*/ 179 h 604"/>
                <a:gd name="T38" fmla="*/ 206 w 261"/>
                <a:gd name="T39" fmla="*/ 195 h 604"/>
                <a:gd name="T40" fmla="*/ 222 w 261"/>
                <a:gd name="T41" fmla="*/ 211 h 604"/>
                <a:gd name="T42" fmla="*/ 239 w 261"/>
                <a:gd name="T43" fmla="*/ 228 h 604"/>
                <a:gd name="T44" fmla="*/ 249 w 261"/>
                <a:gd name="T45" fmla="*/ 250 h 604"/>
                <a:gd name="T46" fmla="*/ 260 w 261"/>
                <a:gd name="T47" fmla="*/ 277 h 604"/>
                <a:gd name="T48" fmla="*/ 260 w 261"/>
                <a:gd name="T49" fmla="*/ 299 h 604"/>
                <a:gd name="T50" fmla="*/ 260 w 261"/>
                <a:gd name="T51" fmla="*/ 299 h 604"/>
                <a:gd name="T52" fmla="*/ 260 w 261"/>
                <a:gd name="T53" fmla="*/ 326 h 604"/>
                <a:gd name="T54" fmla="*/ 249 w 261"/>
                <a:gd name="T55" fmla="*/ 353 h 604"/>
                <a:gd name="T56" fmla="*/ 239 w 261"/>
                <a:gd name="T57" fmla="*/ 375 h 604"/>
                <a:gd name="T58" fmla="*/ 222 w 261"/>
                <a:gd name="T59" fmla="*/ 391 h 604"/>
                <a:gd name="T60" fmla="*/ 206 w 261"/>
                <a:gd name="T61" fmla="*/ 407 h 604"/>
                <a:gd name="T62" fmla="*/ 179 w 261"/>
                <a:gd name="T63" fmla="*/ 418 h 604"/>
                <a:gd name="T64" fmla="*/ 157 w 261"/>
                <a:gd name="T65" fmla="*/ 429 h 604"/>
                <a:gd name="T66" fmla="*/ 130 w 261"/>
                <a:gd name="T67" fmla="*/ 429 h 604"/>
                <a:gd name="T68" fmla="*/ 130 w 261"/>
                <a:gd name="T69" fmla="*/ 429 h 604"/>
                <a:gd name="T70" fmla="*/ 103 w 261"/>
                <a:gd name="T71" fmla="*/ 429 h 604"/>
                <a:gd name="T72" fmla="*/ 81 w 261"/>
                <a:gd name="T73" fmla="*/ 418 h 604"/>
                <a:gd name="T74" fmla="*/ 60 w 261"/>
                <a:gd name="T75" fmla="*/ 407 h 604"/>
                <a:gd name="T76" fmla="*/ 43 w 261"/>
                <a:gd name="T77" fmla="*/ 391 h 604"/>
                <a:gd name="T78" fmla="*/ 27 w 261"/>
                <a:gd name="T79" fmla="*/ 375 h 604"/>
                <a:gd name="T80" fmla="*/ 11 w 261"/>
                <a:gd name="T81" fmla="*/ 353 h 604"/>
                <a:gd name="T82" fmla="*/ 5 w 261"/>
                <a:gd name="T83" fmla="*/ 331 h 604"/>
                <a:gd name="T84" fmla="*/ 0 w 261"/>
                <a:gd name="T85" fmla="*/ 304 h 604"/>
                <a:gd name="T86" fmla="*/ 0 w 261"/>
                <a:gd name="T87" fmla="*/ 575 h 604"/>
                <a:gd name="T88" fmla="*/ 0 w 261"/>
                <a:gd name="T89" fmla="*/ 575 h 604"/>
                <a:gd name="T90" fmla="*/ 33 w 261"/>
                <a:gd name="T91" fmla="*/ 586 h 604"/>
                <a:gd name="T92" fmla="*/ 65 w 261"/>
                <a:gd name="T93" fmla="*/ 597 h 604"/>
                <a:gd name="T94" fmla="*/ 97 w 261"/>
                <a:gd name="T95" fmla="*/ 603 h 604"/>
                <a:gd name="T96" fmla="*/ 130 w 261"/>
                <a:gd name="T97" fmla="*/ 603 h 604"/>
                <a:gd name="T98" fmla="*/ 130 w 261"/>
                <a:gd name="T99" fmla="*/ 603 h 604"/>
                <a:gd name="T100" fmla="*/ 168 w 261"/>
                <a:gd name="T101" fmla="*/ 603 h 604"/>
                <a:gd name="T102" fmla="*/ 201 w 261"/>
                <a:gd name="T103" fmla="*/ 597 h 604"/>
                <a:gd name="T104" fmla="*/ 228 w 261"/>
                <a:gd name="T105" fmla="*/ 586 h 604"/>
                <a:gd name="T106" fmla="*/ 260 w 261"/>
                <a:gd name="T107" fmla="*/ 575 h 604"/>
                <a:gd name="T108" fmla="*/ 260 w 261"/>
                <a:gd name="T109" fmla="*/ 27 h 604"/>
                <a:gd name="T110" fmla="*/ 260 w 261"/>
                <a:gd name="T111" fmla="*/ 27 h 604"/>
                <a:gd name="T112" fmla="*/ 228 w 261"/>
                <a:gd name="T113" fmla="*/ 16 h 604"/>
                <a:gd name="T114" fmla="*/ 201 w 261"/>
                <a:gd name="T115" fmla="*/ 5 h 604"/>
                <a:gd name="T116" fmla="*/ 168 w 261"/>
                <a:gd name="T117" fmla="*/ 0 h 604"/>
                <a:gd name="T118" fmla="*/ 130 w 261"/>
                <a:gd name="T119"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 h="604">
                  <a:moveTo>
                    <a:pt x="130" y="0"/>
                  </a:moveTo>
                  <a:lnTo>
                    <a:pt x="130" y="0"/>
                  </a:lnTo>
                  <a:lnTo>
                    <a:pt x="97" y="0"/>
                  </a:lnTo>
                  <a:lnTo>
                    <a:pt x="65" y="5"/>
                  </a:lnTo>
                  <a:lnTo>
                    <a:pt x="33" y="16"/>
                  </a:lnTo>
                  <a:lnTo>
                    <a:pt x="0" y="27"/>
                  </a:lnTo>
                  <a:lnTo>
                    <a:pt x="0" y="299"/>
                  </a:lnTo>
                  <a:lnTo>
                    <a:pt x="0" y="299"/>
                  </a:lnTo>
                  <a:lnTo>
                    <a:pt x="5" y="271"/>
                  </a:lnTo>
                  <a:lnTo>
                    <a:pt x="11" y="250"/>
                  </a:lnTo>
                  <a:lnTo>
                    <a:pt x="27" y="228"/>
                  </a:lnTo>
                  <a:lnTo>
                    <a:pt x="43" y="206"/>
                  </a:lnTo>
                  <a:lnTo>
                    <a:pt x="60" y="195"/>
                  </a:lnTo>
                  <a:lnTo>
                    <a:pt x="81" y="179"/>
                  </a:lnTo>
                  <a:lnTo>
                    <a:pt x="103" y="174"/>
                  </a:lnTo>
                  <a:lnTo>
                    <a:pt x="130" y="174"/>
                  </a:lnTo>
                  <a:lnTo>
                    <a:pt x="130" y="174"/>
                  </a:lnTo>
                  <a:lnTo>
                    <a:pt x="157" y="174"/>
                  </a:lnTo>
                  <a:lnTo>
                    <a:pt x="185" y="179"/>
                  </a:lnTo>
                  <a:lnTo>
                    <a:pt x="206" y="195"/>
                  </a:lnTo>
                  <a:lnTo>
                    <a:pt x="222" y="211"/>
                  </a:lnTo>
                  <a:lnTo>
                    <a:pt x="239" y="228"/>
                  </a:lnTo>
                  <a:lnTo>
                    <a:pt x="249" y="250"/>
                  </a:lnTo>
                  <a:lnTo>
                    <a:pt x="260" y="277"/>
                  </a:lnTo>
                  <a:lnTo>
                    <a:pt x="260" y="299"/>
                  </a:lnTo>
                  <a:lnTo>
                    <a:pt x="260" y="299"/>
                  </a:lnTo>
                  <a:lnTo>
                    <a:pt x="260" y="326"/>
                  </a:lnTo>
                  <a:lnTo>
                    <a:pt x="249" y="353"/>
                  </a:lnTo>
                  <a:lnTo>
                    <a:pt x="239" y="375"/>
                  </a:lnTo>
                  <a:lnTo>
                    <a:pt x="222" y="391"/>
                  </a:lnTo>
                  <a:lnTo>
                    <a:pt x="206" y="407"/>
                  </a:lnTo>
                  <a:lnTo>
                    <a:pt x="179" y="418"/>
                  </a:lnTo>
                  <a:lnTo>
                    <a:pt x="157" y="429"/>
                  </a:lnTo>
                  <a:lnTo>
                    <a:pt x="130" y="429"/>
                  </a:lnTo>
                  <a:lnTo>
                    <a:pt x="130" y="429"/>
                  </a:lnTo>
                  <a:lnTo>
                    <a:pt x="103" y="429"/>
                  </a:lnTo>
                  <a:lnTo>
                    <a:pt x="81" y="418"/>
                  </a:lnTo>
                  <a:lnTo>
                    <a:pt x="60" y="407"/>
                  </a:lnTo>
                  <a:lnTo>
                    <a:pt x="43" y="391"/>
                  </a:lnTo>
                  <a:lnTo>
                    <a:pt x="27" y="375"/>
                  </a:lnTo>
                  <a:lnTo>
                    <a:pt x="11" y="353"/>
                  </a:lnTo>
                  <a:lnTo>
                    <a:pt x="5" y="331"/>
                  </a:lnTo>
                  <a:lnTo>
                    <a:pt x="0" y="304"/>
                  </a:lnTo>
                  <a:lnTo>
                    <a:pt x="0" y="575"/>
                  </a:lnTo>
                  <a:lnTo>
                    <a:pt x="0" y="575"/>
                  </a:lnTo>
                  <a:lnTo>
                    <a:pt x="33" y="586"/>
                  </a:lnTo>
                  <a:lnTo>
                    <a:pt x="65" y="597"/>
                  </a:lnTo>
                  <a:lnTo>
                    <a:pt x="97" y="603"/>
                  </a:lnTo>
                  <a:lnTo>
                    <a:pt x="130" y="603"/>
                  </a:lnTo>
                  <a:lnTo>
                    <a:pt x="130" y="603"/>
                  </a:lnTo>
                  <a:lnTo>
                    <a:pt x="168" y="603"/>
                  </a:lnTo>
                  <a:lnTo>
                    <a:pt x="201" y="597"/>
                  </a:lnTo>
                  <a:lnTo>
                    <a:pt x="228" y="586"/>
                  </a:lnTo>
                  <a:lnTo>
                    <a:pt x="260" y="575"/>
                  </a:lnTo>
                  <a:lnTo>
                    <a:pt x="260" y="27"/>
                  </a:lnTo>
                  <a:lnTo>
                    <a:pt x="260" y="27"/>
                  </a:lnTo>
                  <a:lnTo>
                    <a:pt x="228" y="16"/>
                  </a:lnTo>
                  <a:lnTo>
                    <a:pt x="201" y="5"/>
                  </a:lnTo>
                  <a:lnTo>
                    <a:pt x="168" y="0"/>
                  </a:lnTo>
                  <a:lnTo>
                    <a:pt x="130" y="0"/>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9" name="Freeform 36"/>
            <p:cNvSpPr>
              <a:spLocks noChangeArrowheads="1"/>
            </p:cNvSpPr>
            <p:nvPr/>
          </p:nvSpPr>
          <p:spPr bwMode="auto">
            <a:xfrm>
              <a:off x="10220325" y="6380163"/>
              <a:ext cx="61913" cy="195262"/>
            </a:xfrm>
            <a:custGeom>
              <a:avLst/>
              <a:gdLst>
                <a:gd name="T0" fmla="*/ 174 w 175"/>
                <a:gd name="T1" fmla="*/ 272 h 549"/>
                <a:gd name="T2" fmla="*/ 174 w 175"/>
                <a:gd name="T3" fmla="*/ 272 h 549"/>
                <a:gd name="T4" fmla="*/ 174 w 175"/>
                <a:gd name="T5" fmla="*/ 272 h 549"/>
                <a:gd name="T6" fmla="*/ 174 w 175"/>
                <a:gd name="T7" fmla="*/ 0 h 549"/>
                <a:gd name="T8" fmla="*/ 174 w 175"/>
                <a:gd name="T9" fmla="*/ 0 h 549"/>
                <a:gd name="T10" fmla="*/ 142 w 175"/>
                <a:gd name="T11" fmla="*/ 22 h 549"/>
                <a:gd name="T12" fmla="*/ 103 w 175"/>
                <a:gd name="T13" fmla="*/ 49 h 549"/>
                <a:gd name="T14" fmla="*/ 76 w 175"/>
                <a:gd name="T15" fmla="*/ 76 h 549"/>
                <a:gd name="T16" fmla="*/ 49 w 175"/>
                <a:gd name="T17" fmla="*/ 109 h 549"/>
                <a:gd name="T18" fmla="*/ 33 w 175"/>
                <a:gd name="T19" fmla="*/ 147 h 549"/>
                <a:gd name="T20" fmla="*/ 17 w 175"/>
                <a:gd name="T21" fmla="*/ 184 h 549"/>
                <a:gd name="T22" fmla="*/ 6 w 175"/>
                <a:gd name="T23" fmla="*/ 228 h 549"/>
                <a:gd name="T24" fmla="*/ 0 w 175"/>
                <a:gd name="T25" fmla="*/ 272 h 549"/>
                <a:gd name="T26" fmla="*/ 0 w 175"/>
                <a:gd name="T27" fmla="*/ 272 h 549"/>
                <a:gd name="T28" fmla="*/ 6 w 175"/>
                <a:gd name="T29" fmla="*/ 320 h 549"/>
                <a:gd name="T30" fmla="*/ 17 w 175"/>
                <a:gd name="T31" fmla="*/ 359 h 549"/>
                <a:gd name="T32" fmla="*/ 33 w 175"/>
                <a:gd name="T33" fmla="*/ 402 h 549"/>
                <a:gd name="T34" fmla="*/ 49 w 175"/>
                <a:gd name="T35" fmla="*/ 440 h 549"/>
                <a:gd name="T36" fmla="*/ 76 w 175"/>
                <a:gd name="T37" fmla="*/ 473 h 549"/>
                <a:gd name="T38" fmla="*/ 103 w 175"/>
                <a:gd name="T39" fmla="*/ 500 h 549"/>
                <a:gd name="T40" fmla="*/ 142 w 175"/>
                <a:gd name="T41" fmla="*/ 527 h 549"/>
                <a:gd name="T42" fmla="*/ 174 w 175"/>
                <a:gd name="T43" fmla="*/ 548 h 549"/>
                <a:gd name="T44" fmla="*/ 174 w 175"/>
                <a:gd name="T45" fmla="*/ 277 h 549"/>
                <a:gd name="T46" fmla="*/ 174 w 175"/>
                <a:gd name="T47" fmla="*/ 277 h 549"/>
                <a:gd name="T48" fmla="*/ 174 w 175"/>
                <a:gd name="T49" fmla="*/ 27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549">
                  <a:moveTo>
                    <a:pt x="174" y="272"/>
                  </a:moveTo>
                  <a:lnTo>
                    <a:pt x="174" y="272"/>
                  </a:lnTo>
                  <a:lnTo>
                    <a:pt x="174" y="272"/>
                  </a:lnTo>
                  <a:lnTo>
                    <a:pt x="174" y="0"/>
                  </a:lnTo>
                  <a:lnTo>
                    <a:pt x="174" y="0"/>
                  </a:lnTo>
                  <a:lnTo>
                    <a:pt x="142" y="22"/>
                  </a:lnTo>
                  <a:lnTo>
                    <a:pt x="103" y="49"/>
                  </a:lnTo>
                  <a:lnTo>
                    <a:pt x="76" y="76"/>
                  </a:lnTo>
                  <a:lnTo>
                    <a:pt x="49" y="109"/>
                  </a:lnTo>
                  <a:lnTo>
                    <a:pt x="33" y="147"/>
                  </a:lnTo>
                  <a:lnTo>
                    <a:pt x="17" y="184"/>
                  </a:lnTo>
                  <a:lnTo>
                    <a:pt x="6" y="228"/>
                  </a:lnTo>
                  <a:lnTo>
                    <a:pt x="0" y="272"/>
                  </a:lnTo>
                  <a:lnTo>
                    <a:pt x="0" y="272"/>
                  </a:lnTo>
                  <a:lnTo>
                    <a:pt x="6" y="320"/>
                  </a:lnTo>
                  <a:lnTo>
                    <a:pt x="17" y="359"/>
                  </a:lnTo>
                  <a:lnTo>
                    <a:pt x="33" y="402"/>
                  </a:lnTo>
                  <a:lnTo>
                    <a:pt x="49" y="440"/>
                  </a:lnTo>
                  <a:lnTo>
                    <a:pt x="76" y="473"/>
                  </a:lnTo>
                  <a:lnTo>
                    <a:pt x="103" y="500"/>
                  </a:lnTo>
                  <a:lnTo>
                    <a:pt x="142" y="527"/>
                  </a:lnTo>
                  <a:lnTo>
                    <a:pt x="174" y="548"/>
                  </a:lnTo>
                  <a:lnTo>
                    <a:pt x="174" y="277"/>
                  </a:lnTo>
                  <a:lnTo>
                    <a:pt x="174" y="277"/>
                  </a:lnTo>
                  <a:lnTo>
                    <a:pt x="174"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 name="Freeform 37"/>
            <p:cNvSpPr>
              <a:spLocks noChangeArrowheads="1"/>
            </p:cNvSpPr>
            <p:nvPr/>
          </p:nvSpPr>
          <p:spPr bwMode="auto">
            <a:xfrm>
              <a:off x="10375900" y="6380163"/>
              <a:ext cx="61913" cy="195262"/>
            </a:xfrm>
            <a:custGeom>
              <a:avLst/>
              <a:gdLst>
                <a:gd name="T0" fmla="*/ 174 w 175"/>
                <a:gd name="T1" fmla="*/ 272 h 549"/>
                <a:gd name="T2" fmla="*/ 174 w 175"/>
                <a:gd name="T3" fmla="*/ 272 h 549"/>
                <a:gd name="T4" fmla="*/ 169 w 175"/>
                <a:gd name="T5" fmla="*/ 228 h 549"/>
                <a:gd name="T6" fmla="*/ 164 w 175"/>
                <a:gd name="T7" fmla="*/ 184 h 549"/>
                <a:gd name="T8" fmla="*/ 147 w 175"/>
                <a:gd name="T9" fmla="*/ 147 h 549"/>
                <a:gd name="T10" fmla="*/ 125 w 175"/>
                <a:gd name="T11" fmla="*/ 109 h 549"/>
                <a:gd name="T12" fmla="*/ 98 w 175"/>
                <a:gd name="T13" fmla="*/ 76 h 549"/>
                <a:gd name="T14" fmla="*/ 71 w 175"/>
                <a:gd name="T15" fmla="*/ 49 h 549"/>
                <a:gd name="T16" fmla="*/ 39 w 175"/>
                <a:gd name="T17" fmla="*/ 22 h 549"/>
                <a:gd name="T18" fmla="*/ 0 w 175"/>
                <a:gd name="T19" fmla="*/ 0 h 549"/>
                <a:gd name="T20" fmla="*/ 0 w 175"/>
                <a:gd name="T21" fmla="*/ 548 h 549"/>
                <a:gd name="T22" fmla="*/ 0 w 175"/>
                <a:gd name="T23" fmla="*/ 548 h 549"/>
                <a:gd name="T24" fmla="*/ 39 w 175"/>
                <a:gd name="T25" fmla="*/ 527 h 549"/>
                <a:gd name="T26" fmla="*/ 71 w 175"/>
                <a:gd name="T27" fmla="*/ 500 h 549"/>
                <a:gd name="T28" fmla="*/ 98 w 175"/>
                <a:gd name="T29" fmla="*/ 473 h 549"/>
                <a:gd name="T30" fmla="*/ 125 w 175"/>
                <a:gd name="T31" fmla="*/ 440 h 549"/>
                <a:gd name="T32" fmla="*/ 147 w 175"/>
                <a:gd name="T33" fmla="*/ 402 h 549"/>
                <a:gd name="T34" fmla="*/ 164 w 175"/>
                <a:gd name="T35" fmla="*/ 359 h 549"/>
                <a:gd name="T36" fmla="*/ 169 w 175"/>
                <a:gd name="T37" fmla="*/ 320 h 549"/>
                <a:gd name="T38" fmla="*/ 174 w 175"/>
                <a:gd name="T39" fmla="*/ 27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549">
                  <a:moveTo>
                    <a:pt x="174" y="272"/>
                  </a:moveTo>
                  <a:lnTo>
                    <a:pt x="174" y="272"/>
                  </a:lnTo>
                  <a:lnTo>
                    <a:pt x="169" y="228"/>
                  </a:lnTo>
                  <a:lnTo>
                    <a:pt x="164" y="184"/>
                  </a:lnTo>
                  <a:lnTo>
                    <a:pt x="147" y="147"/>
                  </a:lnTo>
                  <a:lnTo>
                    <a:pt x="125" y="109"/>
                  </a:lnTo>
                  <a:lnTo>
                    <a:pt x="98" y="76"/>
                  </a:lnTo>
                  <a:lnTo>
                    <a:pt x="71" y="49"/>
                  </a:lnTo>
                  <a:lnTo>
                    <a:pt x="39" y="22"/>
                  </a:lnTo>
                  <a:lnTo>
                    <a:pt x="0" y="0"/>
                  </a:lnTo>
                  <a:lnTo>
                    <a:pt x="0" y="548"/>
                  </a:lnTo>
                  <a:lnTo>
                    <a:pt x="0" y="548"/>
                  </a:lnTo>
                  <a:lnTo>
                    <a:pt x="39" y="527"/>
                  </a:lnTo>
                  <a:lnTo>
                    <a:pt x="71" y="500"/>
                  </a:lnTo>
                  <a:lnTo>
                    <a:pt x="98" y="473"/>
                  </a:lnTo>
                  <a:lnTo>
                    <a:pt x="125" y="440"/>
                  </a:lnTo>
                  <a:lnTo>
                    <a:pt x="147" y="402"/>
                  </a:lnTo>
                  <a:lnTo>
                    <a:pt x="164" y="359"/>
                  </a:lnTo>
                  <a:lnTo>
                    <a:pt x="169" y="320"/>
                  </a:lnTo>
                  <a:lnTo>
                    <a:pt x="174"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 name="Freeform 38"/>
            <p:cNvSpPr>
              <a:spLocks noChangeArrowheads="1"/>
            </p:cNvSpPr>
            <p:nvPr/>
          </p:nvSpPr>
          <p:spPr bwMode="auto">
            <a:xfrm>
              <a:off x="10687050" y="3957638"/>
              <a:ext cx="60325" cy="2065337"/>
            </a:xfrm>
            <a:custGeom>
              <a:avLst/>
              <a:gdLst>
                <a:gd name="T0" fmla="*/ 173 w 174"/>
                <a:gd name="T1" fmla="*/ 5741 h 5742"/>
                <a:gd name="T2" fmla="*/ 0 w 174"/>
                <a:gd name="T3" fmla="*/ 5741 h 5742"/>
                <a:gd name="T4" fmla="*/ 0 w 174"/>
                <a:gd name="T5" fmla="*/ 0 h 5742"/>
                <a:gd name="T6" fmla="*/ 173 w 174"/>
                <a:gd name="T7" fmla="*/ 0 h 5742"/>
                <a:gd name="T8" fmla="*/ 173 w 174"/>
                <a:gd name="T9" fmla="*/ 5741 h 5742"/>
              </a:gdLst>
              <a:ahLst/>
              <a:cxnLst>
                <a:cxn ang="0">
                  <a:pos x="T0" y="T1"/>
                </a:cxn>
                <a:cxn ang="0">
                  <a:pos x="T2" y="T3"/>
                </a:cxn>
                <a:cxn ang="0">
                  <a:pos x="T4" y="T5"/>
                </a:cxn>
                <a:cxn ang="0">
                  <a:pos x="T6" y="T7"/>
                </a:cxn>
                <a:cxn ang="0">
                  <a:pos x="T8" y="T9"/>
                </a:cxn>
              </a:cxnLst>
              <a:rect l="0" t="0" r="r" b="b"/>
              <a:pathLst>
                <a:path w="174" h="5742">
                  <a:moveTo>
                    <a:pt x="173" y="5741"/>
                  </a:moveTo>
                  <a:lnTo>
                    <a:pt x="0" y="5741"/>
                  </a:lnTo>
                  <a:lnTo>
                    <a:pt x="0" y="0"/>
                  </a:lnTo>
                  <a:lnTo>
                    <a:pt x="173" y="0"/>
                  </a:lnTo>
                  <a:lnTo>
                    <a:pt x="173" y="5741"/>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 name="Freeform 39"/>
            <p:cNvSpPr>
              <a:spLocks noChangeArrowheads="1"/>
            </p:cNvSpPr>
            <p:nvPr/>
          </p:nvSpPr>
          <p:spPr bwMode="auto">
            <a:xfrm>
              <a:off x="10533063" y="5992813"/>
              <a:ext cx="371475" cy="217487"/>
            </a:xfrm>
            <a:custGeom>
              <a:avLst/>
              <a:gdLst>
                <a:gd name="T0" fmla="*/ 516 w 1038"/>
                <a:gd name="T1" fmla="*/ 608 h 609"/>
                <a:gd name="T2" fmla="*/ 483 w 1038"/>
                <a:gd name="T3" fmla="*/ 602 h 609"/>
                <a:gd name="T4" fmla="*/ 472 w 1038"/>
                <a:gd name="T5" fmla="*/ 591 h 609"/>
                <a:gd name="T6" fmla="*/ 456 w 1038"/>
                <a:gd name="T7" fmla="*/ 581 h 609"/>
                <a:gd name="T8" fmla="*/ 22 w 1038"/>
                <a:gd name="T9" fmla="*/ 146 h 609"/>
                <a:gd name="T10" fmla="*/ 10 w 1038"/>
                <a:gd name="T11" fmla="*/ 130 h 609"/>
                <a:gd name="T12" fmla="*/ 0 w 1038"/>
                <a:gd name="T13" fmla="*/ 102 h 609"/>
                <a:gd name="T14" fmla="*/ 0 w 1038"/>
                <a:gd name="T15" fmla="*/ 81 h 609"/>
                <a:gd name="T16" fmla="*/ 6 w 1038"/>
                <a:gd name="T17" fmla="*/ 54 h 609"/>
                <a:gd name="T18" fmla="*/ 16 w 1038"/>
                <a:gd name="T19" fmla="*/ 32 h 609"/>
                <a:gd name="T20" fmla="*/ 38 w 1038"/>
                <a:gd name="T21" fmla="*/ 16 h 609"/>
                <a:gd name="T22" fmla="*/ 60 w 1038"/>
                <a:gd name="T23" fmla="*/ 5 h 609"/>
                <a:gd name="T24" fmla="*/ 87 w 1038"/>
                <a:gd name="T25" fmla="*/ 0 h 609"/>
                <a:gd name="T26" fmla="*/ 950 w 1038"/>
                <a:gd name="T27" fmla="*/ 0 h 609"/>
                <a:gd name="T28" fmla="*/ 977 w 1038"/>
                <a:gd name="T29" fmla="*/ 5 h 609"/>
                <a:gd name="T30" fmla="*/ 999 w 1038"/>
                <a:gd name="T31" fmla="*/ 16 h 609"/>
                <a:gd name="T32" fmla="*/ 1015 w 1038"/>
                <a:gd name="T33" fmla="*/ 32 h 609"/>
                <a:gd name="T34" fmla="*/ 1031 w 1038"/>
                <a:gd name="T35" fmla="*/ 54 h 609"/>
                <a:gd name="T36" fmla="*/ 1037 w 1038"/>
                <a:gd name="T37" fmla="*/ 81 h 609"/>
                <a:gd name="T38" fmla="*/ 1037 w 1038"/>
                <a:gd name="T39" fmla="*/ 102 h 609"/>
                <a:gd name="T40" fmla="*/ 1026 w 1038"/>
                <a:gd name="T41" fmla="*/ 130 h 609"/>
                <a:gd name="T42" fmla="*/ 1010 w 1038"/>
                <a:gd name="T43" fmla="*/ 146 h 609"/>
                <a:gd name="T44" fmla="*/ 581 w 1038"/>
                <a:gd name="T45" fmla="*/ 581 h 609"/>
                <a:gd name="T46" fmla="*/ 564 w 1038"/>
                <a:gd name="T47" fmla="*/ 591 h 609"/>
                <a:gd name="T48" fmla="*/ 548 w 1038"/>
                <a:gd name="T49" fmla="*/ 602 h 609"/>
                <a:gd name="T50" fmla="*/ 516 w 1038"/>
                <a:gd name="T51" fmla="*/ 608 h 609"/>
                <a:gd name="T52" fmla="*/ 293 w 1038"/>
                <a:gd name="T53" fmla="*/ 173 h 609"/>
                <a:gd name="T54" fmla="*/ 516 w 1038"/>
                <a:gd name="T55" fmla="*/ 396 h 609"/>
                <a:gd name="T56" fmla="*/ 738 w 1038"/>
                <a:gd name="T57" fmla="*/ 173 h 609"/>
                <a:gd name="T58" fmla="*/ 293 w 1038"/>
                <a:gd name="T59"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8" h="609">
                  <a:moveTo>
                    <a:pt x="516" y="608"/>
                  </a:moveTo>
                  <a:lnTo>
                    <a:pt x="483" y="602"/>
                  </a:lnTo>
                  <a:lnTo>
                    <a:pt x="472" y="591"/>
                  </a:lnTo>
                  <a:lnTo>
                    <a:pt x="456" y="581"/>
                  </a:lnTo>
                  <a:lnTo>
                    <a:pt x="22" y="146"/>
                  </a:lnTo>
                  <a:lnTo>
                    <a:pt x="10" y="130"/>
                  </a:lnTo>
                  <a:lnTo>
                    <a:pt x="0" y="102"/>
                  </a:lnTo>
                  <a:lnTo>
                    <a:pt x="0" y="81"/>
                  </a:lnTo>
                  <a:lnTo>
                    <a:pt x="6" y="54"/>
                  </a:lnTo>
                  <a:lnTo>
                    <a:pt x="16" y="32"/>
                  </a:lnTo>
                  <a:lnTo>
                    <a:pt x="38" y="16"/>
                  </a:lnTo>
                  <a:lnTo>
                    <a:pt x="60" y="5"/>
                  </a:lnTo>
                  <a:lnTo>
                    <a:pt x="87" y="0"/>
                  </a:lnTo>
                  <a:lnTo>
                    <a:pt x="950" y="0"/>
                  </a:lnTo>
                  <a:lnTo>
                    <a:pt x="977" y="5"/>
                  </a:lnTo>
                  <a:lnTo>
                    <a:pt x="999" y="16"/>
                  </a:lnTo>
                  <a:lnTo>
                    <a:pt x="1015" y="32"/>
                  </a:lnTo>
                  <a:lnTo>
                    <a:pt x="1031" y="54"/>
                  </a:lnTo>
                  <a:lnTo>
                    <a:pt x="1037" y="81"/>
                  </a:lnTo>
                  <a:lnTo>
                    <a:pt x="1037" y="102"/>
                  </a:lnTo>
                  <a:lnTo>
                    <a:pt x="1026" y="130"/>
                  </a:lnTo>
                  <a:lnTo>
                    <a:pt x="1010" y="146"/>
                  </a:lnTo>
                  <a:lnTo>
                    <a:pt x="581" y="581"/>
                  </a:lnTo>
                  <a:lnTo>
                    <a:pt x="564" y="591"/>
                  </a:lnTo>
                  <a:lnTo>
                    <a:pt x="548" y="602"/>
                  </a:lnTo>
                  <a:lnTo>
                    <a:pt x="516" y="608"/>
                  </a:lnTo>
                  <a:close/>
                  <a:moveTo>
                    <a:pt x="293" y="173"/>
                  </a:moveTo>
                  <a:lnTo>
                    <a:pt x="516" y="396"/>
                  </a:lnTo>
                  <a:lnTo>
                    <a:pt x="738" y="173"/>
                  </a:lnTo>
                  <a:lnTo>
                    <a:pt x="293" y="173"/>
                  </a:lnTo>
                  <a:close/>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3" name="Freeform 40"/>
            <p:cNvSpPr>
              <a:spLocks noChangeArrowheads="1"/>
            </p:cNvSpPr>
            <p:nvPr/>
          </p:nvSpPr>
          <p:spPr bwMode="auto">
            <a:xfrm>
              <a:off x="10375900" y="5172075"/>
              <a:ext cx="61913" cy="850900"/>
            </a:xfrm>
            <a:custGeom>
              <a:avLst/>
              <a:gdLst>
                <a:gd name="T0" fmla="*/ 174 w 175"/>
                <a:gd name="T1" fmla="*/ 2097 h 2369"/>
                <a:gd name="T2" fmla="*/ 174 w 175"/>
                <a:gd name="T3" fmla="*/ 271 h 2369"/>
                <a:gd name="T4" fmla="*/ 174 w 175"/>
                <a:gd name="T5" fmla="*/ 271 h 2369"/>
                <a:gd name="T6" fmla="*/ 137 w 175"/>
                <a:gd name="T7" fmla="*/ 250 h 2369"/>
                <a:gd name="T8" fmla="*/ 104 w 175"/>
                <a:gd name="T9" fmla="*/ 223 h 2369"/>
                <a:gd name="T10" fmla="*/ 77 w 175"/>
                <a:gd name="T11" fmla="*/ 196 h 2369"/>
                <a:gd name="T12" fmla="*/ 49 w 175"/>
                <a:gd name="T13" fmla="*/ 163 h 2369"/>
                <a:gd name="T14" fmla="*/ 28 w 175"/>
                <a:gd name="T15" fmla="*/ 125 h 2369"/>
                <a:gd name="T16" fmla="*/ 12 w 175"/>
                <a:gd name="T17" fmla="*/ 87 h 2369"/>
                <a:gd name="T18" fmla="*/ 6 w 175"/>
                <a:gd name="T19" fmla="*/ 43 h 2369"/>
                <a:gd name="T20" fmla="*/ 0 w 175"/>
                <a:gd name="T21" fmla="*/ 0 h 2369"/>
                <a:gd name="T22" fmla="*/ 0 w 175"/>
                <a:gd name="T23" fmla="*/ 2368 h 2369"/>
                <a:gd name="T24" fmla="*/ 0 w 175"/>
                <a:gd name="T25" fmla="*/ 2368 h 2369"/>
                <a:gd name="T26" fmla="*/ 6 w 175"/>
                <a:gd name="T27" fmla="*/ 2325 h 2369"/>
                <a:gd name="T28" fmla="*/ 12 w 175"/>
                <a:gd name="T29" fmla="*/ 2282 h 2369"/>
                <a:gd name="T30" fmla="*/ 28 w 175"/>
                <a:gd name="T31" fmla="*/ 2243 h 2369"/>
                <a:gd name="T32" fmla="*/ 49 w 175"/>
                <a:gd name="T33" fmla="*/ 2205 h 2369"/>
                <a:gd name="T34" fmla="*/ 77 w 175"/>
                <a:gd name="T35" fmla="*/ 2173 h 2369"/>
                <a:gd name="T36" fmla="*/ 104 w 175"/>
                <a:gd name="T37" fmla="*/ 2140 h 2369"/>
                <a:gd name="T38" fmla="*/ 137 w 175"/>
                <a:gd name="T39" fmla="*/ 2113 h 2369"/>
                <a:gd name="T40" fmla="*/ 174 w 175"/>
                <a:gd name="T41" fmla="*/ 2097 h 2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2369">
                  <a:moveTo>
                    <a:pt x="174" y="2097"/>
                  </a:moveTo>
                  <a:lnTo>
                    <a:pt x="174" y="271"/>
                  </a:lnTo>
                  <a:lnTo>
                    <a:pt x="174" y="271"/>
                  </a:lnTo>
                  <a:lnTo>
                    <a:pt x="137" y="250"/>
                  </a:lnTo>
                  <a:lnTo>
                    <a:pt x="104" y="223"/>
                  </a:lnTo>
                  <a:lnTo>
                    <a:pt x="77" y="196"/>
                  </a:lnTo>
                  <a:lnTo>
                    <a:pt x="49" y="163"/>
                  </a:lnTo>
                  <a:lnTo>
                    <a:pt x="28" y="125"/>
                  </a:lnTo>
                  <a:lnTo>
                    <a:pt x="12" y="87"/>
                  </a:lnTo>
                  <a:lnTo>
                    <a:pt x="6" y="43"/>
                  </a:lnTo>
                  <a:lnTo>
                    <a:pt x="0" y="0"/>
                  </a:lnTo>
                  <a:lnTo>
                    <a:pt x="0" y="2368"/>
                  </a:lnTo>
                  <a:lnTo>
                    <a:pt x="0" y="2368"/>
                  </a:lnTo>
                  <a:lnTo>
                    <a:pt x="6" y="2325"/>
                  </a:lnTo>
                  <a:lnTo>
                    <a:pt x="12" y="2282"/>
                  </a:lnTo>
                  <a:lnTo>
                    <a:pt x="28" y="2243"/>
                  </a:lnTo>
                  <a:lnTo>
                    <a:pt x="49" y="2205"/>
                  </a:lnTo>
                  <a:lnTo>
                    <a:pt x="77" y="2173"/>
                  </a:lnTo>
                  <a:lnTo>
                    <a:pt x="104" y="2140"/>
                  </a:lnTo>
                  <a:lnTo>
                    <a:pt x="137" y="2113"/>
                  </a:lnTo>
                  <a:lnTo>
                    <a:pt x="174" y="209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4" name="Freeform 41"/>
            <p:cNvSpPr>
              <a:spLocks noChangeArrowheads="1"/>
            </p:cNvSpPr>
            <p:nvPr/>
          </p:nvSpPr>
          <p:spPr bwMode="auto">
            <a:xfrm>
              <a:off x="10439400" y="6024563"/>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5" name="Freeform 42"/>
            <p:cNvSpPr>
              <a:spLocks noChangeArrowheads="1"/>
            </p:cNvSpPr>
            <p:nvPr/>
          </p:nvSpPr>
          <p:spPr bwMode="auto">
            <a:xfrm>
              <a:off x="10533063" y="5797550"/>
              <a:ext cx="61913" cy="225425"/>
            </a:xfrm>
            <a:custGeom>
              <a:avLst/>
              <a:gdLst>
                <a:gd name="T0" fmla="*/ 0 w 175"/>
                <a:gd name="T1" fmla="*/ 0 h 631"/>
                <a:gd name="T2" fmla="*/ 0 w 175"/>
                <a:gd name="T3" fmla="*/ 359 h 631"/>
                <a:gd name="T4" fmla="*/ 0 w 175"/>
                <a:gd name="T5" fmla="*/ 359 h 631"/>
                <a:gd name="T6" fmla="*/ 43 w 175"/>
                <a:gd name="T7" fmla="*/ 380 h 631"/>
                <a:gd name="T8" fmla="*/ 81 w 175"/>
                <a:gd name="T9" fmla="*/ 419 h 631"/>
                <a:gd name="T10" fmla="*/ 81 w 175"/>
                <a:gd name="T11" fmla="*/ 419 h 631"/>
                <a:gd name="T12" fmla="*/ 119 w 175"/>
                <a:gd name="T13" fmla="*/ 462 h 631"/>
                <a:gd name="T14" fmla="*/ 152 w 175"/>
                <a:gd name="T15" fmla="*/ 516 h 631"/>
                <a:gd name="T16" fmla="*/ 168 w 175"/>
                <a:gd name="T17" fmla="*/ 571 h 631"/>
                <a:gd name="T18" fmla="*/ 174 w 175"/>
                <a:gd name="T19" fmla="*/ 630 h 631"/>
                <a:gd name="T20" fmla="*/ 174 w 175"/>
                <a:gd name="T21" fmla="*/ 0 h 631"/>
                <a:gd name="T22" fmla="*/ 0 w 175"/>
                <a:gd name="T23" fmla="*/ 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631">
                  <a:moveTo>
                    <a:pt x="0" y="0"/>
                  </a:moveTo>
                  <a:lnTo>
                    <a:pt x="0" y="359"/>
                  </a:lnTo>
                  <a:lnTo>
                    <a:pt x="0" y="359"/>
                  </a:lnTo>
                  <a:lnTo>
                    <a:pt x="43" y="380"/>
                  </a:lnTo>
                  <a:lnTo>
                    <a:pt x="81" y="419"/>
                  </a:lnTo>
                  <a:lnTo>
                    <a:pt x="81" y="419"/>
                  </a:lnTo>
                  <a:lnTo>
                    <a:pt x="119" y="462"/>
                  </a:lnTo>
                  <a:lnTo>
                    <a:pt x="152" y="516"/>
                  </a:lnTo>
                  <a:lnTo>
                    <a:pt x="168" y="571"/>
                  </a:lnTo>
                  <a:lnTo>
                    <a:pt x="174" y="630"/>
                  </a:lnTo>
                  <a:lnTo>
                    <a:pt x="174" y="0"/>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6" name="Freeform 43"/>
            <p:cNvSpPr>
              <a:spLocks noChangeArrowheads="1"/>
            </p:cNvSpPr>
            <p:nvPr/>
          </p:nvSpPr>
          <p:spPr bwMode="auto">
            <a:xfrm>
              <a:off x="10533063" y="6024563"/>
              <a:ext cx="61913" cy="839787"/>
            </a:xfrm>
            <a:custGeom>
              <a:avLst/>
              <a:gdLst>
                <a:gd name="T0" fmla="*/ 0 w 175"/>
                <a:gd name="T1" fmla="*/ 278 h 2337"/>
                <a:gd name="T2" fmla="*/ 0 w 175"/>
                <a:gd name="T3" fmla="*/ 2336 h 2337"/>
                <a:gd name="T4" fmla="*/ 174 w 175"/>
                <a:gd name="T5" fmla="*/ 2336 h 2337"/>
                <a:gd name="T6" fmla="*/ 174 w 175"/>
                <a:gd name="T7" fmla="*/ 0 h 2337"/>
                <a:gd name="T8" fmla="*/ 174 w 175"/>
                <a:gd name="T9" fmla="*/ 0 h 2337"/>
                <a:gd name="T10" fmla="*/ 168 w 175"/>
                <a:gd name="T11" fmla="*/ 60 h 2337"/>
                <a:gd name="T12" fmla="*/ 152 w 175"/>
                <a:gd name="T13" fmla="*/ 114 h 2337"/>
                <a:gd name="T14" fmla="*/ 119 w 175"/>
                <a:gd name="T15" fmla="*/ 169 h 2337"/>
                <a:gd name="T16" fmla="*/ 81 w 175"/>
                <a:gd name="T17" fmla="*/ 218 h 2337"/>
                <a:gd name="T18" fmla="*/ 81 w 175"/>
                <a:gd name="T19" fmla="*/ 218 h 2337"/>
                <a:gd name="T20" fmla="*/ 43 w 175"/>
                <a:gd name="T21" fmla="*/ 250 h 2337"/>
                <a:gd name="T22" fmla="*/ 0 w 175"/>
                <a:gd name="T23" fmla="*/ 278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2337">
                  <a:moveTo>
                    <a:pt x="0" y="278"/>
                  </a:moveTo>
                  <a:lnTo>
                    <a:pt x="0" y="2336"/>
                  </a:lnTo>
                  <a:lnTo>
                    <a:pt x="174" y="2336"/>
                  </a:lnTo>
                  <a:lnTo>
                    <a:pt x="174" y="0"/>
                  </a:lnTo>
                  <a:lnTo>
                    <a:pt x="174" y="0"/>
                  </a:lnTo>
                  <a:lnTo>
                    <a:pt x="168" y="60"/>
                  </a:lnTo>
                  <a:lnTo>
                    <a:pt x="152" y="114"/>
                  </a:lnTo>
                  <a:lnTo>
                    <a:pt x="119" y="169"/>
                  </a:lnTo>
                  <a:lnTo>
                    <a:pt x="81" y="218"/>
                  </a:lnTo>
                  <a:lnTo>
                    <a:pt x="81" y="218"/>
                  </a:lnTo>
                  <a:lnTo>
                    <a:pt x="43" y="250"/>
                  </a:lnTo>
                  <a:lnTo>
                    <a:pt x="0" y="278"/>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7" name="Freeform 44"/>
            <p:cNvSpPr>
              <a:spLocks noChangeArrowheads="1"/>
            </p:cNvSpPr>
            <p:nvPr/>
          </p:nvSpPr>
          <p:spPr bwMode="auto">
            <a:xfrm>
              <a:off x="10439400" y="5915025"/>
              <a:ext cx="92075" cy="107950"/>
            </a:xfrm>
            <a:custGeom>
              <a:avLst/>
              <a:gdLst>
                <a:gd name="T0" fmla="*/ 131 w 262"/>
                <a:gd name="T1" fmla="*/ 174 h 305"/>
                <a:gd name="T2" fmla="*/ 131 w 262"/>
                <a:gd name="T3" fmla="*/ 174 h 305"/>
                <a:gd name="T4" fmla="*/ 158 w 262"/>
                <a:gd name="T5" fmla="*/ 179 h 305"/>
                <a:gd name="T6" fmla="*/ 179 w 262"/>
                <a:gd name="T7" fmla="*/ 185 h 305"/>
                <a:gd name="T8" fmla="*/ 201 w 262"/>
                <a:gd name="T9" fmla="*/ 195 h 305"/>
                <a:gd name="T10" fmla="*/ 223 w 262"/>
                <a:gd name="T11" fmla="*/ 212 h 305"/>
                <a:gd name="T12" fmla="*/ 223 w 262"/>
                <a:gd name="T13" fmla="*/ 212 h 305"/>
                <a:gd name="T14" fmla="*/ 239 w 262"/>
                <a:gd name="T15" fmla="*/ 234 h 305"/>
                <a:gd name="T16" fmla="*/ 250 w 262"/>
                <a:gd name="T17" fmla="*/ 255 h 305"/>
                <a:gd name="T18" fmla="*/ 255 w 262"/>
                <a:gd name="T19" fmla="*/ 277 h 305"/>
                <a:gd name="T20" fmla="*/ 261 w 262"/>
                <a:gd name="T21" fmla="*/ 304 h 305"/>
                <a:gd name="T22" fmla="*/ 261 w 262"/>
                <a:gd name="T23" fmla="*/ 33 h 305"/>
                <a:gd name="T24" fmla="*/ 261 w 262"/>
                <a:gd name="T25" fmla="*/ 33 h 305"/>
                <a:gd name="T26" fmla="*/ 228 w 262"/>
                <a:gd name="T27" fmla="*/ 16 h 305"/>
                <a:gd name="T28" fmla="*/ 196 w 262"/>
                <a:gd name="T29" fmla="*/ 11 h 305"/>
                <a:gd name="T30" fmla="*/ 163 w 262"/>
                <a:gd name="T31" fmla="*/ 6 h 305"/>
                <a:gd name="T32" fmla="*/ 131 w 262"/>
                <a:gd name="T33" fmla="*/ 0 h 305"/>
                <a:gd name="T34" fmla="*/ 131 w 262"/>
                <a:gd name="T35" fmla="*/ 0 h 305"/>
                <a:gd name="T36" fmla="*/ 98 w 262"/>
                <a:gd name="T37" fmla="*/ 6 h 305"/>
                <a:gd name="T38" fmla="*/ 60 w 262"/>
                <a:gd name="T39" fmla="*/ 11 h 305"/>
                <a:gd name="T40" fmla="*/ 33 w 262"/>
                <a:gd name="T41" fmla="*/ 16 h 305"/>
                <a:gd name="T42" fmla="*/ 0 w 262"/>
                <a:gd name="T43" fmla="*/ 33 h 305"/>
                <a:gd name="T44" fmla="*/ 0 w 262"/>
                <a:gd name="T45" fmla="*/ 304 h 305"/>
                <a:gd name="T46" fmla="*/ 0 w 262"/>
                <a:gd name="T47" fmla="*/ 304 h 305"/>
                <a:gd name="T48" fmla="*/ 6 w 262"/>
                <a:gd name="T49" fmla="*/ 277 h 305"/>
                <a:gd name="T50" fmla="*/ 11 w 262"/>
                <a:gd name="T51" fmla="*/ 255 h 305"/>
                <a:gd name="T52" fmla="*/ 22 w 262"/>
                <a:gd name="T53" fmla="*/ 234 h 305"/>
                <a:gd name="T54" fmla="*/ 38 w 262"/>
                <a:gd name="T55" fmla="*/ 212 h 305"/>
                <a:gd name="T56" fmla="*/ 60 w 262"/>
                <a:gd name="T57" fmla="*/ 195 h 305"/>
                <a:gd name="T58" fmla="*/ 82 w 262"/>
                <a:gd name="T59" fmla="*/ 185 h 305"/>
                <a:gd name="T60" fmla="*/ 103 w 262"/>
                <a:gd name="T61" fmla="*/ 179 h 305"/>
                <a:gd name="T62" fmla="*/ 131 w 262"/>
                <a:gd name="T63"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305">
                  <a:moveTo>
                    <a:pt x="131" y="174"/>
                  </a:moveTo>
                  <a:lnTo>
                    <a:pt x="131" y="174"/>
                  </a:lnTo>
                  <a:lnTo>
                    <a:pt x="158" y="179"/>
                  </a:lnTo>
                  <a:lnTo>
                    <a:pt x="179" y="185"/>
                  </a:lnTo>
                  <a:lnTo>
                    <a:pt x="201" y="195"/>
                  </a:lnTo>
                  <a:lnTo>
                    <a:pt x="223" y="212"/>
                  </a:lnTo>
                  <a:lnTo>
                    <a:pt x="223" y="212"/>
                  </a:lnTo>
                  <a:lnTo>
                    <a:pt x="239" y="234"/>
                  </a:lnTo>
                  <a:lnTo>
                    <a:pt x="250" y="255"/>
                  </a:lnTo>
                  <a:lnTo>
                    <a:pt x="255" y="277"/>
                  </a:lnTo>
                  <a:lnTo>
                    <a:pt x="261" y="304"/>
                  </a:lnTo>
                  <a:lnTo>
                    <a:pt x="261" y="33"/>
                  </a:lnTo>
                  <a:lnTo>
                    <a:pt x="261" y="33"/>
                  </a:lnTo>
                  <a:lnTo>
                    <a:pt x="228" y="16"/>
                  </a:lnTo>
                  <a:lnTo>
                    <a:pt x="196" y="11"/>
                  </a:lnTo>
                  <a:lnTo>
                    <a:pt x="163" y="6"/>
                  </a:lnTo>
                  <a:lnTo>
                    <a:pt x="131" y="0"/>
                  </a:lnTo>
                  <a:lnTo>
                    <a:pt x="131" y="0"/>
                  </a:lnTo>
                  <a:lnTo>
                    <a:pt x="98" y="6"/>
                  </a:lnTo>
                  <a:lnTo>
                    <a:pt x="60" y="11"/>
                  </a:lnTo>
                  <a:lnTo>
                    <a:pt x="33" y="16"/>
                  </a:lnTo>
                  <a:lnTo>
                    <a:pt x="0" y="33"/>
                  </a:lnTo>
                  <a:lnTo>
                    <a:pt x="0" y="304"/>
                  </a:lnTo>
                  <a:lnTo>
                    <a:pt x="0" y="304"/>
                  </a:lnTo>
                  <a:lnTo>
                    <a:pt x="6" y="277"/>
                  </a:lnTo>
                  <a:lnTo>
                    <a:pt x="11" y="255"/>
                  </a:lnTo>
                  <a:lnTo>
                    <a:pt x="22" y="234"/>
                  </a:lnTo>
                  <a:lnTo>
                    <a:pt x="38" y="212"/>
                  </a:lnTo>
                  <a:lnTo>
                    <a:pt x="60" y="195"/>
                  </a:lnTo>
                  <a:lnTo>
                    <a:pt x="82" y="185"/>
                  </a:lnTo>
                  <a:lnTo>
                    <a:pt x="103" y="179"/>
                  </a:lnTo>
                  <a:lnTo>
                    <a:pt x="131" y="174"/>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8" name="Freeform 45"/>
            <p:cNvSpPr>
              <a:spLocks noChangeArrowheads="1"/>
            </p:cNvSpPr>
            <p:nvPr/>
          </p:nvSpPr>
          <p:spPr bwMode="auto">
            <a:xfrm>
              <a:off x="10439400" y="6024563"/>
              <a:ext cx="92075" cy="107950"/>
            </a:xfrm>
            <a:custGeom>
              <a:avLst/>
              <a:gdLst>
                <a:gd name="T0" fmla="*/ 223 w 262"/>
                <a:gd name="T1" fmla="*/ 93 h 306"/>
                <a:gd name="T2" fmla="*/ 223 w 262"/>
                <a:gd name="T3" fmla="*/ 93 h 306"/>
                <a:gd name="T4" fmla="*/ 201 w 262"/>
                <a:gd name="T5" fmla="*/ 109 h 306"/>
                <a:gd name="T6" fmla="*/ 179 w 262"/>
                <a:gd name="T7" fmla="*/ 120 h 306"/>
                <a:gd name="T8" fmla="*/ 158 w 262"/>
                <a:gd name="T9" fmla="*/ 125 h 306"/>
                <a:gd name="T10" fmla="*/ 131 w 262"/>
                <a:gd name="T11" fmla="*/ 130 h 306"/>
                <a:gd name="T12" fmla="*/ 131 w 262"/>
                <a:gd name="T13" fmla="*/ 130 h 306"/>
                <a:gd name="T14" fmla="*/ 103 w 262"/>
                <a:gd name="T15" fmla="*/ 125 h 306"/>
                <a:gd name="T16" fmla="*/ 82 w 262"/>
                <a:gd name="T17" fmla="*/ 120 h 306"/>
                <a:gd name="T18" fmla="*/ 60 w 262"/>
                <a:gd name="T19" fmla="*/ 109 h 306"/>
                <a:gd name="T20" fmla="*/ 38 w 262"/>
                <a:gd name="T21" fmla="*/ 93 h 306"/>
                <a:gd name="T22" fmla="*/ 22 w 262"/>
                <a:gd name="T23" fmla="*/ 71 h 306"/>
                <a:gd name="T24" fmla="*/ 11 w 262"/>
                <a:gd name="T25" fmla="*/ 49 h 306"/>
                <a:gd name="T26" fmla="*/ 6 w 262"/>
                <a:gd name="T27" fmla="*/ 28 h 306"/>
                <a:gd name="T28" fmla="*/ 0 w 262"/>
                <a:gd name="T29" fmla="*/ 0 h 306"/>
                <a:gd name="T30" fmla="*/ 0 w 262"/>
                <a:gd name="T31" fmla="*/ 272 h 306"/>
                <a:gd name="T32" fmla="*/ 0 w 262"/>
                <a:gd name="T33" fmla="*/ 272 h 306"/>
                <a:gd name="T34" fmla="*/ 33 w 262"/>
                <a:gd name="T35" fmla="*/ 288 h 306"/>
                <a:gd name="T36" fmla="*/ 60 w 262"/>
                <a:gd name="T37" fmla="*/ 294 h 306"/>
                <a:gd name="T38" fmla="*/ 98 w 262"/>
                <a:gd name="T39" fmla="*/ 305 h 306"/>
                <a:gd name="T40" fmla="*/ 131 w 262"/>
                <a:gd name="T41" fmla="*/ 305 h 306"/>
                <a:gd name="T42" fmla="*/ 131 w 262"/>
                <a:gd name="T43" fmla="*/ 305 h 306"/>
                <a:gd name="T44" fmla="*/ 163 w 262"/>
                <a:gd name="T45" fmla="*/ 305 h 306"/>
                <a:gd name="T46" fmla="*/ 196 w 262"/>
                <a:gd name="T47" fmla="*/ 299 h 306"/>
                <a:gd name="T48" fmla="*/ 228 w 262"/>
                <a:gd name="T49" fmla="*/ 288 h 306"/>
                <a:gd name="T50" fmla="*/ 261 w 262"/>
                <a:gd name="T51" fmla="*/ 278 h 306"/>
                <a:gd name="T52" fmla="*/ 261 w 262"/>
                <a:gd name="T53" fmla="*/ 0 h 306"/>
                <a:gd name="T54" fmla="*/ 261 w 262"/>
                <a:gd name="T55" fmla="*/ 0 h 306"/>
                <a:gd name="T56" fmla="*/ 255 w 262"/>
                <a:gd name="T57" fmla="*/ 28 h 306"/>
                <a:gd name="T58" fmla="*/ 250 w 262"/>
                <a:gd name="T59" fmla="*/ 49 h 306"/>
                <a:gd name="T60" fmla="*/ 239 w 262"/>
                <a:gd name="T61" fmla="*/ 71 h 306"/>
                <a:gd name="T62" fmla="*/ 223 w 262"/>
                <a:gd name="T63"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306">
                  <a:moveTo>
                    <a:pt x="223" y="93"/>
                  </a:moveTo>
                  <a:lnTo>
                    <a:pt x="223" y="93"/>
                  </a:lnTo>
                  <a:lnTo>
                    <a:pt x="201" y="109"/>
                  </a:lnTo>
                  <a:lnTo>
                    <a:pt x="179" y="120"/>
                  </a:lnTo>
                  <a:lnTo>
                    <a:pt x="158" y="125"/>
                  </a:lnTo>
                  <a:lnTo>
                    <a:pt x="131" y="130"/>
                  </a:lnTo>
                  <a:lnTo>
                    <a:pt x="131" y="130"/>
                  </a:lnTo>
                  <a:lnTo>
                    <a:pt x="103" y="125"/>
                  </a:lnTo>
                  <a:lnTo>
                    <a:pt x="82" y="120"/>
                  </a:lnTo>
                  <a:lnTo>
                    <a:pt x="60" y="109"/>
                  </a:lnTo>
                  <a:lnTo>
                    <a:pt x="38" y="93"/>
                  </a:lnTo>
                  <a:lnTo>
                    <a:pt x="22" y="71"/>
                  </a:lnTo>
                  <a:lnTo>
                    <a:pt x="11" y="49"/>
                  </a:lnTo>
                  <a:lnTo>
                    <a:pt x="6" y="28"/>
                  </a:lnTo>
                  <a:lnTo>
                    <a:pt x="0" y="0"/>
                  </a:lnTo>
                  <a:lnTo>
                    <a:pt x="0" y="272"/>
                  </a:lnTo>
                  <a:lnTo>
                    <a:pt x="0" y="272"/>
                  </a:lnTo>
                  <a:lnTo>
                    <a:pt x="33" y="288"/>
                  </a:lnTo>
                  <a:lnTo>
                    <a:pt x="60" y="294"/>
                  </a:lnTo>
                  <a:lnTo>
                    <a:pt x="98" y="305"/>
                  </a:lnTo>
                  <a:lnTo>
                    <a:pt x="131" y="305"/>
                  </a:lnTo>
                  <a:lnTo>
                    <a:pt x="131" y="305"/>
                  </a:lnTo>
                  <a:lnTo>
                    <a:pt x="163" y="305"/>
                  </a:lnTo>
                  <a:lnTo>
                    <a:pt x="196" y="299"/>
                  </a:lnTo>
                  <a:lnTo>
                    <a:pt x="228" y="288"/>
                  </a:lnTo>
                  <a:lnTo>
                    <a:pt x="261" y="278"/>
                  </a:lnTo>
                  <a:lnTo>
                    <a:pt x="261" y="0"/>
                  </a:lnTo>
                  <a:lnTo>
                    <a:pt x="261" y="0"/>
                  </a:lnTo>
                  <a:lnTo>
                    <a:pt x="255" y="28"/>
                  </a:lnTo>
                  <a:lnTo>
                    <a:pt x="250" y="49"/>
                  </a:lnTo>
                  <a:lnTo>
                    <a:pt x="239" y="71"/>
                  </a:lnTo>
                  <a:lnTo>
                    <a:pt x="223" y="93"/>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9" name="Freeform 46"/>
            <p:cNvSpPr>
              <a:spLocks noChangeArrowheads="1"/>
            </p:cNvSpPr>
            <p:nvPr/>
          </p:nvSpPr>
          <p:spPr bwMode="auto">
            <a:xfrm>
              <a:off x="10375900" y="6024563"/>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0" name="Freeform 47"/>
            <p:cNvSpPr>
              <a:spLocks noChangeArrowheads="1"/>
            </p:cNvSpPr>
            <p:nvPr/>
          </p:nvSpPr>
          <p:spPr bwMode="auto">
            <a:xfrm>
              <a:off x="10375900" y="5926138"/>
              <a:ext cx="61913" cy="193675"/>
            </a:xfrm>
            <a:custGeom>
              <a:avLst/>
              <a:gdLst>
                <a:gd name="T0" fmla="*/ 174 w 175"/>
                <a:gd name="T1" fmla="*/ 271 h 544"/>
                <a:gd name="T2" fmla="*/ 174 w 175"/>
                <a:gd name="T3" fmla="*/ 271 h 544"/>
                <a:gd name="T4" fmla="*/ 174 w 175"/>
                <a:gd name="T5" fmla="*/ 271 h 544"/>
                <a:gd name="T6" fmla="*/ 174 w 175"/>
                <a:gd name="T7" fmla="*/ 0 h 544"/>
                <a:gd name="T8" fmla="*/ 174 w 175"/>
                <a:gd name="T9" fmla="*/ 0 h 544"/>
                <a:gd name="T10" fmla="*/ 137 w 175"/>
                <a:gd name="T11" fmla="*/ 16 h 544"/>
                <a:gd name="T12" fmla="*/ 104 w 175"/>
                <a:gd name="T13" fmla="*/ 43 h 544"/>
                <a:gd name="T14" fmla="*/ 77 w 175"/>
                <a:gd name="T15" fmla="*/ 76 h 544"/>
                <a:gd name="T16" fmla="*/ 49 w 175"/>
                <a:gd name="T17" fmla="*/ 108 h 544"/>
                <a:gd name="T18" fmla="*/ 28 w 175"/>
                <a:gd name="T19" fmla="*/ 146 h 544"/>
                <a:gd name="T20" fmla="*/ 12 w 175"/>
                <a:gd name="T21" fmla="*/ 185 h 544"/>
                <a:gd name="T22" fmla="*/ 6 w 175"/>
                <a:gd name="T23" fmla="*/ 228 h 544"/>
                <a:gd name="T24" fmla="*/ 0 w 175"/>
                <a:gd name="T25" fmla="*/ 271 h 544"/>
                <a:gd name="T26" fmla="*/ 0 w 175"/>
                <a:gd name="T27" fmla="*/ 271 h 544"/>
                <a:gd name="T28" fmla="*/ 0 w 175"/>
                <a:gd name="T29" fmla="*/ 271 h 544"/>
                <a:gd name="T30" fmla="*/ 6 w 175"/>
                <a:gd name="T31" fmla="*/ 315 h 544"/>
                <a:gd name="T32" fmla="*/ 12 w 175"/>
                <a:gd name="T33" fmla="*/ 358 h 544"/>
                <a:gd name="T34" fmla="*/ 28 w 175"/>
                <a:gd name="T35" fmla="*/ 401 h 544"/>
                <a:gd name="T36" fmla="*/ 49 w 175"/>
                <a:gd name="T37" fmla="*/ 434 h 544"/>
                <a:gd name="T38" fmla="*/ 77 w 175"/>
                <a:gd name="T39" fmla="*/ 472 h 544"/>
                <a:gd name="T40" fmla="*/ 104 w 175"/>
                <a:gd name="T41" fmla="*/ 499 h 544"/>
                <a:gd name="T42" fmla="*/ 137 w 175"/>
                <a:gd name="T43" fmla="*/ 526 h 544"/>
                <a:gd name="T44" fmla="*/ 174 w 175"/>
                <a:gd name="T45" fmla="*/ 543 h 544"/>
                <a:gd name="T46" fmla="*/ 174 w 175"/>
                <a:gd name="T47" fmla="*/ 271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44">
                  <a:moveTo>
                    <a:pt x="174" y="271"/>
                  </a:moveTo>
                  <a:lnTo>
                    <a:pt x="174" y="271"/>
                  </a:lnTo>
                  <a:lnTo>
                    <a:pt x="174" y="271"/>
                  </a:lnTo>
                  <a:lnTo>
                    <a:pt x="174" y="0"/>
                  </a:lnTo>
                  <a:lnTo>
                    <a:pt x="174" y="0"/>
                  </a:lnTo>
                  <a:lnTo>
                    <a:pt x="137" y="16"/>
                  </a:lnTo>
                  <a:lnTo>
                    <a:pt x="104" y="43"/>
                  </a:lnTo>
                  <a:lnTo>
                    <a:pt x="77" y="76"/>
                  </a:lnTo>
                  <a:lnTo>
                    <a:pt x="49" y="108"/>
                  </a:lnTo>
                  <a:lnTo>
                    <a:pt x="28" y="146"/>
                  </a:lnTo>
                  <a:lnTo>
                    <a:pt x="12" y="185"/>
                  </a:lnTo>
                  <a:lnTo>
                    <a:pt x="6" y="228"/>
                  </a:lnTo>
                  <a:lnTo>
                    <a:pt x="0" y="271"/>
                  </a:lnTo>
                  <a:lnTo>
                    <a:pt x="0" y="271"/>
                  </a:lnTo>
                  <a:lnTo>
                    <a:pt x="0" y="271"/>
                  </a:lnTo>
                  <a:lnTo>
                    <a:pt x="6" y="315"/>
                  </a:lnTo>
                  <a:lnTo>
                    <a:pt x="12" y="358"/>
                  </a:lnTo>
                  <a:lnTo>
                    <a:pt x="28" y="401"/>
                  </a:lnTo>
                  <a:lnTo>
                    <a:pt x="49" y="434"/>
                  </a:lnTo>
                  <a:lnTo>
                    <a:pt x="77" y="472"/>
                  </a:lnTo>
                  <a:lnTo>
                    <a:pt x="104" y="499"/>
                  </a:lnTo>
                  <a:lnTo>
                    <a:pt x="137" y="526"/>
                  </a:lnTo>
                  <a:lnTo>
                    <a:pt x="174" y="543"/>
                  </a:lnTo>
                  <a:lnTo>
                    <a:pt x="174" y="271"/>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1" name="Freeform 48"/>
            <p:cNvSpPr>
              <a:spLocks noChangeArrowheads="1"/>
            </p:cNvSpPr>
            <p:nvPr/>
          </p:nvSpPr>
          <p:spPr bwMode="auto">
            <a:xfrm>
              <a:off x="10439400" y="5168900"/>
              <a:ext cx="0" cy="1587"/>
            </a:xfrm>
            <a:custGeom>
              <a:avLst/>
              <a:gdLst>
                <a:gd name="T0" fmla="*/ 0 w 1"/>
                <a:gd name="T1" fmla="*/ 6 h 7"/>
                <a:gd name="T2" fmla="*/ 0 w 1"/>
                <a:gd name="T3" fmla="*/ 0 h 7"/>
                <a:gd name="T4" fmla="*/ 0 w 1"/>
                <a:gd name="T5" fmla="*/ 0 h 7"/>
                <a:gd name="T6" fmla="*/ 0 w 1"/>
                <a:gd name="T7" fmla="*/ 6 h 7"/>
              </a:gdLst>
              <a:ahLst/>
              <a:cxnLst>
                <a:cxn ang="0">
                  <a:pos x="T0" y="T1"/>
                </a:cxn>
                <a:cxn ang="0">
                  <a:pos x="T2" y="T3"/>
                </a:cxn>
                <a:cxn ang="0">
                  <a:pos x="T4" y="T5"/>
                </a:cxn>
                <a:cxn ang="0">
                  <a:pos x="T6" y="T7"/>
                </a:cxn>
              </a:cxnLst>
              <a:rect l="0" t="0" r="r" b="b"/>
              <a:pathLst>
                <a:path w="1" h="7">
                  <a:moveTo>
                    <a:pt x="0" y="6"/>
                  </a:moveTo>
                  <a:lnTo>
                    <a:pt x="0" y="0"/>
                  </a:lnTo>
                  <a:lnTo>
                    <a:pt x="0" y="0"/>
                  </a:lnTo>
                  <a:lnTo>
                    <a:pt x="0" y="6"/>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 name="Freeform 49"/>
            <p:cNvSpPr>
              <a:spLocks noChangeArrowheads="1"/>
            </p:cNvSpPr>
            <p:nvPr/>
          </p:nvSpPr>
          <p:spPr bwMode="auto">
            <a:xfrm>
              <a:off x="10375900" y="4419600"/>
              <a:ext cx="61913" cy="749300"/>
            </a:xfrm>
            <a:custGeom>
              <a:avLst/>
              <a:gdLst>
                <a:gd name="T0" fmla="*/ 174 w 175"/>
                <a:gd name="T1" fmla="*/ 1814 h 2086"/>
                <a:gd name="T2" fmla="*/ 174 w 175"/>
                <a:gd name="T3" fmla="*/ 0 h 2086"/>
                <a:gd name="T4" fmla="*/ 0 w 175"/>
                <a:gd name="T5" fmla="*/ 0 h 2086"/>
                <a:gd name="T6" fmla="*/ 0 w 175"/>
                <a:gd name="T7" fmla="*/ 2085 h 2086"/>
                <a:gd name="T8" fmla="*/ 0 w 175"/>
                <a:gd name="T9" fmla="*/ 2085 h 2086"/>
                <a:gd name="T10" fmla="*/ 6 w 175"/>
                <a:gd name="T11" fmla="*/ 2042 h 2086"/>
                <a:gd name="T12" fmla="*/ 12 w 175"/>
                <a:gd name="T13" fmla="*/ 1998 h 2086"/>
                <a:gd name="T14" fmla="*/ 28 w 175"/>
                <a:gd name="T15" fmla="*/ 1960 h 2086"/>
                <a:gd name="T16" fmla="*/ 49 w 175"/>
                <a:gd name="T17" fmla="*/ 1923 h 2086"/>
                <a:gd name="T18" fmla="*/ 77 w 175"/>
                <a:gd name="T19" fmla="*/ 1890 h 2086"/>
                <a:gd name="T20" fmla="*/ 104 w 175"/>
                <a:gd name="T21" fmla="*/ 1863 h 2086"/>
                <a:gd name="T22" fmla="*/ 137 w 175"/>
                <a:gd name="T23" fmla="*/ 1836 h 2086"/>
                <a:gd name="T24" fmla="*/ 174 w 175"/>
                <a:gd name="T25" fmla="*/ 1814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086">
                  <a:moveTo>
                    <a:pt x="174" y="1814"/>
                  </a:moveTo>
                  <a:lnTo>
                    <a:pt x="174" y="0"/>
                  </a:lnTo>
                  <a:lnTo>
                    <a:pt x="0" y="0"/>
                  </a:lnTo>
                  <a:lnTo>
                    <a:pt x="0" y="2085"/>
                  </a:lnTo>
                  <a:lnTo>
                    <a:pt x="0" y="2085"/>
                  </a:lnTo>
                  <a:lnTo>
                    <a:pt x="6" y="2042"/>
                  </a:lnTo>
                  <a:lnTo>
                    <a:pt x="12" y="1998"/>
                  </a:lnTo>
                  <a:lnTo>
                    <a:pt x="28" y="1960"/>
                  </a:lnTo>
                  <a:lnTo>
                    <a:pt x="49" y="1923"/>
                  </a:lnTo>
                  <a:lnTo>
                    <a:pt x="77" y="1890"/>
                  </a:lnTo>
                  <a:lnTo>
                    <a:pt x="104" y="1863"/>
                  </a:lnTo>
                  <a:lnTo>
                    <a:pt x="137" y="1836"/>
                  </a:lnTo>
                  <a:lnTo>
                    <a:pt x="174" y="1814"/>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3" name="Freeform 50"/>
            <p:cNvSpPr>
              <a:spLocks noChangeArrowheads="1"/>
            </p:cNvSpPr>
            <p:nvPr/>
          </p:nvSpPr>
          <p:spPr bwMode="auto">
            <a:xfrm>
              <a:off x="10533063" y="4264025"/>
              <a:ext cx="61913" cy="1758950"/>
            </a:xfrm>
            <a:custGeom>
              <a:avLst/>
              <a:gdLst>
                <a:gd name="T0" fmla="*/ 146 w 175"/>
                <a:gd name="T1" fmla="*/ 60 h 4890"/>
                <a:gd name="T2" fmla="*/ 0 w 175"/>
                <a:gd name="T3" fmla="*/ 207 h 4890"/>
                <a:gd name="T4" fmla="*/ 0 w 175"/>
                <a:gd name="T5" fmla="*/ 2244 h 4890"/>
                <a:gd name="T6" fmla="*/ 0 w 175"/>
                <a:gd name="T7" fmla="*/ 2244 h 4890"/>
                <a:gd name="T8" fmla="*/ 43 w 175"/>
                <a:gd name="T9" fmla="*/ 2271 h 4890"/>
                <a:gd name="T10" fmla="*/ 81 w 175"/>
                <a:gd name="T11" fmla="*/ 2303 h 4890"/>
                <a:gd name="T12" fmla="*/ 81 w 175"/>
                <a:gd name="T13" fmla="*/ 2303 h 4890"/>
                <a:gd name="T14" fmla="*/ 119 w 175"/>
                <a:gd name="T15" fmla="*/ 2353 h 4890"/>
                <a:gd name="T16" fmla="*/ 152 w 175"/>
                <a:gd name="T17" fmla="*/ 2401 h 4890"/>
                <a:gd name="T18" fmla="*/ 168 w 175"/>
                <a:gd name="T19" fmla="*/ 2461 h 4890"/>
                <a:gd name="T20" fmla="*/ 174 w 175"/>
                <a:gd name="T21" fmla="*/ 2521 h 4890"/>
                <a:gd name="T22" fmla="*/ 174 w 175"/>
                <a:gd name="T23" fmla="*/ 2521 h 4890"/>
                <a:gd name="T24" fmla="*/ 168 w 175"/>
                <a:gd name="T25" fmla="*/ 2575 h 4890"/>
                <a:gd name="T26" fmla="*/ 152 w 175"/>
                <a:gd name="T27" fmla="*/ 2635 h 4890"/>
                <a:gd name="T28" fmla="*/ 119 w 175"/>
                <a:gd name="T29" fmla="*/ 2684 h 4890"/>
                <a:gd name="T30" fmla="*/ 81 w 175"/>
                <a:gd name="T31" fmla="*/ 2733 h 4890"/>
                <a:gd name="T32" fmla="*/ 81 w 175"/>
                <a:gd name="T33" fmla="*/ 2733 h 4890"/>
                <a:gd name="T34" fmla="*/ 43 w 175"/>
                <a:gd name="T35" fmla="*/ 2765 h 4890"/>
                <a:gd name="T36" fmla="*/ 0 w 175"/>
                <a:gd name="T37" fmla="*/ 2792 h 4890"/>
                <a:gd name="T38" fmla="*/ 0 w 175"/>
                <a:gd name="T39" fmla="*/ 4889 h 4890"/>
                <a:gd name="T40" fmla="*/ 174 w 175"/>
                <a:gd name="T41" fmla="*/ 4889 h 4890"/>
                <a:gd name="T42" fmla="*/ 174 w 175"/>
                <a:gd name="T43" fmla="*/ 0 h 4890"/>
                <a:gd name="T44" fmla="*/ 174 w 175"/>
                <a:gd name="T45" fmla="*/ 0 h 4890"/>
                <a:gd name="T46" fmla="*/ 162 w 175"/>
                <a:gd name="T47" fmla="*/ 33 h 4890"/>
                <a:gd name="T48" fmla="*/ 146 w 175"/>
                <a:gd name="T49" fmla="*/ 60 h 4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4890">
                  <a:moveTo>
                    <a:pt x="146" y="60"/>
                  </a:moveTo>
                  <a:lnTo>
                    <a:pt x="0" y="207"/>
                  </a:lnTo>
                  <a:lnTo>
                    <a:pt x="0" y="2244"/>
                  </a:lnTo>
                  <a:lnTo>
                    <a:pt x="0" y="2244"/>
                  </a:lnTo>
                  <a:lnTo>
                    <a:pt x="43" y="2271"/>
                  </a:lnTo>
                  <a:lnTo>
                    <a:pt x="81" y="2303"/>
                  </a:lnTo>
                  <a:lnTo>
                    <a:pt x="81" y="2303"/>
                  </a:lnTo>
                  <a:lnTo>
                    <a:pt x="119" y="2353"/>
                  </a:lnTo>
                  <a:lnTo>
                    <a:pt x="152" y="2401"/>
                  </a:lnTo>
                  <a:lnTo>
                    <a:pt x="168" y="2461"/>
                  </a:lnTo>
                  <a:lnTo>
                    <a:pt x="174" y="2521"/>
                  </a:lnTo>
                  <a:lnTo>
                    <a:pt x="174" y="2521"/>
                  </a:lnTo>
                  <a:lnTo>
                    <a:pt x="168" y="2575"/>
                  </a:lnTo>
                  <a:lnTo>
                    <a:pt x="152" y="2635"/>
                  </a:lnTo>
                  <a:lnTo>
                    <a:pt x="119" y="2684"/>
                  </a:lnTo>
                  <a:lnTo>
                    <a:pt x="81" y="2733"/>
                  </a:lnTo>
                  <a:lnTo>
                    <a:pt x="81" y="2733"/>
                  </a:lnTo>
                  <a:lnTo>
                    <a:pt x="43" y="2765"/>
                  </a:lnTo>
                  <a:lnTo>
                    <a:pt x="0" y="2792"/>
                  </a:lnTo>
                  <a:lnTo>
                    <a:pt x="0" y="4889"/>
                  </a:lnTo>
                  <a:lnTo>
                    <a:pt x="174" y="4889"/>
                  </a:lnTo>
                  <a:lnTo>
                    <a:pt x="174" y="0"/>
                  </a:lnTo>
                  <a:lnTo>
                    <a:pt x="174" y="0"/>
                  </a:lnTo>
                  <a:lnTo>
                    <a:pt x="162" y="33"/>
                  </a:lnTo>
                  <a:lnTo>
                    <a:pt x="146" y="6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4" name="Freeform 51"/>
            <p:cNvSpPr>
              <a:spLocks noChangeArrowheads="1"/>
            </p:cNvSpPr>
            <p:nvPr/>
          </p:nvSpPr>
          <p:spPr bwMode="auto">
            <a:xfrm>
              <a:off x="10439400" y="5062538"/>
              <a:ext cx="92075" cy="215900"/>
            </a:xfrm>
            <a:custGeom>
              <a:avLst/>
              <a:gdLst>
                <a:gd name="T0" fmla="*/ 131 w 262"/>
                <a:gd name="T1" fmla="*/ 0 h 603"/>
                <a:gd name="T2" fmla="*/ 131 w 262"/>
                <a:gd name="T3" fmla="*/ 0 h 603"/>
                <a:gd name="T4" fmla="*/ 98 w 262"/>
                <a:gd name="T5" fmla="*/ 0 h 603"/>
                <a:gd name="T6" fmla="*/ 60 w 262"/>
                <a:gd name="T7" fmla="*/ 5 h 603"/>
                <a:gd name="T8" fmla="*/ 33 w 262"/>
                <a:gd name="T9" fmla="*/ 16 h 603"/>
                <a:gd name="T10" fmla="*/ 0 w 262"/>
                <a:gd name="T11" fmla="*/ 27 h 603"/>
                <a:gd name="T12" fmla="*/ 0 w 262"/>
                <a:gd name="T13" fmla="*/ 298 h 603"/>
                <a:gd name="T14" fmla="*/ 0 w 262"/>
                <a:gd name="T15" fmla="*/ 298 h 603"/>
                <a:gd name="T16" fmla="*/ 6 w 262"/>
                <a:gd name="T17" fmla="*/ 277 h 603"/>
                <a:gd name="T18" fmla="*/ 11 w 262"/>
                <a:gd name="T19" fmla="*/ 250 h 603"/>
                <a:gd name="T20" fmla="*/ 22 w 262"/>
                <a:gd name="T21" fmla="*/ 228 h 603"/>
                <a:gd name="T22" fmla="*/ 38 w 262"/>
                <a:gd name="T23" fmla="*/ 211 h 603"/>
                <a:gd name="T24" fmla="*/ 60 w 262"/>
                <a:gd name="T25" fmla="*/ 195 h 603"/>
                <a:gd name="T26" fmla="*/ 82 w 262"/>
                <a:gd name="T27" fmla="*/ 184 h 603"/>
                <a:gd name="T28" fmla="*/ 103 w 262"/>
                <a:gd name="T29" fmla="*/ 173 h 603"/>
                <a:gd name="T30" fmla="*/ 131 w 262"/>
                <a:gd name="T31" fmla="*/ 173 h 603"/>
                <a:gd name="T32" fmla="*/ 131 w 262"/>
                <a:gd name="T33" fmla="*/ 173 h 603"/>
                <a:gd name="T34" fmla="*/ 158 w 262"/>
                <a:gd name="T35" fmla="*/ 173 h 603"/>
                <a:gd name="T36" fmla="*/ 179 w 262"/>
                <a:gd name="T37" fmla="*/ 179 h 603"/>
                <a:gd name="T38" fmla="*/ 201 w 262"/>
                <a:gd name="T39" fmla="*/ 195 h 603"/>
                <a:gd name="T40" fmla="*/ 223 w 262"/>
                <a:gd name="T41" fmla="*/ 211 h 603"/>
                <a:gd name="T42" fmla="*/ 223 w 262"/>
                <a:gd name="T43" fmla="*/ 211 h 603"/>
                <a:gd name="T44" fmla="*/ 239 w 262"/>
                <a:gd name="T45" fmla="*/ 228 h 603"/>
                <a:gd name="T46" fmla="*/ 250 w 262"/>
                <a:gd name="T47" fmla="*/ 250 h 603"/>
                <a:gd name="T48" fmla="*/ 255 w 262"/>
                <a:gd name="T49" fmla="*/ 277 h 603"/>
                <a:gd name="T50" fmla="*/ 261 w 262"/>
                <a:gd name="T51" fmla="*/ 304 h 603"/>
                <a:gd name="T52" fmla="*/ 261 w 262"/>
                <a:gd name="T53" fmla="*/ 304 h 603"/>
                <a:gd name="T54" fmla="*/ 255 w 262"/>
                <a:gd name="T55" fmla="*/ 325 h 603"/>
                <a:gd name="T56" fmla="*/ 250 w 262"/>
                <a:gd name="T57" fmla="*/ 353 h 603"/>
                <a:gd name="T58" fmla="*/ 239 w 262"/>
                <a:gd name="T59" fmla="*/ 375 h 603"/>
                <a:gd name="T60" fmla="*/ 223 w 262"/>
                <a:gd name="T61" fmla="*/ 391 h 603"/>
                <a:gd name="T62" fmla="*/ 223 w 262"/>
                <a:gd name="T63" fmla="*/ 391 h 603"/>
                <a:gd name="T64" fmla="*/ 201 w 262"/>
                <a:gd name="T65" fmla="*/ 407 h 603"/>
                <a:gd name="T66" fmla="*/ 179 w 262"/>
                <a:gd name="T67" fmla="*/ 423 h 603"/>
                <a:gd name="T68" fmla="*/ 158 w 262"/>
                <a:gd name="T69" fmla="*/ 429 h 603"/>
                <a:gd name="T70" fmla="*/ 131 w 262"/>
                <a:gd name="T71" fmla="*/ 429 h 603"/>
                <a:gd name="T72" fmla="*/ 131 w 262"/>
                <a:gd name="T73" fmla="*/ 429 h 603"/>
                <a:gd name="T74" fmla="*/ 103 w 262"/>
                <a:gd name="T75" fmla="*/ 429 h 603"/>
                <a:gd name="T76" fmla="*/ 82 w 262"/>
                <a:gd name="T77" fmla="*/ 418 h 603"/>
                <a:gd name="T78" fmla="*/ 60 w 262"/>
                <a:gd name="T79" fmla="*/ 407 h 603"/>
                <a:gd name="T80" fmla="*/ 38 w 262"/>
                <a:gd name="T81" fmla="*/ 391 h 603"/>
                <a:gd name="T82" fmla="*/ 22 w 262"/>
                <a:gd name="T83" fmla="*/ 375 h 603"/>
                <a:gd name="T84" fmla="*/ 11 w 262"/>
                <a:gd name="T85" fmla="*/ 353 h 603"/>
                <a:gd name="T86" fmla="*/ 6 w 262"/>
                <a:gd name="T87" fmla="*/ 325 h 603"/>
                <a:gd name="T88" fmla="*/ 0 w 262"/>
                <a:gd name="T89" fmla="*/ 304 h 603"/>
                <a:gd name="T90" fmla="*/ 0 w 262"/>
                <a:gd name="T91" fmla="*/ 575 h 603"/>
                <a:gd name="T92" fmla="*/ 0 w 262"/>
                <a:gd name="T93" fmla="*/ 575 h 603"/>
                <a:gd name="T94" fmla="*/ 33 w 262"/>
                <a:gd name="T95" fmla="*/ 586 h 603"/>
                <a:gd name="T96" fmla="*/ 60 w 262"/>
                <a:gd name="T97" fmla="*/ 597 h 603"/>
                <a:gd name="T98" fmla="*/ 98 w 262"/>
                <a:gd name="T99" fmla="*/ 602 h 603"/>
                <a:gd name="T100" fmla="*/ 131 w 262"/>
                <a:gd name="T101" fmla="*/ 602 h 603"/>
                <a:gd name="T102" fmla="*/ 131 w 262"/>
                <a:gd name="T103" fmla="*/ 602 h 603"/>
                <a:gd name="T104" fmla="*/ 163 w 262"/>
                <a:gd name="T105" fmla="*/ 602 h 603"/>
                <a:gd name="T106" fmla="*/ 196 w 262"/>
                <a:gd name="T107" fmla="*/ 597 h 603"/>
                <a:gd name="T108" fmla="*/ 228 w 262"/>
                <a:gd name="T109" fmla="*/ 586 h 603"/>
                <a:gd name="T110" fmla="*/ 261 w 262"/>
                <a:gd name="T111" fmla="*/ 575 h 603"/>
                <a:gd name="T112" fmla="*/ 261 w 262"/>
                <a:gd name="T113" fmla="*/ 27 h 603"/>
                <a:gd name="T114" fmla="*/ 261 w 262"/>
                <a:gd name="T115" fmla="*/ 27 h 603"/>
                <a:gd name="T116" fmla="*/ 228 w 262"/>
                <a:gd name="T117" fmla="*/ 16 h 603"/>
                <a:gd name="T118" fmla="*/ 196 w 262"/>
                <a:gd name="T119" fmla="*/ 5 h 603"/>
                <a:gd name="T120" fmla="*/ 163 w 262"/>
                <a:gd name="T121" fmla="*/ 0 h 603"/>
                <a:gd name="T122" fmla="*/ 131 w 262"/>
                <a:gd name="T12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603">
                  <a:moveTo>
                    <a:pt x="131" y="0"/>
                  </a:moveTo>
                  <a:lnTo>
                    <a:pt x="131" y="0"/>
                  </a:lnTo>
                  <a:lnTo>
                    <a:pt x="98" y="0"/>
                  </a:lnTo>
                  <a:lnTo>
                    <a:pt x="60" y="5"/>
                  </a:lnTo>
                  <a:lnTo>
                    <a:pt x="33" y="16"/>
                  </a:lnTo>
                  <a:lnTo>
                    <a:pt x="0" y="27"/>
                  </a:lnTo>
                  <a:lnTo>
                    <a:pt x="0" y="298"/>
                  </a:lnTo>
                  <a:lnTo>
                    <a:pt x="0" y="298"/>
                  </a:lnTo>
                  <a:lnTo>
                    <a:pt x="6" y="277"/>
                  </a:lnTo>
                  <a:lnTo>
                    <a:pt x="11" y="250"/>
                  </a:lnTo>
                  <a:lnTo>
                    <a:pt x="22" y="228"/>
                  </a:lnTo>
                  <a:lnTo>
                    <a:pt x="38" y="211"/>
                  </a:lnTo>
                  <a:lnTo>
                    <a:pt x="60" y="195"/>
                  </a:lnTo>
                  <a:lnTo>
                    <a:pt x="82" y="184"/>
                  </a:lnTo>
                  <a:lnTo>
                    <a:pt x="103" y="173"/>
                  </a:lnTo>
                  <a:lnTo>
                    <a:pt x="131" y="173"/>
                  </a:lnTo>
                  <a:lnTo>
                    <a:pt x="131" y="173"/>
                  </a:lnTo>
                  <a:lnTo>
                    <a:pt x="158" y="173"/>
                  </a:lnTo>
                  <a:lnTo>
                    <a:pt x="179" y="179"/>
                  </a:lnTo>
                  <a:lnTo>
                    <a:pt x="201" y="195"/>
                  </a:lnTo>
                  <a:lnTo>
                    <a:pt x="223" y="211"/>
                  </a:lnTo>
                  <a:lnTo>
                    <a:pt x="223" y="211"/>
                  </a:lnTo>
                  <a:lnTo>
                    <a:pt x="239" y="228"/>
                  </a:lnTo>
                  <a:lnTo>
                    <a:pt x="250" y="250"/>
                  </a:lnTo>
                  <a:lnTo>
                    <a:pt x="255" y="277"/>
                  </a:lnTo>
                  <a:lnTo>
                    <a:pt x="261" y="304"/>
                  </a:lnTo>
                  <a:lnTo>
                    <a:pt x="261" y="304"/>
                  </a:lnTo>
                  <a:lnTo>
                    <a:pt x="255" y="325"/>
                  </a:lnTo>
                  <a:lnTo>
                    <a:pt x="250" y="353"/>
                  </a:lnTo>
                  <a:lnTo>
                    <a:pt x="239" y="375"/>
                  </a:lnTo>
                  <a:lnTo>
                    <a:pt x="223" y="391"/>
                  </a:lnTo>
                  <a:lnTo>
                    <a:pt x="223" y="391"/>
                  </a:lnTo>
                  <a:lnTo>
                    <a:pt x="201" y="407"/>
                  </a:lnTo>
                  <a:lnTo>
                    <a:pt x="179" y="423"/>
                  </a:lnTo>
                  <a:lnTo>
                    <a:pt x="158" y="429"/>
                  </a:lnTo>
                  <a:lnTo>
                    <a:pt x="131" y="429"/>
                  </a:lnTo>
                  <a:lnTo>
                    <a:pt x="131" y="429"/>
                  </a:lnTo>
                  <a:lnTo>
                    <a:pt x="103" y="429"/>
                  </a:lnTo>
                  <a:lnTo>
                    <a:pt x="82" y="418"/>
                  </a:lnTo>
                  <a:lnTo>
                    <a:pt x="60" y="407"/>
                  </a:lnTo>
                  <a:lnTo>
                    <a:pt x="38" y="391"/>
                  </a:lnTo>
                  <a:lnTo>
                    <a:pt x="22" y="375"/>
                  </a:lnTo>
                  <a:lnTo>
                    <a:pt x="11" y="353"/>
                  </a:lnTo>
                  <a:lnTo>
                    <a:pt x="6" y="325"/>
                  </a:lnTo>
                  <a:lnTo>
                    <a:pt x="0" y="304"/>
                  </a:lnTo>
                  <a:lnTo>
                    <a:pt x="0" y="575"/>
                  </a:lnTo>
                  <a:lnTo>
                    <a:pt x="0" y="575"/>
                  </a:lnTo>
                  <a:lnTo>
                    <a:pt x="33" y="586"/>
                  </a:lnTo>
                  <a:lnTo>
                    <a:pt x="60" y="597"/>
                  </a:lnTo>
                  <a:lnTo>
                    <a:pt x="98" y="602"/>
                  </a:lnTo>
                  <a:lnTo>
                    <a:pt x="131" y="602"/>
                  </a:lnTo>
                  <a:lnTo>
                    <a:pt x="131" y="602"/>
                  </a:lnTo>
                  <a:lnTo>
                    <a:pt x="163" y="602"/>
                  </a:lnTo>
                  <a:lnTo>
                    <a:pt x="196" y="597"/>
                  </a:lnTo>
                  <a:lnTo>
                    <a:pt x="228" y="586"/>
                  </a:lnTo>
                  <a:lnTo>
                    <a:pt x="261" y="575"/>
                  </a:lnTo>
                  <a:lnTo>
                    <a:pt x="261" y="27"/>
                  </a:lnTo>
                  <a:lnTo>
                    <a:pt x="261" y="27"/>
                  </a:lnTo>
                  <a:lnTo>
                    <a:pt x="228" y="16"/>
                  </a:lnTo>
                  <a:lnTo>
                    <a:pt x="196" y="5"/>
                  </a:lnTo>
                  <a:lnTo>
                    <a:pt x="163" y="0"/>
                  </a:lnTo>
                  <a:lnTo>
                    <a:pt x="131"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5" name="Freeform 52"/>
            <p:cNvSpPr>
              <a:spLocks noChangeArrowheads="1"/>
            </p:cNvSpPr>
            <p:nvPr/>
          </p:nvSpPr>
          <p:spPr bwMode="auto">
            <a:xfrm>
              <a:off x="10375900" y="5168900"/>
              <a:ext cx="0" cy="1587"/>
            </a:xfrm>
            <a:custGeom>
              <a:avLst/>
              <a:gdLst>
                <a:gd name="T0" fmla="*/ 0 w 1"/>
                <a:gd name="T1" fmla="*/ 6 h 7"/>
                <a:gd name="T2" fmla="*/ 0 w 1"/>
                <a:gd name="T3" fmla="*/ 6 h 7"/>
                <a:gd name="T4" fmla="*/ 0 w 1"/>
                <a:gd name="T5" fmla="*/ 6 h 7"/>
                <a:gd name="T6" fmla="*/ 0 w 1"/>
                <a:gd name="T7" fmla="*/ 0 h 7"/>
                <a:gd name="T8" fmla="*/ 0 w 1"/>
                <a:gd name="T9" fmla="*/ 0 h 7"/>
                <a:gd name="T10" fmla="*/ 0 w 1"/>
                <a:gd name="T11" fmla="*/ 6 h 7"/>
              </a:gdLst>
              <a:ahLst/>
              <a:cxnLst>
                <a:cxn ang="0">
                  <a:pos x="T0" y="T1"/>
                </a:cxn>
                <a:cxn ang="0">
                  <a:pos x="T2" y="T3"/>
                </a:cxn>
                <a:cxn ang="0">
                  <a:pos x="T4" y="T5"/>
                </a:cxn>
                <a:cxn ang="0">
                  <a:pos x="T6" y="T7"/>
                </a:cxn>
                <a:cxn ang="0">
                  <a:pos x="T8" y="T9"/>
                </a:cxn>
                <a:cxn ang="0">
                  <a:pos x="T10" y="T11"/>
                </a:cxn>
              </a:cxnLst>
              <a:rect l="0" t="0" r="r" b="b"/>
              <a:pathLst>
                <a:path w="1" h="7">
                  <a:moveTo>
                    <a:pt x="0" y="6"/>
                  </a:moveTo>
                  <a:lnTo>
                    <a:pt x="0" y="6"/>
                  </a:lnTo>
                  <a:lnTo>
                    <a:pt x="0" y="6"/>
                  </a:lnTo>
                  <a:lnTo>
                    <a:pt x="0" y="0"/>
                  </a:lnTo>
                  <a:lnTo>
                    <a:pt x="0" y="0"/>
                  </a:lnTo>
                  <a:lnTo>
                    <a:pt x="0" y="6"/>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6" name="Freeform 53"/>
            <p:cNvSpPr>
              <a:spLocks noChangeArrowheads="1"/>
            </p:cNvSpPr>
            <p:nvPr/>
          </p:nvSpPr>
          <p:spPr bwMode="auto">
            <a:xfrm>
              <a:off x="10375900" y="5072063"/>
              <a:ext cx="61913" cy="195262"/>
            </a:xfrm>
            <a:custGeom>
              <a:avLst/>
              <a:gdLst>
                <a:gd name="T0" fmla="*/ 174 w 175"/>
                <a:gd name="T1" fmla="*/ 277 h 549"/>
                <a:gd name="T2" fmla="*/ 174 w 175"/>
                <a:gd name="T3" fmla="*/ 277 h 549"/>
                <a:gd name="T4" fmla="*/ 174 w 175"/>
                <a:gd name="T5" fmla="*/ 271 h 549"/>
                <a:gd name="T6" fmla="*/ 174 w 175"/>
                <a:gd name="T7" fmla="*/ 0 h 549"/>
                <a:gd name="T8" fmla="*/ 174 w 175"/>
                <a:gd name="T9" fmla="*/ 0 h 549"/>
                <a:gd name="T10" fmla="*/ 137 w 175"/>
                <a:gd name="T11" fmla="*/ 22 h 549"/>
                <a:gd name="T12" fmla="*/ 104 w 175"/>
                <a:gd name="T13" fmla="*/ 49 h 549"/>
                <a:gd name="T14" fmla="*/ 77 w 175"/>
                <a:gd name="T15" fmla="*/ 76 h 549"/>
                <a:gd name="T16" fmla="*/ 49 w 175"/>
                <a:gd name="T17" fmla="*/ 109 h 549"/>
                <a:gd name="T18" fmla="*/ 28 w 175"/>
                <a:gd name="T19" fmla="*/ 146 h 549"/>
                <a:gd name="T20" fmla="*/ 12 w 175"/>
                <a:gd name="T21" fmla="*/ 184 h 549"/>
                <a:gd name="T22" fmla="*/ 6 w 175"/>
                <a:gd name="T23" fmla="*/ 228 h 549"/>
                <a:gd name="T24" fmla="*/ 0 w 175"/>
                <a:gd name="T25" fmla="*/ 271 h 549"/>
                <a:gd name="T26" fmla="*/ 0 w 175"/>
                <a:gd name="T27" fmla="*/ 277 h 549"/>
                <a:gd name="T28" fmla="*/ 0 w 175"/>
                <a:gd name="T29" fmla="*/ 277 h 549"/>
                <a:gd name="T30" fmla="*/ 6 w 175"/>
                <a:gd name="T31" fmla="*/ 320 h 549"/>
                <a:gd name="T32" fmla="*/ 12 w 175"/>
                <a:gd name="T33" fmla="*/ 364 h 549"/>
                <a:gd name="T34" fmla="*/ 28 w 175"/>
                <a:gd name="T35" fmla="*/ 402 h 549"/>
                <a:gd name="T36" fmla="*/ 49 w 175"/>
                <a:gd name="T37" fmla="*/ 440 h 549"/>
                <a:gd name="T38" fmla="*/ 77 w 175"/>
                <a:gd name="T39" fmla="*/ 473 h 549"/>
                <a:gd name="T40" fmla="*/ 104 w 175"/>
                <a:gd name="T41" fmla="*/ 500 h 549"/>
                <a:gd name="T42" fmla="*/ 137 w 175"/>
                <a:gd name="T43" fmla="*/ 527 h 549"/>
                <a:gd name="T44" fmla="*/ 174 w 175"/>
                <a:gd name="T45" fmla="*/ 548 h 549"/>
                <a:gd name="T46" fmla="*/ 174 w 175"/>
                <a:gd name="T47" fmla="*/ 27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49">
                  <a:moveTo>
                    <a:pt x="174" y="277"/>
                  </a:moveTo>
                  <a:lnTo>
                    <a:pt x="174" y="277"/>
                  </a:lnTo>
                  <a:lnTo>
                    <a:pt x="174" y="271"/>
                  </a:lnTo>
                  <a:lnTo>
                    <a:pt x="174" y="0"/>
                  </a:lnTo>
                  <a:lnTo>
                    <a:pt x="174" y="0"/>
                  </a:lnTo>
                  <a:lnTo>
                    <a:pt x="137" y="22"/>
                  </a:lnTo>
                  <a:lnTo>
                    <a:pt x="104" y="49"/>
                  </a:lnTo>
                  <a:lnTo>
                    <a:pt x="77" y="76"/>
                  </a:lnTo>
                  <a:lnTo>
                    <a:pt x="49" y="109"/>
                  </a:lnTo>
                  <a:lnTo>
                    <a:pt x="28" y="146"/>
                  </a:lnTo>
                  <a:lnTo>
                    <a:pt x="12" y="184"/>
                  </a:lnTo>
                  <a:lnTo>
                    <a:pt x="6" y="228"/>
                  </a:lnTo>
                  <a:lnTo>
                    <a:pt x="0" y="271"/>
                  </a:lnTo>
                  <a:lnTo>
                    <a:pt x="0" y="277"/>
                  </a:lnTo>
                  <a:lnTo>
                    <a:pt x="0" y="277"/>
                  </a:lnTo>
                  <a:lnTo>
                    <a:pt x="6" y="320"/>
                  </a:lnTo>
                  <a:lnTo>
                    <a:pt x="12" y="364"/>
                  </a:lnTo>
                  <a:lnTo>
                    <a:pt x="28" y="402"/>
                  </a:lnTo>
                  <a:lnTo>
                    <a:pt x="49" y="440"/>
                  </a:lnTo>
                  <a:lnTo>
                    <a:pt x="77" y="473"/>
                  </a:lnTo>
                  <a:lnTo>
                    <a:pt x="104" y="500"/>
                  </a:lnTo>
                  <a:lnTo>
                    <a:pt x="137" y="527"/>
                  </a:lnTo>
                  <a:lnTo>
                    <a:pt x="174" y="548"/>
                  </a:lnTo>
                  <a:lnTo>
                    <a:pt x="174" y="27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7" name="Freeform 54"/>
            <p:cNvSpPr>
              <a:spLocks noChangeArrowheads="1"/>
            </p:cNvSpPr>
            <p:nvPr/>
          </p:nvSpPr>
          <p:spPr bwMode="auto">
            <a:xfrm>
              <a:off x="10533063" y="5072063"/>
              <a:ext cx="61913" cy="195262"/>
            </a:xfrm>
            <a:custGeom>
              <a:avLst/>
              <a:gdLst>
                <a:gd name="T0" fmla="*/ 174 w 175"/>
                <a:gd name="T1" fmla="*/ 277 h 549"/>
                <a:gd name="T2" fmla="*/ 174 w 175"/>
                <a:gd name="T3" fmla="*/ 277 h 549"/>
                <a:gd name="T4" fmla="*/ 168 w 175"/>
                <a:gd name="T5" fmla="*/ 217 h 549"/>
                <a:gd name="T6" fmla="*/ 152 w 175"/>
                <a:gd name="T7" fmla="*/ 157 h 549"/>
                <a:gd name="T8" fmla="*/ 119 w 175"/>
                <a:gd name="T9" fmla="*/ 109 h 549"/>
                <a:gd name="T10" fmla="*/ 81 w 175"/>
                <a:gd name="T11" fmla="*/ 59 h 549"/>
                <a:gd name="T12" fmla="*/ 81 w 175"/>
                <a:gd name="T13" fmla="*/ 59 h 549"/>
                <a:gd name="T14" fmla="*/ 43 w 175"/>
                <a:gd name="T15" fmla="*/ 27 h 549"/>
                <a:gd name="T16" fmla="*/ 0 w 175"/>
                <a:gd name="T17" fmla="*/ 0 h 549"/>
                <a:gd name="T18" fmla="*/ 0 w 175"/>
                <a:gd name="T19" fmla="*/ 548 h 549"/>
                <a:gd name="T20" fmla="*/ 0 w 175"/>
                <a:gd name="T21" fmla="*/ 548 h 549"/>
                <a:gd name="T22" fmla="*/ 43 w 175"/>
                <a:gd name="T23" fmla="*/ 521 h 549"/>
                <a:gd name="T24" fmla="*/ 81 w 175"/>
                <a:gd name="T25" fmla="*/ 489 h 549"/>
                <a:gd name="T26" fmla="*/ 81 w 175"/>
                <a:gd name="T27" fmla="*/ 489 h 549"/>
                <a:gd name="T28" fmla="*/ 119 w 175"/>
                <a:gd name="T29" fmla="*/ 440 h 549"/>
                <a:gd name="T30" fmla="*/ 152 w 175"/>
                <a:gd name="T31" fmla="*/ 391 h 549"/>
                <a:gd name="T32" fmla="*/ 168 w 175"/>
                <a:gd name="T33" fmla="*/ 331 h 549"/>
                <a:gd name="T34" fmla="*/ 174 w 175"/>
                <a:gd name="T35" fmla="*/ 27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549">
                  <a:moveTo>
                    <a:pt x="174" y="277"/>
                  </a:moveTo>
                  <a:lnTo>
                    <a:pt x="174" y="277"/>
                  </a:lnTo>
                  <a:lnTo>
                    <a:pt x="168" y="217"/>
                  </a:lnTo>
                  <a:lnTo>
                    <a:pt x="152" y="157"/>
                  </a:lnTo>
                  <a:lnTo>
                    <a:pt x="119" y="109"/>
                  </a:lnTo>
                  <a:lnTo>
                    <a:pt x="81" y="59"/>
                  </a:lnTo>
                  <a:lnTo>
                    <a:pt x="81" y="59"/>
                  </a:lnTo>
                  <a:lnTo>
                    <a:pt x="43" y="27"/>
                  </a:lnTo>
                  <a:lnTo>
                    <a:pt x="0" y="0"/>
                  </a:lnTo>
                  <a:lnTo>
                    <a:pt x="0" y="548"/>
                  </a:lnTo>
                  <a:lnTo>
                    <a:pt x="0" y="548"/>
                  </a:lnTo>
                  <a:lnTo>
                    <a:pt x="43" y="521"/>
                  </a:lnTo>
                  <a:lnTo>
                    <a:pt x="81" y="489"/>
                  </a:lnTo>
                  <a:lnTo>
                    <a:pt x="81" y="489"/>
                  </a:lnTo>
                  <a:lnTo>
                    <a:pt x="119" y="440"/>
                  </a:lnTo>
                  <a:lnTo>
                    <a:pt x="152" y="391"/>
                  </a:lnTo>
                  <a:lnTo>
                    <a:pt x="168" y="331"/>
                  </a:lnTo>
                  <a:lnTo>
                    <a:pt x="174" y="27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8" name="Freeform 66"/>
            <p:cNvSpPr>
              <a:spLocks noChangeArrowheads="1"/>
            </p:cNvSpPr>
            <p:nvPr/>
          </p:nvSpPr>
          <p:spPr bwMode="auto">
            <a:xfrm>
              <a:off x="11310938" y="3865563"/>
              <a:ext cx="60325" cy="1123950"/>
            </a:xfrm>
            <a:custGeom>
              <a:avLst/>
              <a:gdLst>
                <a:gd name="T0" fmla="*/ 173 w 174"/>
                <a:gd name="T1" fmla="*/ 3124 h 3125"/>
                <a:gd name="T2" fmla="*/ 0 w 174"/>
                <a:gd name="T3" fmla="*/ 3124 h 3125"/>
                <a:gd name="T4" fmla="*/ 0 w 174"/>
                <a:gd name="T5" fmla="*/ 0 h 3125"/>
                <a:gd name="T6" fmla="*/ 173 w 174"/>
                <a:gd name="T7" fmla="*/ 0 h 3125"/>
                <a:gd name="T8" fmla="*/ 173 w 174"/>
                <a:gd name="T9" fmla="*/ 3124 h 3125"/>
              </a:gdLst>
              <a:ahLst/>
              <a:cxnLst>
                <a:cxn ang="0">
                  <a:pos x="T0" y="T1"/>
                </a:cxn>
                <a:cxn ang="0">
                  <a:pos x="T2" y="T3"/>
                </a:cxn>
                <a:cxn ang="0">
                  <a:pos x="T4" y="T5"/>
                </a:cxn>
                <a:cxn ang="0">
                  <a:pos x="T6" y="T7"/>
                </a:cxn>
                <a:cxn ang="0">
                  <a:pos x="T8" y="T9"/>
                </a:cxn>
              </a:cxnLst>
              <a:rect l="0" t="0" r="r" b="b"/>
              <a:pathLst>
                <a:path w="174" h="3125">
                  <a:moveTo>
                    <a:pt x="173" y="3124"/>
                  </a:moveTo>
                  <a:lnTo>
                    <a:pt x="0" y="3124"/>
                  </a:lnTo>
                  <a:lnTo>
                    <a:pt x="0" y="0"/>
                  </a:lnTo>
                  <a:lnTo>
                    <a:pt x="173" y="0"/>
                  </a:lnTo>
                  <a:lnTo>
                    <a:pt x="173" y="3124"/>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9" name="Freeform 67"/>
            <p:cNvSpPr>
              <a:spLocks noChangeArrowheads="1"/>
            </p:cNvSpPr>
            <p:nvPr/>
          </p:nvSpPr>
          <p:spPr bwMode="auto">
            <a:xfrm>
              <a:off x="11777663" y="1036638"/>
              <a:ext cx="61913" cy="1127125"/>
            </a:xfrm>
            <a:custGeom>
              <a:avLst/>
              <a:gdLst>
                <a:gd name="T0" fmla="*/ 174 w 175"/>
                <a:gd name="T1" fmla="*/ 3134 h 3135"/>
                <a:gd name="T2" fmla="*/ 0 w 175"/>
                <a:gd name="T3" fmla="*/ 3134 h 3135"/>
                <a:gd name="T4" fmla="*/ 0 w 175"/>
                <a:gd name="T5" fmla="*/ 0 h 3135"/>
                <a:gd name="T6" fmla="*/ 174 w 175"/>
                <a:gd name="T7" fmla="*/ 0 h 3135"/>
                <a:gd name="T8" fmla="*/ 174 w 175"/>
                <a:gd name="T9" fmla="*/ 3134 h 3135"/>
              </a:gdLst>
              <a:ahLst/>
              <a:cxnLst>
                <a:cxn ang="0">
                  <a:pos x="T0" y="T1"/>
                </a:cxn>
                <a:cxn ang="0">
                  <a:pos x="T2" y="T3"/>
                </a:cxn>
                <a:cxn ang="0">
                  <a:pos x="T4" y="T5"/>
                </a:cxn>
                <a:cxn ang="0">
                  <a:pos x="T6" y="T7"/>
                </a:cxn>
                <a:cxn ang="0">
                  <a:pos x="T8" y="T9"/>
                </a:cxn>
              </a:cxnLst>
              <a:rect l="0" t="0" r="r" b="b"/>
              <a:pathLst>
                <a:path w="175" h="3135">
                  <a:moveTo>
                    <a:pt x="174" y="3134"/>
                  </a:moveTo>
                  <a:lnTo>
                    <a:pt x="0" y="3134"/>
                  </a:lnTo>
                  <a:lnTo>
                    <a:pt x="0" y="0"/>
                  </a:lnTo>
                  <a:lnTo>
                    <a:pt x="174" y="0"/>
                  </a:lnTo>
                  <a:lnTo>
                    <a:pt x="174" y="3134"/>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0" name="Freeform 68"/>
            <p:cNvSpPr>
              <a:spLocks noChangeArrowheads="1"/>
            </p:cNvSpPr>
            <p:nvPr/>
          </p:nvSpPr>
          <p:spPr bwMode="auto">
            <a:xfrm>
              <a:off x="11934825" y="881063"/>
              <a:ext cx="61913" cy="1281112"/>
            </a:xfrm>
            <a:custGeom>
              <a:avLst/>
              <a:gdLst>
                <a:gd name="T0" fmla="*/ 174 w 175"/>
                <a:gd name="T1" fmla="*/ 3563 h 3564"/>
                <a:gd name="T2" fmla="*/ 0 w 175"/>
                <a:gd name="T3" fmla="*/ 3563 h 3564"/>
                <a:gd name="T4" fmla="*/ 0 w 175"/>
                <a:gd name="T5" fmla="*/ 0 h 3564"/>
                <a:gd name="T6" fmla="*/ 174 w 175"/>
                <a:gd name="T7" fmla="*/ 0 h 3564"/>
                <a:gd name="T8" fmla="*/ 174 w 175"/>
                <a:gd name="T9" fmla="*/ 3563 h 3564"/>
              </a:gdLst>
              <a:ahLst/>
              <a:cxnLst>
                <a:cxn ang="0">
                  <a:pos x="T0" y="T1"/>
                </a:cxn>
                <a:cxn ang="0">
                  <a:pos x="T2" y="T3"/>
                </a:cxn>
                <a:cxn ang="0">
                  <a:pos x="T4" y="T5"/>
                </a:cxn>
                <a:cxn ang="0">
                  <a:pos x="T6" y="T7"/>
                </a:cxn>
                <a:cxn ang="0">
                  <a:pos x="T8" y="T9"/>
                </a:cxn>
              </a:cxnLst>
              <a:rect l="0" t="0" r="r" b="b"/>
              <a:pathLst>
                <a:path w="175" h="3564">
                  <a:moveTo>
                    <a:pt x="174" y="3563"/>
                  </a:moveTo>
                  <a:lnTo>
                    <a:pt x="0" y="3563"/>
                  </a:lnTo>
                  <a:lnTo>
                    <a:pt x="0" y="0"/>
                  </a:lnTo>
                  <a:lnTo>
                    <a:pt x="174" y="0"/>
                  </a:lnTo>
                  <a:lnTo>
                    <a:pt x="174" y="3563"/>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1" name="Freeform 69"/>
            <p:cNvSpPr>
              <a:spLocks noChangeArrowheads="1"/>
            </p:cNvSpPr>
            <p:nvPr/>
          </p:nvSpPr>
          <p:spPr bwMode="auto">
            <a:xfrm>
              <a:off x="10533063" y="3729038"/>
              <a:ext cx="61913" cy="227012"/>
            </a:xfrm>
            <a:custGeom>
              <a:avLst/>
              <a:gdLst>
                <a:gd name="T0" fmla="*/ 174 w 175"/>
                <a:gd name="T1" fmla="*/ 636 h 637"/>
                <a:gd name="T2" fmla="*/ 0 w 175"/>
                <a:gd name="T3" fmla="*/ 636 h 637"/>
                <a:gd name="T4" fmla="*/ 0 w 175"/>
                <a:gd name="T5" fmla="*/ 0 h 637"/>
                <a:gd name="T6" fmla="*/ 174 w 175"/>
                <a:gd name="T7" fmla="*/ 0 h 637"/>
                <a:gd name="T8" fmla="*/ 174 w 175"/>
                <a:gd name="T9" fmla="*/ 636 h 637"/>
              </a:gdLst>
              <a:ahLst/>
              <a:cxnLst>
                <a:cxn ang="0">
                  <a:pos x="T0" y="T1"/>
                </a:cxn>
                <a:cxn ang="0">
                  <a:pos x="T2" y="T3"/>
                </a:cxn>
                <a:cxn ang="0">
                  <a:pos x="T4" y="T5"/>
                </a:cxn>
                <a:cxn ang="0">
                  <a:pos x="T6" y="T7"/>
                </a:cxn>
                <a:cxn ang="0">
                  <a:pos x="T8" y="T9"/>
                </a:cxn>
              </a:cxnLst>
              <a:rect l="0" t="0" r="r" b="b"/>
              <a:pathLst>
                <a:path w="175" h="637">
                  <a:moveTo>
                    <a:pt x="174" y="636"/>
                  </a:moveTo>
                  <a:lnTo>
                    <a:pt x="0" y="636"/>
                  </a:lnTo>
                  <a:lnTo>
                    <a:pt x="0" y="0"/>
                  </a:lnTo>
                  <a:lnTo>
                    <a:pt x="174" y="0"/>
                  </a:lnTo>
                  <a:lnTo>
                    <a:pt x="174" y="636"/>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2" name="Freeform 70"/>
            <p:cNvSpPr>
              <a:spLocks noChangeArrowheads="1"/>
            </p:cNvSpPr>
            <p:nvPr/>
          </p:nvSpPr>
          <p:spPr bwMode="auto">
            <a:xfrm>
              <a:off x="10999788" y="2381250"/>
              <a:ext cx="61913" cy="782637"/>
            </a:xfrm>
            <a:custGeom>
              <a:avLst/>
              <a:gdLst>
                <a:gd name="T0" fmla="*/ 174 w 175"/>
                <a:gd name="T1" fmla="*/ 2178 h 2179"/>
                <a:gd name="T2" fmla="*/ 0 w 175"/>
                <a:gd name="T3" fmla="*/ 2178 h 2179"/>
                <a:gd name="T4" fmla="*/ 0 w 175"/>
                <a:gd name="T5" fmla="*/ 0 h 2179"/>
                <a:gd name="T6" fmla="*/ 174 w 175"/>
                <a:gd name="T7" fmla="*/ 0 h 2179"/>
                <a:gd name="T8" fmla="*/ 174 w 175"/>
                <a:gd name="T9" fmla="*/ 2178 h 2179"/>
              </a:gdLst>
              <a:ahLst/>
              <a:cxnLst>
                <a:cxn ang="0">
                  <a:pos x="T0" y="T1"/>
                </a:cxn>
                <a:cxn ang="0">
                  <a:pos x="T2" y="T3"/>
                </a:cxn>
                <a:cxn ang="0">
                  <a:pos x="T4" y="T5"/>
                </a:cxn>
                <a:cxn ang="0">
                  <a:pos x="T6" y="T7"/>
                </a:cxn>
                <a:cxn ang="0">
                  <a:pos x="T8" y="T9"/>
                </a:cxn>
              </a:cxnLst>
              <a:rect l="0" t="0" r="r" b="b"/>
              <a:pathLst>
                <a:path w="175" h="2179">
                  <a:moveTo>
                    <a:pt x="174" y="2178"/>
                  </a:moveTo>
                  <a:lnTo>
                    <a:pt x="0" y="2178"/>
                  </a:lnTo>
                  <a:lnTo>
                    <a:pt x="0" y="0"/>
                  </a:lnTo>
                  <a:lnTo>
                    <a:pt x="174" y="0"/>
                  </a:lnTo>
                  <a:lnTo>
                    <a:pt x="174" y="2178"/>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3" name="Freeform 71"/>
            <p:cNvSpPr>
              <a:spLocks noChangeArrowheads="1"/>
            </p:cNvSpPr>
            <p:nvPr/>
          </p:nvSpPr>
          <p:spPr bwMode="auto">
            <a:xfrm>
              <a:off x="10533063" y="3322638"/>
              <a:ext cx="61913" cy="404812"/>
            </a:xfrm>
            <a:custGeom>
              <a:avLst/>
              <a:gdLst>
                <a:gd name="T0" fmla="*/ 174 w 175"/>
                <a:gd name="T1" fmla="*/ 1130 h 1131"/>
                <a:gd name="T2" fmla="*/ 0 w 175"/>
                <a:gd name="T3" fmla="*/ 1130 h 1131"/>
                <a:gd name="T4" fmla="*/ 0 w 175"/>
                <a:gd name="T5" fmla="*/ 0 h 1131"/>
                <a:gd name="T6" fmla="*/ 174 w 175"/>
                <a:gd name="T7" fmla="*/ 0 h 1131"/>
                <a:gd name="T8" fmla="*/ 174 w 175"/>
                <a:gd name="T9" fmla="*/ 1130 h 1131"/>
              </a:gdLst>
              <a:ahLst/>
              <a:cxnLst>
                <a:cxn ang="0">
                  <a:pos x="T0" y="T1"/>
                </a:cxn>
                <a:cxn ang="0">
                  <a:pos x="T2" y="T3"/>
                </a:cxn>
                <a:cxn ang="0">
                  <a:pos x="T4" y="T5"/>
                </a:cxn>
                <a:cxn ang="0">
                  <a:pos x="T6" y="T7"/>
                </a:cxn>
                <a:cxn ang="0">
                  <a:pos x="T8" y="T9"/>
                </a:cxn>
              </a:cxnLst>
              <a:rect l="0" t="0" r="r" b="b"/>
              <a:pathLst>
                <a:path w="175" h="1131">
                  <a:moveTo>
                    <a:pt x="174" y="1130"/>
                  </a:moveTo>
                  <a:lnTo>
                    <a:pt x="0" y="1130"/>
                  </a:lnTo>
                  <a:lnTo>
                    <a:pt x="0" y="0"/>
                  </a:lnTo>
                  <a:lnTo>
                    <a:pt x="174" y="0"/>
                  </a:lnTo>
                  <a:lnTo>
                    <a:pt x="174" y="113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4" name="Freeform 72"/>
            <p:cNvSpPr>
              <a:spLocks noChangeArrowheads="1"/>
            </p:cNvSpPr>
            <p:nvPr/>
          </p:nvSpPr>
          <p:spPr bwMode="auto">
            <a:xfrm>
              <a:off x="10999788" y="3382963"/>
              <a:ext cx="61913" cy="482600"/>
            </a:xfrm>
            <a:custGeom>
              <a:avLst/>
              <a:gdLst>
                <a:gd name="T0" fmla="*/ 174 w 175"/>
                <a:gd name="T1" fmla="*/ 1342 h 1343"/>
                <a:gd name="T2" fmla="*/ 0 w 175"/>
                <a:gd name="T3" fmla="*/ 1342 h 1343"/>
                <a:gd name="T4" fmla="*/ 0 w 175"/>
                <a:gd name="T5" fmla="*/ 0 h 1343"/>
                <a:gd name="T6" fmla="*/ 174 w 175"/>
                <a:gd name="T7" fmla="*/ 0 h 1343"/>
                <a:gd name="T8" fmla="*/ 174 w 175"/>
                <a:gd name="T9" fmla="*/ 1342 h 1343"/>
              </a:gdLst>
              <a:ahLst/>
              <a:cxnLst>
                <a:cxn ang="0">
                  <a:pos x="T0" y="T1"/>
                </a:cxn>
                <a:cxn ang="0">
                  <a:pos x="T2" y="T3"/>
                </a:cxn>
                <a:cxn ang="0">
                  <a:pos x="T4" y="T5"/>
                </a:cxn>
                <a:cxn ang="0">
                  <a:pos x="T6" y="T7"/>
                </a:cxn>
                <a:cxn ang="0">
                  <a:pos x="T8" y="T9"/>
                </a:cxn>
              </a:cxnLst>
              <a:rect l="0" t="0" r="r" b="b"/>
              <a:pathLst>
                <a:path w="175" h="1343">
                  <a:moveTo>
                    <a:pt x="174" y="1342"/>
                  </a:moveTo>
                  <a:lnTo>
                    <a:pt x="0" y="1342"/>
                  </a:lnTo>
                  <a:lnTo>
                    <a:pt x="0" y="0"/>
                  </a:lnTo>
                  <a:lnTo>
                    <a:pt x="174" y="0"/>
                  </a:lnTo>
                  <a:lnTo>
                    <a:pt x="174" y="134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5" name="Freeform 73"/>
            <p:cNvSpPr>
              <a:spLocks noChangeArrowheads="1"/>
            </p:cNvSpPr>
            <p:nvPr/>
          </p:nvSpPr>
          <p:spPr bwMode="auto">
            <a:xfrm>
              <a:off x="11156950" y="6103938"/>
              <a:ext cx="60325" cy="758825"/>
            </a:xfrm>
            <a:custGeom>
              <a:avLst/>
              <a:gdLst>
                <a:gd name="T0" fmla="*/ 173 w 174"/>
                <a:gd name="T1" fmla="*/ 2113 h 2114"/>
                <a:gd name="T2" fmla="*/ 0 w 174"/>
                <a:gd name="T3" fmla="*/ 2113 h 2114"/>
                <a:gd name="T4" fmla="*/ 0 w 174"/>
                <a:gd name="T5" fmla="*/ 0 h 2114"/>
                <a:gd name="T6" fmla="*/ 173 w 174"/>
                <a:gd name="T7" fmla="*/ 0 h 2114"/>
                <a:gd name="T8" fmla="*/ 173 w 174"/>
                <a:gd name="T9" fmla="*/ 2113 h 2114"/>
              </a:gdLst>
              <a:ahLst/>
              <a:cxnLst>
                <a:cxn ang="0">
                  <a:pos x="T0" y="T1"/>
                </a:cxn>
                <a:cxn ang="0">
                  <a:pos x="T2" y="T3"/>
                </a:cxn>
                <a:cxn ang="0">
                  <a:pos x="T4" y="T5"/>
                </a:cxn>
                <a:cxn ang="0">
                  <a:pos x="T6" y="T7"/>
                </a:cxn>
                <a:cxn ang="0">
                  <a:pos x="T8" y="T9"/>
                </a:cxn>
              </a:cxnLst>
              <a:rect l="0" t="0" r="r" b="b"/>
              <a:pathLst>
                <a:path w="174" h="2114">
                  <a:moveTo>
                    <a:pt x="173" y="2113"/>
                  </a:moveTo>
                  <a:lnTo>
                    <a:pt x="0" y="2113"/>
                  </a:lnTo>
                  <a:lnTo>
                    <a:pt x="0" y="0"/>
                  </a:lnTo>
                  <a:lnTo>
                    <a:pt x="173" y="0"/>
                  </a:lnTo>
                  <a:lnTo>
                    <a:pt x="173" y="2113"/>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6" name="Freeform 74"/>
            <p:cNvSpPr>
              <a:spLocks noChangeArrowheads="1"/>
            </p:cNvSpPr>
            <p:nvPr/>
          </p:nvSpPr>
          <p:spPr bwMode="auto">
            <a:xfrm>
              <a:off x="10999788" y="6103938"/>
              <a:ext cx="61913" cy="758825"/>
            </a:xfrm>
            <a:custGeom>
              <a:avLst/>
              <a:gdLst>
                <a:gd name="T0" fmla="*/ 174 w 175"/>
                <a:gd name="T1" fmla="*/ 2113 h 2114"/>
                <a:gd name="T2" fmla="*/ 0 w 175"/>
                <a:gd name="T3" fmla="*/ 2113 h 2114"/>
                <a:gd name="T4" fmla="*/ 0 w 175"/>
                <a:gd name="T5" fmla="*/ 0 h 2114"/>
                <a:gd name="T6" fmla="*/ 174 w 175"/>
                <a:gd name="T7" fmla="*/ 0 h 2114"/>
                <a:gd name="T8" fmla="*/ 174 w 175"/>
                <a:gd name="T9" fmla="*/ 2113 h 2114"/>
              </a:gdLst>
              <a:ahLst/>
              <a:cxnLst>
                <a:cxn ang="0">
                  <a:pos x="T0" y="T1"/>
                </a:cxn>
                <a:cxn ang="0">
                  <a:pos x="T2" y="T3"/>
                </a:cxn>
                <a:cxn ang="0">
                  <a:pos x="T4" y="T5"/>
                </a:cxn>
                <a:cxn ang="0">
                  <a:pos x="T6" y="T7"/>
                </a:cxn>
                <a:cxn ang="0">
                  <a:pos x="T8" y="T9"/>
                </a:cxn>
              </a:cxnLst>
              <a:rect l="0" t="0" r="r" b="b"/>
              <a:pathLst>
                <a:path w="175" h="2114">
                  <a:moveTo>
                    <a:pt x="174" y="2113"/>
                  </a:moveTo>
                  <a:lnTo>
                    <a:pt x="0" y="2113"/>
                  </a:lnTo>
                  <a:lnTo>
                    <a:pt x="0" y="0"/>
                  </a:lnTo>
                  <a:lnTo>
                    <a:pt x="174" y="0"/>
                  </a:lnTo>
                  <a:lnTo>
                    <a:pt x="174" y="2113"/>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7" name="Freeform 75"/>
            <p:cNvSpPr>
              <a:spLocks noChangeArrowheads="1"/>
            </p:cNvSpPr>
            <p:nvPr/>
          </p:nvSpPr>
          <p:spPr bwMode="auto">
            <a:xfrm>
              <a:off x="11320463" y="4914900"/>
              <a:ext cx="354013" cy="355600"/>
            </a:xfrm>
            <a:custGeom>
              <a:avLst/>
              <a:gdLst>
                <a:gd name="T0" fmla="*/ 863 w 988"/>
                <a:gd name="T1" fmla="*/ 989 h 990"/>
                <a:gd name="T2" fmla="*/ 0 w 988"/>
                <a:gd name="T3" fmla="*/ 120 h 990"/>
                <a:gd name="T4" fmla="*/ 125 w 988"/>
                <a:gd name="T5" fmla="*/ 0 h 990"/>
                <a:gd name="T6" fmla="*/ 987 w 988"/>
                <a:gd name="T7" fmla="*/ 864 h 990"/>
                <a:gd name="T8" fmla="*/ 863 w 988"/>
                <a:gd name="T9" fmla="*/ 989 h 990"/>
              </a:gdLst>
              <a:ahLst/>
              <a:cxnLst>
                <a:cxn ang="0">
                  <a:pos x="T0" y="T1"/>
                </a:cxn>
                <a:cxn ang="0">
                  <a:pos x="T2" y="T3"/>
                </a:cxn>
                <a:cxn ang="0">
                  <a:pos x="T4" y="T5"/>
                </a:cxn>
                <a:cxn ang="0">
                  <a:pos x="T6" y="T7"/>
                </a:cxn>
                <a:cxn ang="0">
                  <a:pos x="T8" y="T9"/>
                </a:cxn>
              </a:cxnLst>
              <a:rect l="0" t="0" r="r" b="b"/>
              <a:pathLst>
                <a:path w="988" h="990">
                  <a:moveTo>
                    <a:pt x="863" y="989"/>
                  </a:moveTo>
                  <a:lnTo>
                    <a:pt x="0" y="120"/>
                  </a:lnTo>
                  <a:lnTo>
                    <a:pt x="125" y="0"/>
                  </a:lnTo>
                  <a:lnTo>
                    <a:pt x="987" y="864"/>
                  </a:lnTo>
                  <a:lnTo>
                    <a:pt x="863" y="989"/>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8" name="Freeform 76"/>
            <p:cNvSpPr>
              <a:spLocks noChangeArrowheads="1"/>
            </p:cNvSpPr>
            <p:nvPr/>
          </p:nvSpPr>
          <p:spPr bwMode="auto">
            <a:xfrm>
              <a:off x="11623675" y="5060950"/>
              <a:ext cx="61913" cy="595312"/>
            </a:xfrm>
            <a:custGeom>
              <a:avLst/>
              <a:gdLst>
                <a:gd name="T0" fmla="*/ 174 w 175"/>
                <a:gd name="T1" fmla="*/ 1657 h 1658"/>
                <a:gd name="T2" fmla="*/ 0 w 175"/>
                <a:gd name="T3" fmla="*/ 1657 h 1658"/>
                <a:gd name="T4" fmla="*/ 0 w 175"/>
                <a:gd name="T5" fmla="*/ 0 h 1658"/>
                <a:gd name="T6" fmla="*/ 174 w 175"/>
                <a:gd name="T7" fmla="*/ 0 h 1658"/>
                <a:gd name="T8" fmla="*/ 174 w 175"/>
                <a:gd name="T9" fmla="*/ 1657 h 1658"/>
              </a:gdLst>
              <a:ahLst/>
              <a:cxnLst>
                <a:cxn ang="0">
                  <a:pos x="T0" y="T1"/>
                </a:cxn>
                <a:cxn ang="0">
                  <a:pos x="T2" y="T3"/>
                </a:cxn>
                <a:cxn ang="0">
                  <a:pos x="T4" y="T5"/>
                </a:cxn>
                <a:cxn ang="0">
                  <a:pos x="T6" y="T7"/>
                </a:cxn>
                <a:cxn ang="0">
                  <a:pos x="T8" y="T9"/>
                </a:cxn>
              </a:cxnLst>
              <a:rect l="0" t="0" r="r" b="b"/>
              <a:pathLst>
                <a:path w="175" h="1658">
                  <a:moveTo>
                    <a:pt x="174" y="1657"/>
                  </a:moveTo>
                  <a:lnTo>
                    <a:pt x="0" y="1657"/>
                  </a:lnTo>
                  <a:lnTo>
                    <a:pt x="0" y="0"/>
                  </a:lnTo>
                  <a:lnTo>
                    <a:pt x="174" y="0"/>
                  </a:lnTo>
                  <a:lnTo>
                    <a:pt x="174" y="1657"/>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9" name="Freeform 77"/>
            <p:cNvSpPr>
              <a:spLocks noChangeArrowheads="1"/>
            </p:cNvSpPr>
            <p:nvPr/>
          </p:nvSpPr>
          <p:spPr bwMode="auto">
            <a:xfrm>
              <a:off x="9909175" y="4921250"/>
              <a:ext cx="61913" cy="288925"/>
            </a:xfrm>
            <a:custGeom>
              <a:avLst/>
              <a:gdLst>
                <a:gd name="T0" fmla="*/ 174 w 175"/>
                <a:gd name="T1" fmla="*/ 804 h 805"/>
                <a:gd name="T2" fmla="*/ 0 w 175"/>
                <a:gd name="T3" fmla="*/ 804 h 805"/>
                <a:gd name="T4" fmla="*/ 0 w 175"/>
                <a:gd name="T5" fmla="*/ 0 h 805"/>
                <a:gd name="T6" fmla="*/ 174 w 175"/>
                <a:gd name="T7" fmla="*/ 0 h 805"/>
                <a:gd name="T8" fmla="*/ 174 w 175"/>
                <a:gd name="T9" fmla="*/ 804 h 805"/>
              </a:gdLst>
              <a:ahLst/>
              <a:cxnLst>
                <a:cxn ang="0">
                  <a:pos x="T0" y="T1"/>
                </a:cxn>
                <a:cxn ang="0">
                  <a:pos x="T2" y="T3"/>
                </a:cxn>
                <a:cxn ang="0">
                  <a:pos x="T4" y="T5"/>
                </a:cxn>
                <a:cxn ang="0">
                  <a:pos x="T6" y="T7"/>
                </a:cxn>
                <a:cxn ang="0">
                  <a:pos x="T8" y="T9"/>
                </a:cxn>
              </a:cxnLst>
              <a:rect l="0" t="0" r="r" b="b"/>
              <a:pathLst>
                <a:path w="175" h="805">
                  <a:moveTo>
                    <a:pt x="174" y="804"/>
                  </a:moveTo>
                  <a:lnTo>
                    <a:pt x="0" y="804"/>
                  </a:lnTo>
                  <a:lnTo>
                    <a:pt x="0" y="0"/>
                  </a:lnTo>
                  <a:lnTo>
                    <a:pt x="174" y="0"/>
                  </a:lnTo>
                  <a:lnTo>
                    <a:pt x="174" y="804"/>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0" name="Freeform 78"/>
            <p:cNvSpPr>
              <a:spLocks noChangeArrowheads="1"/>
            </p:cNvSpPr>
            <p:nvPr/>
          </p:nvSpPr>
          <p:spPr bwMode="auto">
            <a:xfrm>
              <a:off x="9442450" y="5367338"/>
              <a:ext cx="61913" cy="255587"/>
            </a:xfrm>
            <a:custGeom>
              <a:avLst/>
              <a:gdLst>
                <a:gd name="T0" fmla="*/ 174 w 175"/>
                <a:gd name="T1" fmla="*/ 712 h 713"/>
                <a:gd name="T2" fmla="*/ 0 w 175"/>
                <a:gd name="T3" fmla="*/ 712 h 713"/>
                <a:gd name="T4" fmla="*/ 0 w 175"/>
                <a:gd name="T5" fmla="*/ 0 h 713"/>
                <a:gd name="T6" fmla="*/ 174 w 175"/>
                <a:gd name="T7" fmla="*/ 0 h 713"/>
                <a:gd name="T8" fmla="*/ 174 w 175"/>
                <a:gd name="T9" fmla="*/ 712 h 713"/>
              </a:gdLst>
              <a:ahLst/>
              <a:cxnLst>
                <a:cxn ang="0">
                  <a:pos x="T0" y="T1"/>
                </a:cxn>
                <a:cxn ang="0">
                  <a:pos x="T2" y="T3"/>
                </a:cxn>
                <a:cxn ang="0">
                  <a:pos x="T4" y="T5"/>
                </a:cxn>
                <a:cxn ang="0">
                  <a:pos x="T6" y="T7"/>
                </a:cxn>
                <a:cxn ang="0">
                  <a:pos x="T8" y="T9"/>
                </a:cxn>
              </a:cxnLst>
              <a:rect l="0" t="0" r="r" b="b"/>
              <a:pathLst>
                <a:path w="175" h="713">
                  <a:moveTo>
                    <a:pt x="174" y="712"/>
                  </a:moveTo>
                  <a:lnTo>
                    <a:pt x="0" y="712"/>
                  </a:lnTo>
                  <a:lnTo>
                    <a:pt x="0" y="0"/>
                  </a:lnTo>
                  <a:lnTo>
                    <a:pt x="174" y="0"/>
                  </a:lnTo>
                  <a:lnTo>
                    <a:pt x="174" y="712"/>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1" name="Freeform 79"/>
            <p:cNvSpPr>
              <a:spLocks noChangeArrowheads="1"/>
            </p:cNvSpPr>
            <p:nvPr/>
          </p:nvSpPr>
          <p:spPr bwMode="auto">
            <a:xfrm>
              <a:off x="11466513" y="2760663"/>
              <a:ext cx="61913" cy="2019300"/>
            </a:xfrm>
            <a:custGeom>
              <a:avLst/>
              <a:gdLst>
                <a:gd name="T0" fmla="*/ 174 w 175"/>
                <a:gd name="T1" fmla="*/ 5612 h 5613"/>
                <a:gd name="T2" fmla="*/ 0 w 175"/>
                <a:gd name="T3" fmla="*/ 5612 h 5613"/>
                <a:gd name="T4" fmla="*/ 0 w 175"/>
                <a:gd name="T5" fmla="*/ 0 h 5613"/>
                <a:gd name="T6" fmla="*/ 174 w 175"/>
                <a:gd name="T7" fmla="*/ 0 h 5613"/>
                <a:gd name="T8" fmla="*/ 174 w 175"/>
                <a:gd name="T9" fmla="*/ 5612 h 5613"/>
              </a:gdLst>
              <a:ahLst/>
              <a:cxnLst>
                <a:cxn ang="0">
                  <a:pos x="T0" y="T1"/>
                </a:cxn>
                <a:cxn ang="0">
                  <a:pos x="T2" y="T3"/>
                </a:cxn>
                <a:cxn ang="0">
                  <a:pos x="T4" y="T5"/>
                </a:cxn>
                <a:cxn ang="0">
                  <a:pos x="T6" y="T7"/>
                </a:cxn>
                <a:cxn ang="0">
                  <a:pos x="T8" y="T9"/>
                </a:cxn>
              </a:cxnLst>
              <a:rect l="0" t="0" r="r" b="b"/>
              <a:pathLst>
                <a:path w="175" h="5613">
                  <a:moveTo>
                    <a:pt x="174" y="5612"/>
                  </a:moveTo>
                  <a:lnTo>
                    <a:pt x="0" y="5612"/>
                  </a:lnTo>
                  <a:lnTo>
                    <a:pt x="0" y="0"/>
                  </a:lnTo>
                  <a:lnTo>
                    <a:pt x="174" y="0"/>
                  </a:lnTo>
                  <a:lnTo>
                    <a:pt x="174" y="5612"/>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 name="Freeform 80"/>
            <p:cNvSpPr>
              <a:spLocks noChangeArrowheads="1"/>
            </p:cNvSpPr>
            <p:nvPr/>
          </p:nvSpPr>
          <p:spPr bwMode="auto">
            <a:xfrm>
              <a:off x="11623675" y="2605088"/>
              <a:ext cx="61913" cy="2019300"/>
            </a:xfrm>
            <a:custGeom>
              <a:avLst/>
              <a:gdLst>
                <a:gd name="T0" fmla="*/ 174 w 175"/>
                <a:gd name="T1" fmla="*/ 5612 h 5613"/>
                <a:gd name="T2" fmla="*/ 0 w 175"/>
                <a:gd name="T3" fmla="*/ 5612 h 5613"/>
                <a:gd name="T4" fmla="*/ 0 w 175"/>
                <a:gd name="T5" fmla="*/ 0 h 5613"/>
                <a:gd name="T6" fmla="*/ 174 w 175"/>
                <a:gd name="T7" fmla="*/ 0 h 5613"/>
                <a:gd name="T8" fmla="*/ 174 w 175"/>
                <a:gd name="T9" fmla="*/ 5612 h 5613"/>
              </a:gdLst>
              <a:ahLst/>
              <a:cxnLst>
                <a:cxn ang="0">
                  <a:pos x="T0" y="T1"/>
                </a:cxn>
                <a:cxn ang="0">
                  <a:pos x="T2" y="T3"/>
                </a:cxn>
                <a:cxn ang="0">
                  <a:pos x="T4" y="T5"/>
                </a:cxn>
                <a:cxn ang="0">
                  <a:pos x="T6" y="T7"/>
                </a:cxn>
                <a:cxn ang="0">
                  <a:pos x="T8" y="T9"/>
                </a:cxn>
              </a:cxnLst>
              <a:rect l="0" t="0" r="r" b="b"/>
              <a:pathLst>
                <a:path w="175" h="5613">
                  <a:moveTo>
                    <a:pt x="174" y="5612"/>
                  </a:moveTo>
                  <a:lnTo>
                    <a:pt x="0" y="5612"/>
                  </a:lnTo>
                  <a:lnTo>
                    <a:pt x="0" y="0"/>
                  </a:lnTo>
                  <a:lnTo>
                    <a:pt x="174" y="0"/>
                  </a:lnTo>
                  <a:lnTo>
                    <a:pt x="174" y="561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3" name="Freeform 81"/>
            <p:cNvSpPr>
              <a:spLocks noChangeArrowheads="1"/>
            </p:cNvSpPr>
            <p:nvPr/>
          </p:nvSpPr>
          <p:spPr bwMode="auto">
            <a:xfrm>
              <a:off x="11623675" y="881063"/>
              <a:ext cx="61913" cy="735012"/>
            </a:xfrm>
            <a:custGeom>
              <a:avLst/>
              <a:gdLst>
                <a:gd name="T0" fmla="*/ 174 w 175"/>
                <a:gd name="T1" fmla="*/ 2047 h 2048"/>
                <a:gd name="T2" fmla="*/ 0 w 175"/>
                <a:gd name="T3" fmla="*/ 2047 h 2048"/>
                <a:gd name="T4" fmla="*/ 0 w 175"/>
                <a:gd name="T5" fmla="*/ 0 h 2048"/>
                <a:gd name="T6" fmla="*/ 174 w 175"/>
                <a:gd name="T7" fmla="*/ 0 h 2048"/>
                <a:gd name="T8" fmla="*/ 174 w 175"/>
                <a:gd name="T9" fmla="*/ 2047 h 2048"/>
              </a:gdLst>
              <a:ahLst/>
              <a:cxnLst>
                <a:cxn ang="0">
                  <a:pos x="T0" y="T1"/>
                </a:cxn>
                <a:cxn ang="0">
                  <a:pos x="T2" y="T3"/>
                </a:cxn>
                <a:cxn ang="0">
                  <a:pos x="T4" y="T5"/>
                </a:cxn>
                <a:cxn ang="0">
                  <a:pos x="T6" y="T7"/>
                </a:cxn>
                <a:cxn ang="0">
                  <a:pos x="T8" y="T9"/>
                </a:cxn>
              </a:cxnLst>
              <a:rect l="0" t="0" r="r" b="b"/>
              <a:pathLst>
                <a:path w="175" h="2048">
                  <a:moveTo>
                    <a:pt x="174" y="2047"/>
                  </a:moveTo>
                  <a:lnTo>
                    <a:pt x="0" y="2047"/>
                  </a:lnTo>
                  <a:lnTo>
                    <a:pt x="0" y="0"/>
                  </a:lnTo>
                  <a:lnTo>
                    <a:pt x="174" y="0"/>
                  </a:lnTo>
                  <a:lnTo>
                    <a:pt x="174" y="204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4" name="Freeform 82"/>
            <p:cNvSpPr>
              <a:spLocks noChangeArrowheads="1"/>
            </p:cNvSpPr>
            <p:nvPr/>
          </p:nvSpPr>
          <p:spPr bwMode="auto">
            <a:xfrm>
              <a:off x="11777663" y="2760663"/>
              <a:ext cx="61913" cy="2019300"/>
            </a:xfrm>
            <a:custGeom>
              <a:avLst/>
              <a:gdLst>
                <a:gd name="T0" fmla="*/ 174 w 175"/>
                <a:gd name="T1" fmla="*/ 5612 h 5613"/>
                <a:gd name="T2" fmla="*/ 0 w 175"/>
                <a:gd name="T3" fmla="*/ 5612 h 5613"/>
                <a:gd name="T4" fmla="*/ 0 w 175"/>
                <a:gd name="T5" fmla="*/ 0 h 5613"/>
                <a:gd name="T6" fmla="*/ 174 w 175"/>
                <a:gd name="T7" fmla="*/ 0 h 5613"/>
                <a:gd name="T8" fmla="*/ 174 w 175"/>
                <a:gd name="T9" fmla="*/ 5612 h 5613"/>
              </a:gdLst>
              <a:ahLst/>
              <a:cxnLst>
                <a:cxn ang="0">
                  <a:pos x="T0" y="T1"/>
                </a:cxn>
                <a:cxn ang="0">
                  <a:pos x="T2" y="T3"/>
                </a:cxn>
                <a:cxn ang="0">
                  <a:pos x="T4" y="T5"/>
                </a:cxn>
                <a:cxn ang="0">
                  <a:pos x="T6" y="T7"/>
                </a:cxn>
                <a:cxn ang="0">
                  <a:pos x="T8" y="T9"/>
                </a:cxn>
              </a:cxnLst>
              <a:rect l="0" t="0" r="r" b="b"/>
              <a:pathLst>
                <a:path w="175" h="5613">
                  <a:moveTo>
                    <a:pt x="174" y="5612"/>
                  </a:moveTo>
                  <a:lnTo>
                    <a:pt x="0" y="5612"/>
                  </a:lnTo>
                  <a:lnTo>
                    <a:pt x="0" y="0"/>
                  </a:lnTo>
                  <a:lnTo>
                    <a:pt x="174" y="0"/>
                  </a:lnTo>
                  <a:lnTo>
                    <a:pt x="174" y="561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5" name="Freeform 83"/>
            <p:cNvSpPr>
              <a:spLocks noChangeArrowheads="1"/>
            </p:cNvSpPr>
            <p:nvPr/>
          </p:nvSpPr>
          <p:spPr bwMode="auto">
            <a:xfrm>
              <a:off x="10375900" y="3729038"/>
              <a:ext cx="61913" cy="377825"/>
            </a:xfrm>
            <a:custGeom>
              <a:avLst/>
              <a:gdLst>
                <a:gd name="T0" fmla="*/ 174 w 175"/>
                <a:gd name="T1" fmla="*/ 1054 h 1055"/>
                <a:gd name="T2" fmla="*/ 0 w 175"/>
                <a:gd name="T3" fmla="*/ 1054 h 1055"/>
                <a:gd name="T4" fmla="*/ 0 w 175"/>
                <a:gd name="T5" fmla="*/ 0 h 1055"/>
                <a:gd name="T6" fmla="*/ 174 w 175"/>
                <a:gd name="T7" fmla="*/ 0 h 1055"/>
                <a:gd name="T8" fmla="*/ 174 w 175"/>
                <a:gd name="T9" fmla="*/ 1054 h 1055"/>
              </a:gdLst>
              <a:ahLst/>
              <a:cxnLst>
                <a:cxn ang="0">
                  <a:pos x="T0" y="T1"/>
                </a:cxn>
                <a:cxn ang="0">
                  <a:pos x="T2" y="T3"/>
                </a:cxn>
                <a:cxn ang="0">
                  <a:pos x="T4" y="T5"/>
                </a:cxn>
                <a:cxn ang="0">
                  <a:pos x="T6" y="T7"/>
                </a:cxn>
                <a:cxn ang="0">
                  <a:pos x="T8" y="T9"/>
                </a:cxn>
              </a:cxnLst>
              <a:rect l="0" t="0" r="r" b="b"/>
              <a:pathLst>
                <a:path w="175" h="1055">
                  <a:moveTo>
                    <a:pt x="174" y="1054"/>
                  </a:moveTo>
                  <a:lnTo>
                    <a:pt x="0" y="1054"/>
                  </a:lnTo>
                  <a:lnTo>
                    <a:pt x="0" y="0"/>
                  </a:lnTo>
                  <a:lnTo>
                    <a:pt x="174" y="0"/>
                  </a:lnTo>
                  <a:lnTo>
                    <a:pt x="174" y="1054"/>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6" name="Freeform 84"/>
            <p:cNvSpPr>
              <a:spLocks noChangeArrowheads="1"/>
            </p:cNvSpPr>
            <p:nvPr/>
          </p:nvSpPr>
          <p:spPr bwMode="auto">
            <a:xfrm>
              <a:off x="8975725" y="5703888"/>
              <a:ext cx="371475" cy="374650"/>
            </a:xfrm>
            <a:custGeom>
              <a:avLst/>
              <a:gdLst>
                <a:gd name="T0" fmla="*/ 521 w 1038"/>
                <a:gd name="T1" fmla="*/ 1044 h 1045"/>
                <a:gd name="T2" fmla="*/ 489 w 1038"/>
                <a:gd name="T3" fmla="*/ 1038 h 1045"/>
                <a:gd name="T4" fmla="*/ 473 w 1038"/>
                <a:gd name="T5" fmla="*/ 1027 h 1045"/>
                <a:gd name="T6" fmla="*/ 456 w 1038"/>
                <a:gd name="T7" fmla="*/ 1016 h 1045"/>
                <a:gd name="T8" fmla="*/ 27 w 1038"/>
                <a:gd name="T9" fmla="*/ 582 h 1045"/>
                <a:gd name="T10" fmla="*/ 17 w 1038"/>
                <a:gd name="T11" fmla="*/ 571 h 1045"/>
                <a:gd name="T12" fmla="*/ 6 w 1038"/>
                <a:gd name="T13" fmla="*/ 555 h 1045"/>
                <a:gd name="T14" fmla="*/ 0 w 1038"/>
                <a:gd name="T15" fmla="*/ 538 h 1045"/>
                <a:gd name="T16" fmla="*/ 0 w 1038"/>
                <a:gd name="T17" fmla="*/ 522 h 1045"/>
                <a:gd name="T18" fmla="*/ 0 w 1038"/>
                <a:gd name="T19" fmla="*/ 505 h 1045"/>
                <a:gd name="T20" fmla="*/ 6 w 1038"/>
                <a:gd name="T21" fmla="*/ 489 h 1045"/>
                <a:gd name="T22" fmla="*/ 17 w 1038"/>
                <a:gd name="T23" fmla="*/ 473 h 1045"/>
                <a:gd name="T24" fmla="*/ 27 w 1038"/>
                <a:gd name="T25" fmla="*/ 462 h 1045"/>
                <a:gd name="T26" fmla="*/ 456 w 1038"/>
                <a:gd name="T27" fmla="*/ 28 h 1045"/>
                <a:gd name="T28" fmla="*/ 473 w 1038"/>
                <a:gd name="T29" fmla="*/ 16 h 1045"/>
                <a:gd name="T30" fmla="*/ 483 w 1038"/>
                <a:gd name="T31" fmla="*/ 12 h 1045"/>
                <a:gd name="T32" fmla="*/ 500 w 1038"/>
                <a:gd name="T33" fmla="*/ 6 h 1045"/>
                <a:gd name="T34" fmla="*/ 521 w 1038"/>
                <a:gd name="T35" fmla="*/ 0 h 1045"/>
                <a:gd name="T36" fmla="*/ 537 w 1038"/>
                <a:gd name="T37" fmla="*/ 6 h 1045"/>
                <a:gd name="T38" fmla="*/ 554 w 1038"/>
                <a:gd name="T39" fmla="*/ 12 h 1045"/>
                <a:gd name="T40" fmla="*/ 565 w 1038"/>
                <a:gd name="T41" fmla="*/ 16 h 1045"/>
                <a:gd name="T42" fmla="*/ 581 w 1038"/>
                <a:gd name="T43" fmla="*/ 28 h 1045"/>
                <a:gd name="T44" fmla="*/ 1015 w 1038"/>
                <a:gd name="T45" fmla="*/ 462 h 1045"/>
                <a:gd name="T46" fmla="*/ 1026 w 1038"/>
                <a:gd name="T47" fmla="*/ 473 h 1045"/>
                <a:gd name="T48" fmla="*/ 1031 w 1038"/>
                <a:gd name="T49" fmla="*/ 489 h 1045"/>
                <a:gd name="T50" fmla="*/ 1037 w 1038"/>
                <a:gd name="T51" fmla="*/ 505 h 1045"/>
                <a:gd name="T52" fmla="*/ 1037 w 1038"/>
                <a:gd name="T53" fmla="*/ 522 h 1045"/>
                <a:gd name="T54" fmla="*/ 1037 w 1038"/>
                <a:gd name="T55" fmla="*/ 538 h 1045"/>
                <a:gd name="T56" fmla="*/ 1031 w 1038"/>
                <a:gd name="T57" fmla="*/ 555 h 1045"/>
                <a:gd name="T58" fmla="*/ 1026 w 1038"/>
                <a:gd name="T59" fmla="*/ 571 h 1045"/>
                <a:gd name="T60" fmla="*/ 1015 w 1038"/>
                <a:gd name="T61" fmla="*/ 582 h 1045"/>
                <a:gd name="T62" fmla="*/ 581 w 1038"/>
                <a:gd name="T63" fmla="*/ 1016 h 1045"/>
                <a:gd name="T64" fmla="*/ 565 w 1038"/>
                <a:gd name="T65" fmla="*/ 1027 h 1045"/>
                <a:gd name="T66" fmla="*/ 554 w 1038"/>
                <a:gd name="T67" fmla="*/ 1038 h 1045"/>
                <a:gd name="T68" fmla="*/ 521 w 1038"/>
                <a:gd name="T69" fmla="*/ 1044 h 1045"/>
                <a:gd name="T70" fmla="*/ 212 w 1038"/>
                <a:gd name="T71" fmla="*/ 522 h 1045"/>
                <a:gd name="T72" fmla="*/ 521 w 1038"/>
                <a:gd name="T73" fmla="*/ 832 h 1045"/>
                <a:gd name="T74" fmla="*/ 831 w 1038"/>
                <a:gd name="T75" fmla="*/ 522 h 1045"/>
                <a:gd name="T76" fmla="*/ 521 w 1038"/>
                <a:gd name="T77" fmla="*/ 212 h 1045"/>
                <a:gd name="T78" fmla="*/ 212 w 1038"/>
                <a:gd name="T79" fmla="*/ 52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45">
                  <a:moveTo>
                    <a:pt x="521" y="1044"/>
                  </a:moveTo>
                  <a:lnTo>
                    <a:pt x="489" y="1038"/>
                  </a:lnTo>
                  <a:lnTo>
                    <a:pt x="473" y="1027"/>
                  </a:lnTo>
                  <a:lnTo>
                    <a:pt x="456" y="1016"/>
                  </a:lnTo>
                  <a:lnTo>
                    <a:pt x="27" y="582"/>
                  </a:lnTo>
                  <a:lnTo>
                    <a:pt x="17" y="571"/>
                  </a:lnTo>
                  <a:lnTo>
                    <a:pt x="6" y="555"/>
                  </a:lnTo>
                  <a:lnTo>
                    <a:pt x="0" y="538"/>
                  </a:lnTo>
                  <a:lnTo>
                    <a:pt x="0" y="522"/>
                  </a:lnTo>
                  <a:lnTo>
                    <a:pt x="0" y="505"/>
                  </a:lnTo>
                  <a:lnTo>
                    <a:pt x="6" y="489"/>
                  </a:lnTo>
                  <a:lnTo>
                    <a:pt x="17" y="473"/>
                  </a:lnTo>
                  <a:lnTo>
                    <a:pt x="27" y="462"/>
                  </a:lnTo>
                  <a:lnTo>
                    <a:pt x="456" y="28"/>
                  </a:lnTo>
                  <a:lnTo>
                    <a:pt x="473" y="16"/>
                  </a:lnTo>
                  <a:lnTo>
                    <a:pt x="483" y="12"/>
                  </a:lnTo>
                  <a:lnTo>
                    <a:pt x="500" y="6"/>
                  </a:lnTo>
                  <a:lnTo>
                    <a:pt x="521" y="0"/>
                  </a:lnTo>
                  <a:lnTo>
                    <a:pt x="537" y="6"/>
                  </a:lnTo>
                  <a:lnTo>
                    <a:pt x="554" y="12"/>
                  </a:lnTo>
                  <a:lnTo>
                    <a:pt x="565" y="16"/>
                  </a:lnTo>
                  <a:lnTo>
                    <a:pt x="581" y="28"/>
                  </a:lnTo>
                  <a:lnTo>
                    <a:pt x="1015" y="462"/>
                  </a:lnTo>
                  <a:lnTo>
                    <a:pt x="1026" y="473"/>
                  </a:lnTo>
                  <a:lnTo>
                    <a:pt x="1031" y="489"/>
                  </a:lnTo>
                  <a:lnTo>
                    <a:pt x="1037" y="505"/>
                  </a:lnTo>
                  <a:lnTo>
                    <a:pt x="1037" y="522"/>
                  </a:lnTo>
                  <a:lnTo>
                    <a:pt x="1037" y="538"/>
                  </a:lnTo>
                  <a:lnTo>
                    <a:pt x="1031" y="555"/>
                  </a:lnTo>
                  <a:lnTo>
                    <a:pt x="1026" y="571"/>
                  </a:lnTo>
                  <a:lnTo>
                    <a:pt x="1015" y="582"/>
                  </a:lnTo>
                  <a:lnTo>
                    <a:pt x="581" y="1016"/>
                  </a:lnTo>
                  <a:lnTo>
                    <a:pt x="565" y="1027"/>
                  </a:lnTo>
                  <a:lnTo>
                    <a:pt x="554" y="1038"/>
                  </a:lnTo>
                  <a:lnTo>
                    <a:pt x="521" y="1044"/>
                  </a:lnTo>
                  <a:close/>
                  <a:moveTo>
                    <a:pt x="212" y="522"/>
                  </a:moveTo>
                  <a:lnTo>
                    <a:pt x="521" y="832"/>
                  </a:lnTo>
                  <a:lnTo>
                    <a:pt x="831" y="522"/>
                  </a:lnTo>
                  <a:lnTo>
                    <a:pt x="521" y="212"/>
                  </a:lnTo>
                  <a:lnTo>
                    <a:pt x="212" y="522"/>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7" name="Freeform 85"/>
            <p:cNvSpPr>
              <a:spLocks noChangeArrowheads="1"/>
            </p:cNvSpPr>
            <p:nvPr/>
          </p:nvSpPr>
          <p:spPr bwMode="auto">
            <a:xfrm>
              <a:off x="11310938" y="4592638"/>
              <a:ext cx="684213" cy="1062037"/>
            </a:xfrm>
            <a:custGeom>
              <a:avLst/>
              <a:gdLst>
                <a:gd name="T0" fmla="*/ 173 w 1906"/>
                <a:gd name="T1" fmla="*/ 2955 h 2956"/>
                <a:gd name="T2" fmla="*/ 0 w 1906"/>
                <a:gd name="T3" fmla="*/ 2955 h 2956"/>
                <a:gd name="T4" fmla="*/ 0 w 1906"/>
                <a:gd name="T5" fmla="*/ 956 h 2956"/>
                <a:gd name="T6" fmla="*/ 0 w 1906"/>
                <a:gd name="T7" fmla="*/ 956 h 2956"/>
                <a:gd name="T8" fmla="*/ 0 w 1906"/>
                <a:gd name="T9" fmla="*/ 940 h 2956"/>
                <a:gd name="T10" fmla="*/ 5 w 1906"/>
                <a:gd name="T11" fmla="*/ 924 h 2956"/>
                <a:gd name="T12" fmla="*/ 16 w 1906"/>
                <a:gd name="T13" fmla="*/ 907 h 2956"/>
                <a:gd name="T14" fmla="*/ 27 w 1906"/>
                <a:gd name="T15" fmla="*/ 896 h 2956"/>
                <a:gd name="T16" fmla="*/ 890 w 1906"/>
                <a:gd name="T17" fmla="*/ 27 h 2956"/>
                <a:gd name="T18" fmla="*/ 890 w 1906"/>
                <a:gd name="T19" fmla="*/ 27 h 2956"/>
                <a:gd name="T20" fmla="*/ 906 w 1906"/>
                <a:gd name="T21" fmla="*/ 16 h 2956"/>
                <a:gd name="T22" fmla="*/ 917 w 1906"/>
                <a:gd name="T23" fmla="*/ 10 h 2956"/>
                <a:gd name="T24" fmla="*/ 933 w 1906"/>
                <a:gd name="T25" fmla="*/ 6 h 2956"/>
                <a:gd name="T26" fmla="*/ 955 w 1906"/>
                <a:gd name="T27" fmla="*/ 0 h 2956"/>
                <a:gd name="T28" fmla="*/ 955 w 1906"/>
                <a:gd name="T29" fmla="*/ 0 h 2956"/>
                <a:gd name="T30" fmla="*/ 955 w 1906"/>
                <a:gd name="T31" fmla="*/ 0 h 2956"/>
                <a:gd name="T32" fmla="*/ 971 w 1906"/>
                <a:gd name="T33" fmla="*/ 6 h 2956"/>
                <a:gd name="T34" fmla="*/ 987 w 1906"/>
                <a:gd name="T35" fmla="*/ 10 h 2956"/>
                <a:gd name="T36" fmla="*/ 998 w 1906"/>
                <a:gd name="T37" fmla="*/ 16 h 2956"/>
                <a:gd name="T38" fmla="*/ 1014 w 1906"/>
                <a:gd name="T39" fmla="*/ 27 h 2956"/>
                <a:gd name="T40" fmla="*/ 1878 w 1906"/>
                <a:gd name="T41" fmla="*/ 896 h 2956"/>
                <a:gd name="T42" fmla="*/ 1878 w 1906"/>
                <a:gd name="T43" fmla="*/ 896 h 2956"/>
                <a:gd name="T44" fmla="*/ 1889 w 1906"/>
                <a:gd name="T45" fmla="*/ 907 h 2956"/>
                <a:gd name="T46" fmla="*/ 1899 w 1906"/>
                <a:gd name="T47" fmla="*/ 924 h 2956"/>
                <a:gd name="T48" fmla="*/ 1905 w 1906"/>
                <a:gd name="T49" fmla="*/ 956 h 2956"/>
                <a:gd name="T50" fmla="*/ 1899 w 1906"/>
                <a:gd name="T51" fmla="*/ 988 h 2956"/>
                <a:gd name="T52" fmla="*/ 1889 w 1906"/>
                <a:gd name="T53" fmla="*/ 1005 h 2956"/>
                <a:gd name="T54" fmla="*/ 1878 w 1906"/>
                <a:gd name="T55" fmla="*/ 1016 h 2956"/>
                <a:gd name="T56" fmla="*/ 1455 w 1906"/>
                <a:gd name="T57" fmla="*/ 1440 h 2956"/>
                <a:gd name="T58" fmla="*/ 1330 w 1906"/>
                <a:gd name="T59" fmla="*/ 1320 h 2956"/>
                <a:gd name="T60" fmla="*/ 1693 w 1906"/>
                <a:gd name="T61" fmla="*/ 956 h 2956"/>
                <a:gd name="T62" fmla="*/ 955 w 1906"/>
                <a:gd name="T63" fmla="*/ 212 h 2956"/>
                <a:gd name="T64" fmla="*/ 173 w 1906"/>
                <a:gd name="T65" fmla="*/ 994 h 2956"/>
                <a:gd name="T66" fmla="*/ 173 w 1906"/>
                <a:gd name="T67" fmla="*/ 2955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6" h="2956">
                  <a:moveTo>
                    <a:pt x="173" y="2955"/>
                  </a:moveTo>
                  <a:lnTo>
                    <a:pt x="0" y="2955"/>
                  </a:lnTo>
                  <a:lnTo>
                    <a:pt x="0" y="956"/>
                  </a:lnTo>
                  <a:lnTo>
                    <a:pt x="0" y="956"/>
                  </a:lnTo>
                  <a:lnTo>
                    <a:pt x="0" y="940"/>
                  </a:lnTo>
                  <a:lnTo>
                    <a:pt x="5" y="924"/>
                  </a:lnTo>
                  <a:lnTo>
                    <a:pt x="16" y="907"/>
                  </a:lnTo>
                  <a:lnTo>
                    <a:pt x="27" y="896"/>
                  </a:lnTo>
                  <a:lnTo>
                    <a:pt x="890" y="27"/>
                  </a:lnTo>
                  <a:lnTo>
                    <a:pt x="890" y="27"/>
                  </a:lnTo>
                  <a:lnTo>
                    <a:pt x="906" y="16"/>
                  </a:lnTo>
                  <a:lnTo>
                    <a:pt x="917" y="10"/>
                  </a:lnTo>
                  <a:lnTo>
                    <a:pt x="933" y="6"/>
                  </a:lnTo>
                  <a:lnTo>
                    <a:pt x="955" y="0"/>
                  </a:lnTo>
                  <a:lnTo>
                    <a:pt x="955" y="0"/>
                  </a:lnTo>
                  <a:lnTo>
                    <a:pt x="955" y="0"/>
                  </a:lnTo>
                  <a:lnTo>
                    <a:pt x="971" y="6"/>
                  </a:lnTo>
                  <a:lnTo>
                    <a:pt x="987" y="10"/>
                  </a:lnTo>
                  <a:lnTo>
                    <a:pt x="998" y="16"/>
                  </a:lnTo>
                  <a:lnTo>
                    <a:pt x="1014" y="27"/>
                  </a:lnTo>
                  <a:lnTo>
                    <a:pt x="1878" y="896"/>
                  </a:lnTo>
                  <a:lnTo>
                    <a:pt x="1878" y="896"/>
                  </a:lnTo>
                  <a:lnTo>
                    <a:pt x="1889" y="907"/>
                  </a:lnTo>
                  <a:lnTo>
                    <a:pt x="1899" y="924"/>
                  </a:lnTo>
                  <a:lnTo>
                    <a:pt x="1905" y="956"/>
                  </a:lnTo>
                  <a:lnTo>
                    <a:pt x="1899" y="988"/>
                  </a:lnTo>
                  <a:lnTo>
                    <a:pt x="1889" y="1005"/>
                  </a:lnTo>
                  <a:lnTo>
                    <a:pt x="1878" y="1016"/>
                  </a:lnTo>
                  <a:lnTo>
                    <a:pt x="1455" y="1440"/>
                  </a:lnTo>
                  <a:lnTo>
                    <a:pt x="1330" y="1320"/>
                  </a:lnTo>
                  <a:lnTo>
                    <a:pt x="1693" y="956"/>
                  </a:lnTo>
                  <a:lnTo>
                    <a:pt x="955" y="212"/>
                  </a:lnTo>
                  <a:lnTo>
                    <a:pt x="173" y="994"/>
                  </a:lnTo>
                  <a:lnTo>
                    <a:pt x="173" y="2955"/>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8" name="Freeform 87"/>
            <p:cNvSpPr>
              <a:spLocks noChangeArrowheads="1"/>
            </p:cNvSpPr>
            <p:nvPr/>
          </p:nvSpPr>
          <p:spPr bwMode="auto">
            <a:xfrm>
              <a:off x="7727949" y="6732588"/>
              <a:ext cx="63501" cy="125412"/>
            </a:xfrm>
            <a:custGeom>
              <a:avLst/>
              <a:gdLst>
                <a:gd name="T0" fmla="*/ 174 w 175"/>
                <a:gd name="T1" fmla="*/ 1217 h 1218"/>
                <a:gd name="T2" fmla="*/ 0 w 175"/>
                <a:gd name="T3" fmla="*/ 1217 h 1218"/>
                <a:gd name="T4" fmla="*/ 0 w 175"/>
                <a:gd name="T5" fmla="*/ 0 h 1218"/>
                <a:gd name="T6" fmla="*/ 174 w 175"/>
                <a:gd name="T7" fmla="*/ 0 h 1218"/>
                <a:gd name="T8" fmla="*/ 174 w 175"/>
                <a:gd name="T9" fmla="*/ 1217 h 1218"/>
              </a:gdLst>
              <a:ahLst/>
              <a:cxnLst>
                <a:cxn ang="0">
                  <a:pos x="T0" y="T1"/>
                </a:cxn>
                <a:cxn ang="0">
                  <a:pos x="T2" y="T3"/>
                </a:cxn>
                <a:cxn ang="0">
                  <a:pos x="T4" y="T5"/>
                </a:cxn>
                <a:cxn ang="0">
                  <a:pos x="T6" y="T7"/>
                </a:cxn>
                <a:cxn ang="0">
                  <a:pos x="T8" y="T9"/>
                </a:cxn>
              </a:cxnLst>
              <a:rect l="0" t="0" r="r" b="b"/>
              <a:pathLst>
                <a:path w="175" h="1218">
                  <a:moveTo>
                    <a:pt x="174" y="1217"/>
                  </a:moveTo>
                  <a:lnTo>
                    <a:pt x="0" y="1217"/>
                  </a:lnTo>
                  <a:lnTo>
                    <a:pt x="0" y="0"/>
                  </a:lnTo>
                  <a:lnTo>
                    <a:pt x="174" y="0"/>
                  </a:lnTo>
                  <a:lnTo>
                    <a:pt x="174" y="121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9" name="Freeform 88"/>
            <p:cNvSpPr>
              <a:spLocks noChangeArrowheads="1"/>
            </p:cNvSpPr>
            <p:nvPr/>
          </p:nvSpPr>
          <p:spPr bwMode="auto">
            <a:xfrm>
              <a:off x="8040688" y="6053138"/>
              <a:ext cx="215900" cy="215900"/>
            </a:xfrm>
            <a:custGeom>
              <a:avLst/>
              <a:gdLst>
                <a:gd name="T0" fmla="*/ 239 w 604"/>
                <a:gd name="T1" fmla="*/ 598 h 604"/>
                <a:gd name="T2" fmla="*/ 130 w 604"/>
                <a:gd name="T3" fmla="*/ 554 h 604"/>
                <a:gd name="T4" fmla="*/ 49 w 604"/>
                <a:gd name="T5" fmla="*/ 473 h 604"/>
                <a:gd name="T6" fmla="*/ 5 w 604"/>
                <a:gd name="T7" fmla="*/ 364 h 604"/>
                <a:gd name="T8" fmla="*/ 5 w 604"/>
                <a:gd name="T9" fmla="*/ 239 h 604"/>
                <a:gd name="T10" fmla="*/ 49 w 604"/>
                <a:gd name="T11" fmla="*/ 130 h 604"/>
                <a:gd name="T12" fmla="*/ 130 w 604"/>
                <a:gd name="T13" fmla="*/ 48 h 604"/>
                <a:gd name="T14" fmla="*/ 239 w 604"/>
                <a:gd name="T15" fmla="*/ 5 h 604"/>
                <a:gd name="T16" fmla="*/ 364 w 604"/>
                <a:gd name="T17" fmla="*/ 5 h 604"/>
                <a:gd name="T18" fmla="*/ 472 w 604"/>
                <a:gd name="T19" fmla="*/ 48 h 604"/>
                <a:gd name="T20" fmla="*/ 554 w 604"/>
                <a:gd name="T21" fmla="*/ 130 h 604"/>
                <a:gd name="T22" fmla="*/ 597 w 604"/>
                <a:gd name="T23" fmla="*/ 239 h 604"/>
                <a:gd name="T24" fmla="*/ 597 w 604"/>
                <a:gd name="T25" fmla="*/ 364 h 604"/>
                <a:gd name="T26" fmla="*/ 554 w 604"/>
                <a:gd name="T27" fmla="*/ 473 h 604"/>
                <a:gd name="T28" fmla="*/ 472 w 604"/>
                <a:gd name="T29" fmla="*/ 554 h 604"/>
                <a:gd name="T30" fmla="*/ 364 w 604"/>
                <a:gd name="T31" fmla="*/ 598 h 604"/>
                <a:gd name="T32" fmla="*/ 304 w 604"/>
                <a:gd name="T33" fmla="*/ 173 h 604"/>
                <a:gd name="T34" fmla="*/ 250 w 604"/>
                <a:gd name="T35" fmla="*/ 179 h 604"/>
                <a:gd name="T36" fmla="*/ 212 w 604"/>
                <a:gd name="T37" fmla="*/ 212 h 604"/>
                <a:gd name="T38" fmla="*/ 184 w 604"/>
                <a:gd name="T39" fmla="*/ 250 h 604"/>
                <a:gd name="T40" fmla="*/ 174 w 604"/>
                <a:gd name="T41" fmla="*/ 298 h 604"/>
                <a:gd name="T42" fmla="*/ 184 w 604"/>
                <a:gd name="T43" fmla="*/ 353 h 604"/>
                <a:gd name="T44" fmla="*/ 212 w 604"/>
                <a:gd name="T45" fmla="*/ 391 h 604"/>
                <a:gd name="T46" fmla="*/ 250 w 604"/>
                <a:gd name="T47" fmla="*/ 418 h 604"/>
                <a:gd name="T48" fmla="*/ 304 w 604"/>
                <a:gd name="T49" fmla="*/ 429 h 604"/>
                <a:gd name="T50" fmla="*/ 353 w 604"/>
                <a:gd name="T51" fmla="*/ 418 h 604"/>
                <a:gd name="T52" fmla="*/ 391 w 604"/>
                <a:gd name="T53" fmla="*/ 391 h 604"/>
                <a:gd name="T54" fmla="*/ 424 w 604"/>
                <a:gd name="T55" fmla="*/ 353 h 604"/>
                <a:gd name="T56" fmla="*/ 429 w 604"/>
                <a:gd name="T57" fmla="*/ 298 h 604"/>
                <a:gd name="T58" fmla="*/ 424 w 604"/>
                <a:gd name="T59" fmla="*/ 250 h 604"/>
                <a:gd name="T60" fmla="*/ 391 w 604"/>
                <a:gd name="T61" fmla="*/ 212 h 604"/>
                <a:gd name="T62" fmla="*/ 353 w 604"/>
                <a:gd name="T63" fmla="*/ 179 h 604"/>
                <a:gd name="T64" fmla="*/ 304 w 604"/>
                <a:gd name="T65" fmla="*/ 17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04">
                  <a:moveTo>
                    <a:pt x="304" y="603"/>
                  </a:moveTo>
                  <a:lnTo>
                    <a:pt x="239" y="598"/>
                  </a:lnTo>
                  <a:lnTo>
                    <a:pt x="184" y="581"/>
                  </a:lnTo>
                  <a:lnTo>
                    <a:pt x="130" y="554"/>
                  </a:lnTo>
                  <a:lnTo>
                    <a:pt x="87" y="516"/>
                  </a:lnTo>
                  <a:lnTo>
                    <a:pt x="49" y="473"/>
                  </a:lnTo>
                  <a:lnTo>
                    <a:pt x="22" y="418"/>
                  </a:lnTo>
                  <a:lnTo>
                    <a:pt x="5" y="364"/>
                  </a:lnTo>
                  <a:lnTo>
                    <a:pt x="0" y="298"/>
                  </a:lnTo>
                  <a:lnTo>
                    <a:pt x="5" y="239"/>
                  </a:lnTo>
                  <a:lnTo>
                    <a:pt x="22" y="184"/>
                  </a:lnTo>
                  <a:lnTo>
                    <a:pt x="49" y="130"/>
                  </a:lnTo>
                  <a:lnTo>
                    <a:pt x="87" y="87"/>
                  </a:lnTo>
                  <a:lnTo>
                    <a:pt x="130" y="48"/>
                  </a:lnTo>
                  <a:lnTo>
                    <a:pt x="184" y="21"/>
                  </a:lnTo>
                  <a:lnTo>
                    <a:pt x="239" y="5"/>
                  </a:lnTo>
                  <a:lnTo>
                    <a:pt x="304" y="0"/>
                  </a:lnTo>
                  <a:lnTo>
                    <a:pt x="364" y="5"/>
                  </a:lnTo>
                  <a:lnTo>
                    <a:pt x="418" y="21"/>
                  </a:lnTo>
                  <a:lnTo>
                    <a:pt x="472" y="48"/>
                  </a:lnTo>
                  <a:lnTo>
                    <a:pt x="516" y="87"/>
                  </a:lnTo>
                  <a:lnTo>
                    <a:pt x="554" y="130"/>
                  </a:lnTo>
                  <a:lnTo>
                    <a:pt x="581" y="184"/>
                  </a:lnTo>
                  <a:lnTo>
                    <a:pt x="597" y="239"/>
                  </a:lnTo>
                  <a:lnTo>
                    <a:pt x="603" y="298"/>
                  </a:lnTo>
                  <a:lnTo>
                    <a:pt x="597" y="364"/>
                  </a:lnTo>
                  <a:lnTo>
                    <a:pt x="581" y="418"/>
                  </a:lnTo>
                  <a:lnTo>
                    <a:pt x="554" y="473"/>
                  </a:lnTo>
                  <a:lnTo>
                    <a:pt x="516" y="516"/>
                  </a:lnTo>
                  <a:lnTo>
                    <a:pt x="472" y="554"/>
                  </a:lnTo>
                  <a:lnTo>
                    <a:pt x="418" y="581"/>
                  </a:lnTo>
                  <a:lnTo>
                    <a:pt x="364" y="598"/>
                  </a:lnTo>
                  <a:lnTo>
                    <a:pt x="304" y="603"/>
                  </a:lnTo>
                  <a:close/>
                  <a:moveTo>
                    <a:pt x="304" y="173"/>
                  </a:moveTo>
                  <a:lnTo>
                    <a:pt x="277" y="173"/>
                  </a:lnTo>
                  <a:lnTo>
                    <a:pt x="250" y="179"/>
                  </a:lnTo>
                  <a:lnTo>
                    <a:pt x="228" y="196"/>
                  </a:lnTo>
                  <a:lnTo>
                    <a:pt x="212" y="212"/>
                  </a:lnTo>
                  <a:lnTo>
                    <a:pt x="196" y="228"/>
                  </a:lnTo>
                  <a:lnTo>
                    <a:pt x="184" y="250"/>
                  </a:lnTo>
                  <a:lnTo>
                    <a:pt x="174" y="277"/>
                  </a:lnTo>
                  <a:lnTo>
                    <a:pt x="174" y="298"/>
                  </a:lnTo>
                  <a:lnTo>
                    <a:pt x="174" y="325"/>
                  </a:lnTo>
                  <a:lnTo>
                    <a:pt x="184" y="353"/>
                  </a:lnTo>
                  <a:lnTo>
                    <a:pt x="196" y="375"/>
                  </a:lnTo>
                  <a:lnTo>
                    <a:pt x="212" y="391"/>
                  </a:lnTo>
                  <a:lnTo>
                    <a:pt x="228" y="407"/>
                  </a:lnTo>
                  <a:lnTo>
                    <a:pt x="250" y="418"/>
                  </a:lnTo>
                  <a:lnTo>
                    <a:pt x="277" y="429"/>
                  </a:lnTo>
                  <a:lnTo>
                    <a:pt x="304" y="429"/>
                  </a:lnTo>
                  <a:lnTo>
                    <a:pt x="326" y="429"/>
                  </a:lnTo>
                  <a:lnTo>
                    <a:pt x="353" y="418"/>
                  </a:lnTo>
                  <a:lnTo>
                    <a:pt x="375" y="407"/>
                  </a:lnTo>
                  <a:lnTo>
                    <a:pt x="391" y="391"/>
                  </a:lnTo>
                  <a:lnTo>
                    <a:pt x="407" y="375"/>
                  </a:lnTo>
                  <a:lnTo>
                    <a:pt x="424" y="353"/>
                  </a:lnTo>
                  <a:lnTo>
                    <a:pt x="429" y="325"/>
                  </a:lnTo>
                  <a:lnTo>
                    <a:pt x="429" y="298"/>
                  </a:lnTo>
                  <a:lnTo>
                    <a:pt x="429" y="277"/>
                  </a:lnTo>
                  <a:lnTo>
                    <a:pt x="424" y="250"/>
                  </a:lnTo>
                  <a:lnTo>
                    <a:pt x="407" y="228"/>
                  </a:lnTo>
                  <a:lnTo>
                    <a:pt x="391" y="212"/>
                  </a:lnTo>
                  <a:lnTo>
                    <a:pt x="375" y="196"/>
                  </a:lnTo>
                  <a:lnTo>
                    <a:pt x="353" y="179"/>
                  </a:lnTo>
                  <a:lnTo>
                    <a:pt x="326" y="173"/>
                  </a:lnTo>
                  <a:lnTo>
                    <a:pt x="304" y="173"/>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0" name="Freeform 89"/>
            <p:cNvSpPr>
              <a:spLocks noChangeArrowheads="1"/>
            </p:cNvSpPr>
            <p:nvPr/>
          </p:nvSpPr>
          <p:spPr bwMode="auto">
            <a:xfrm>
              <a:off x="7573963" y="6389688"/>
              <a:ext cx="371475" cy="371475"/>
            </a:xfrm>
            <a:custGeom>
              <a:avLst/>
              <a:gdLst>
                <a:gd name="T0" fmla="*/ 515 w 1038"/>
                <a:gd name="T1" fmla="*/ 1037 h 1038"/>
                <a:gd name="T2" fmla="*/ 483 w 1038"/>
                <a:gd name="T3" fmla="*/ 1032 h 1038"/>
                <a:gd name="T4" fmla="*/ 472 w 1038"/>
                <a:gd name="T5" fmla="*/ 1027 h 1038"/>
                <a:gd name="T6" fmla="*/ 456 w 1038"/>
                <a:gd name="T7" fmla="*/ 1015 h 1038"/>
                <a:gd name="T8" fmla="*/ 21 w 1038"/>
                <a:gd name="T9" fmla="*/ 581 h 1038"/>
                <a:gd name="T10" fmla="*/ 11 w 1038"/>
                <a:gd name="T11" fmla="*/ 570 h 1038"/>
                <a:gd name="T12" fmla="*/ 5 w 1038"/>
                <a:gd name="T13" fmla="*/ 554 h 1038"/>
                <a:gd name="T14" fmla="*/ 0 w 1038"/>
                <a:gd name="T15" fmla="*/ 538 h 1038"/>
                <a:gd name="T16" fmla="*/ 0 w 1038"/>
                <a:gd name="T17" fmla="*/ 521 h 1038"/>
                <a:gd name="T18" fmla="*/ 0 w 1038"/>
                <a:gd name="T19" fmla="*/ 505 h 1038"/>
                <a:gd name="T20" fmla="*/ 5 w 1038"/>
                <a:gd name="T21" fmla="*/ 488 h 1038"/>
                <a:gd name="T22" fmla="*/ 11 w 1038"/>
                <a:gd name="T23" fmla="*/ 472 h 1038"/>
                <a:gd name="T24" fmla="*/ 21 w 1038"/>
                <a:gd name="T25" fmla="*/ 456 h 1038"/>
                <a:gd name="T26" fmla="*/ 456 w 1038"/>
                <a:gd name="T27" fmla="*/ 27 h 1038"/>
                <a:gd name="T28" fmla="*/ 467 w 1038"/>
                <a:gd name="T29" fmla="*/ 16 h 1038"/>
                <a:gd name="T30" fmla="*/ 483 w 1038"/>
                <a:gd name="T31" fmla="*/ 5 h 1038"/>
                <a:gd name="T32" fmla="*/ 499 w 1038"/>
                <a:gd name="T33" fmla="*/ 0 h 1038"/>
                <a:gd name="T34" fmla="*/ 515 w 1038"/>
                <a:gd name="T35" fmla="*/ 0 h 1038"/>
                <a:gd name="T36" fmla="*/ 537 w 1038"/>
                <a:gd name="T37" fmla="*/ 0 h 1038"/>
                <a:gd name="T38" fmla="*/ 548 w 1038"/>
                <a:gd name="T39" fmla="*/ 5 h 1038"/>
                <a:gd name="T40" fmla="*/ 564 w 1038"/>
                <a:gd name="T41" fmla="*/ 16 h 1038"/>
                <a:gd name="T42" fmla="*/ 580 w 1038"/>
                <a:gd name="T43" fmla="*/ 27 h 1038"/>
                <a:gd name="T44" fmla="*/ 1009 w 1038"/>
                <a:gd name="T45" fmla="*/ 456 h 1038"/>
                <a:gd name="T46" fmla="*/ 1021 w 1038"/>
                <a:gd name="T47" fmla="*/ 472 h 1038"/>
                <a:gd name="T48" fmla="*/ 1031 w 1038"/>
                <a:gd name="T49" fmla="*/ 488 h 1038"/>
                <a:gd name="T50" fmla="*/ 1037 w 1038"/>
                <a:gd name="T51" fmla="*/ 505 h 1038"/>
                <a:gd name="T52" fmla="*/ 1037 w 1038"/>
                <a:gd name="T53" fmla="*/ 521 h 1038"/>
                <a:gd name="T54" fmla="*/ 1037 w 1038"/>
                <a:gd name="T55" fmla="*/ 538 h 1038"/>
                <a:gd name="T56" fmla="*/ 1031 w 1038"/>
                <a:gd name="T57" fmla="*/ 554 h 1038"/>
                <a:gd name="T58" fmla="*/ 1021 w 1038"/>
                <a:gd name="T59" fmla="*/ 570 h 1038"/>
                <a:gd name="T60" fmla="*/ 1009 w 1038"/>
                <a:gd name="T61" fmla="*/ 581 h 1038"/>
                <a:gd name="T62" fmla="*/ 580 w 1038"/>
                <a:gd name="T63" fmla="*/ 1015 h 1038"/>
                <a:gd name="T64" fmla="*/ 564 w 1038"/>
                <a:gd name="T65" fmla="*/ 1027 h 1038"/>
                <a:gd name="T66" fmla="*/ 548 w 1038"/>
                <a:gd name="T67" fmla="*/ 1032 h 1038"/>
                <a:gd name="T68" fmla="*/ 515 w 1038"/>
                <a:gd name="T69" fmla="*/ 1037 h 1038"/>
                <a:gd name="T70" fmla="*/ 206 w 1038"/>
                <a:gd name="T71" fmla="*/ 521 h 1038"/>
                <a:gd name="T72" fmla="*/ 515 w 1038"/>
                <a:gd name="T73" fmla="*/ 831 h 1038"/>
                <a:gd name="T74" fmla="*/ 825 w 1038"/>
                <a:gd name="T75" fmla="*/ 521 h 1038"/>
                <a:gd name="T76" fmla="*/ 515 w 1038"/>
                <a:gd name="T77" fmla="*/ 211 h 1038"/>
                <a:gd name="T78" fmla="*/ 206 w 1038"/>
                <a:gd name="T79" fmla="*/ 521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38">
                  <a:moveTo>
                    <a:pt x="515" y="1037"/>
                  </a:moveTo>
                  <a:lnTo>
                    <a:pt x="483" y="1032"/>
                  </a:lnTo>
                  <a:lnTo>
                    <a:pt x="472" y="1027"/>
                  </a:lnTo>
                  <a:lnTo>
                    <a:pt x="456" y="1015"/>
                  </a:lnTo>
                  <a:lnTo>
                    <a:pt x="21" y="581"/>
                  </a:lnTo>
                  <a:lnTo>
                    <a:pt x="11" y="570"/>
                  </a:lnTo>
                  <a:lnTo>
                    <a:pt x="5" y="554"/>
                  </a:lnTo>
                  <a:lnTo>
                    <a:pt x="0" y="538"/>
                  </a:lnTo>
                  <a:lnTo>
                    <a:pt x="0" y="521"/>
                  </a:lnTo>
                  <a:lnTo>
                    <a:pt x="0" y="505"/>
                  </a:lnTo>
                  <a:lnTo>
                    <a:pt x="5" y="488"/>
                  </a:lnTo>
                  <a:lnTo>
                    <a:pt x="11" y="472"/>
                  </a:lnTo>
                  <a:lnTo>
                    <a:pt x="21" y="456"/>
                  </a:lnTo>
                  <a:lnTo>
                    <a:pt x="456" y="27"/>
                  </a:lnTo>
                  <a:lnTo>
                    <a:pt x="467" y="16"/>
                  </a:lnTo>
                  <a:lnTo>
                    <a:pt x="483" y="5"/>
                  </a:lnTo>
                  <a:lnTo>
                    <a:pt x="499" y="0"/>
                  </a:lnTo>
                  <a:lnTo>
                    <a:pt x="515" y="0"/>
                  </a:lnTo>
                  <a:lnTo>
                    <a:pt x="537" y="0"/>
                  </a:lnTo>
                  <a:lnTo>
                    <a:pt x="548" y="5"/>
                  </a:lnTo>
                  <a:lnTo>
                    <a:pt x="564" y="16"/>
                  </a:lnTo>
                  <a:lnTo>
                    <a:pt x="580" y="27"/>
                  </a:lnTo>
                  <a:lnTo>
                    <a:pt x="1009" y="456"/>
                  </a:lnTo>
                  <a:lnTo>
                    <a:pt x="1021" y="472"/>
                  </a:lnTo>
                  <a:lnTo>
                    <a:pt x="1031" y="488"/>
                  </a:lnTo>
                  <a:lnTo>
                    <a:pt x="1037" y="505"/>
                  </a:lnTo>
                  <a:lnTo>
                    <a:pt x="1037" y="521"/>
                  </a:lnTo>
                  <a:lnTo>
                    <a:pt x="1037" y="538"/>
                  </a:lnTo>
                  <a:lnTo>
                    <a:pt x="1031" y="554"/>
                  </a:lnTo>
                  <a:lnTo>
                    <a:pt x="1021" y="570"/>
                  </a:lnTo>
                  <a:lnTo>
                    <a:pt x="1009" y="581"/>
                  </a:lnTo>
                  <a:lnTo>
                    <a:pt x="580" y="1015"/>
                  </a:lnTo>
                  <a:lnTo>
                    <a:pt x="564" y="1027"/>
                  </a:lnTo>
                  <a:lnTo>
                    <a:pt x="548" y="1032"/>
                  </a:lnTo>
                  <a:lnTo>
                    <a:pt x="515" y="1037"/>
                  </a:lnTo>
                  <a:close/>
                  <a:moveTo>
                    <a:pt x="206" y="521"/>
                  </a:moveTo>
                  <a:lnTo>
                    <a:pt x="515" y="831"/>
                  </a:lnTo>
                  <a:lnTo>
                    <a:pt x="825" y="521"/>
                  </a:lnTo>
                  <a:lnTo>
                    <a:pt x="515" y="211"/>
                  </a:lnTo>
                  <a:lnTo>
                    <a:pt x="206" y="521"/>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1" name="Freeform 90"/>
            <p:cNvSpPr>
              <a:spLocks noChangeArrowheads="1"/>
            </p:cNvSpPr>
            <p:nvPr/>
          </p:nvSpPr>
          <p:spPr bwMode="auto">
            <a:xfrm>
              <a:off x="11623675" y="4078288"/>
              <a:ext cx="215900" cy="217487"/>
            </a:xfrm>
            <a:custGeom>
              <a:avLst/>
              <a:gdLst>
                <a:gd name="T0" fmla="*/ 239 w 604"/>
                <a:gd name="T1" fmla="*/ 598 h 610"/>
                <a:gd name="T2" fmla="*/ 130 w 604"/>
                <a:gd name="T3" fmla="*/ 554 h 610"/>
                <a:gd name="T4" fmla="*/ 49 w 604"/>
                <a:gd name="T5" fmla="*/ 473 h 610"/>
                <a:gd name="T6" fmla="*/ 6 w 604"/>
                <a:gd name="T7" fmla="*/ 364 h 610"/>
                <a:gd name="T8" fmla="*/ 6 w 604"/>
                <a:gd name="T9" fmla="*/ 239 h 610"/>
                <a:gd name="T10" fmla="*/ 49 w 604"/>
                <a:gd name="T11" fmla="*/ 130 h 610"/>
                <a:gd name="T12" fmla="*/ 130 w 604"/>
                <a:gd name="T13" fmla="*/ 49 h 610"/>
                <a:gd name="T14" fmla="*/ 239 w 604"/>
                <a:gd name="T15" fmla="*/ 5 h 610"/>
                <a:gd name="T16" fmla="*/ 358 w 604"/>
                <a:gd name="T17" fmla="*/ 5 h 610"/>
                <a:gd name="T18" fmla="*/ 467 w 604"/>
                <a:gd name="T19" fmla="*/ 49 h 610"/>
                <a:gd name="T20" fmla="*/ 554 w 604"/>
                <a:gd name="T21" fmla="*/ 136 h 610"/>
                <a:gd name="T22" fmla="*/ 597 w 604"/>
                <a:gd name="T23" fmla="*/ 245 h 610"/>
                <a:gd name="T24" fmla="*/ 597 w 604"/>
                <a:gd name="T25" fmla="*/ 364 h 610"/>
                <a:gd name="T26" fmla="*/ 554 w 604"/>
                <a:gd name="T27" fmla="*/ 473 h 610"/>
                <a:gd name="T28" fmla="*/ 467 w 604"/>
                <a:gd name="T29" fmla="*/ 554 h 610"/>
                <a:gd name="T30" fmla="*/ 358 w 604"/>
                <a:gd name="T31" fmla="*/ 598 h 610"/>
                <a:gd name="T32" fmla="*/ 299 w 604"/>
                <a:gd name="T33" fmla="*/ 174 h 610"/>
                <a:gd name="T34" fmla="*/ 250 w 604"/>
                <a:gd name="T35" fmla="*/ 185 h 610"/>
                <a:gd name="T36" fmla="*/ 212 w 604"/>
                <a:gd name="T37" fmla="*/ 212 h 610"/>
                <a:gd name="T38" fmla="*/ 179 w 604"/>
                <a:gd name="T39" fmla="*/ 250 h 610"/>
                <a:gd name="T40" fmla="*/ 174 w 604"/>
                <a:gd name="T41" fmla="*/ 305 h 610"/>
                <a:gd name="T42" fmla="*/ 179 w 604"/>
                <a:gd name="T43" fmla="*/ 353 h 610"/>
                <a:gd name="T44" fmla="*/ 212 w 604"/>
                <a:gd name="T45" fmla="*/ 397 h 610"/>
                <a:gd name="T46" fmla="*/ 250 w 604"/>
                <a:gd name="T47" fmla="*/ 424 h 610"/>
                <a:gd name="T48" fmla="*/ 299 w 604"/>
                <a:gd name="T49" fmla="*/ 435 h 610"/>
                <a:gd name="T50" fmla="*/ 353 w 604"/>
                <a:gd name="T51" fmla="*/ 424 h 610"/>
                <a:gd name="T52" fmla="*/ 391 w 604"/>
                <a:gd name="T53" fmla="*/ 397 h 610"/>
                <a:gd name="T54" fmla="*/ 418 w 604"/>
                <a:gd name="T55" fmla="*/ 353 h 610"/>
                <a:gd name="T56" fmla="*/ 429 w 604"/>
                <a:gd name="T57" fmla="*/ 305 h 610"/>
                <a:gd name="T58" fmla="*/ 418 w 604"/>
                <a:gd name="T59" fmla="*/ 255 h 610"/>
                <a:gd name="T60" fmla="*/ 391 w 604"/>
                <a:gd name="T61" fmla="*/ 212 h 610"/>
                <a:gd name="T62" fmla="*/ 353 w 604"/>
                <a:gd name="T63" fmla="*/ 185 h 610"/>
                <a:gd name="T64" fmla="*/ 299 w 604"/>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10">
                  <a:moveTo>
                    <a:pt x="299" y="609"/>
                  </a:moveTo>
                  <a:lnTo>
                    <a:pt x="239" y="598"/>
                  </a:lnTo>
                  <a:lnTo>
                    <a:pt x="185" y="581"/>
                  </a:lnTo>
                  <a:lnTo>
                    <a:pt x="130" y="554"/>
                  </a:lnTo>
                  <a:lnTo>
                    <a:pt x="87" y="516"/>
                  </a:lnTo>
                  <a:lnTo>
                    <a:pt x="49" y="473"/>
                  </a:lnTo>
                  <a:lnTo>
                    <a:pt x="22" y="419"/>
                  </a:lnTo>
                  <a:lnTo>
                    <a:pt x="6" y="364"/>
                  </a:lnTo>
                  <a:lnTo>
                    <a:pt x="0" y="305"/>
                  </a:lnTo>
                  <a:lnTo>
                    <a:pt x="6" y="239"/>
                  </a:lnTo>
                  <a:lnTo>
                    <a:pt x="22" y="185"/>
                  </a:lnTo>
                  <a:lnTo>
                    <a:pt x="49" y="130"/>
                  </a:lnTo>
                  <a:lnTo>
                    <a:pt x="87" y="87"/>
                  </a:lnTo>
                  <a:lnTo>
                    <a:pt x="130" y="49"/>
                  </a:lnTo>
                  <a:lnTo>
                    <a:pt x="185" y="22"/>
                  </a:lnTo>
                  <a:lnTo>
                    <a:pt x="239" y="5"/>
                  </a:lnTo>
                  <a:lnTo>
                    <a:pt x="299" y="0"/>
                  </a:lnTo>
                  <a:lnTo>
                    <a:pt x="358" y="5"/>
                  </a:lnTo>
                  <a:lnTo>
                    <a:pt x="418" y="22"/>
                  </a:lnTo>
                  <a:lnTo>
                    <a:pt x="467" y="49"/>
                  </a:lnTo>
                  <a:lnTo>
                    <a:pt x="516" y="87"/>
                  </a:lnTo>
                  <a:lnTo>
                    <a:pt x="554" y="136"/>
                  </a:lnTo>
                  <a:lnTo>
                    <a:pt x="581" y="185"/>
                  </a:lnTo>
                  <a:lnTo>
                    <a:pt x="597" y="245"/>
                  </a:lnTo>
                  <a:lnTo>
                    <a:pt x="603" y="305"/>
                  </a:lnTo>
                  <a:lnTo>
                    <a:pt x="597" y="364"/>
                  </a:lnTo>
                  <a:lnTo>
                    <a:pt x="581" y="419"/>
                  </a:lnTo>
                  <a:lnTo>
                    <a:pt x="554" y="473"/>
                  </a:lnTo>
                  <a:lnTo>
                    <a:pt x="516" y="516"/>
                  </a:lnTo>
                  <a:lnTo>
                    <a:pt x="467" y="554"/>
                  </a:lnTo>
                  <a:lnTo>
                    <a:pt x="418" y="581"/>
                  </a:lnTo>
                  <a:lnTo>
                    <a:pt x="358" y="598"/>
                  </a:lnTo>
                  <a:lnTo>
                    <a:pt x="299" y="609"/>
                  </a:lnTo>
                  <a:close/>
                  <a:moveTo>
                    <a:pt x="299" y="174"/>
                  </a:moveTo>
                  <a:lnTo>
                    <a:pt x="277" y="174"/>
                  </a:lnTo>
                  <a:lnTo>
                    <a:pt x="250" y="185"/>
                  </a:lnTo>
                  <a:lnTo>
                    <a:pt x="228" y="196"/>
                  </a:lnTo>
                  <a:lnTo>
                    <a:pt x="212" y="212"/>
                  </a:lnTo>
                  <a:lnTo>
                    <a:pt x="196" y="228"/>
                  </a:lnTo>
                  <a:lnTo>
                    <a:pt x="179" y="250"/>
                  </a:lnTo>
                  <a:lnTo>
                    <a:pt x="174" y="277"/>
                  </a:lnTo>
                  <a:lnTo>
                    <a:pt x="174" y="305"/>
                  </a:lnTo>
                  <a:lnTo>
                    <a:pt x="174" y="326"/>
                  </a:lnTo>
                  <a:lnTo>
                    <a:pt x="179" y="353"/>
                  </a:lnTo>
                  <a:lnTo>
                    <a:pt x="196" y="375"/>
                  </a:lnTo>
                  <a:lnTo>
                    <a:pt x="212" y="397"/>
                  </a:lnTo>
                  <a:lnTo>
                    <a:pt x="228" y="408"/>
                  </a:lnTo>
                  <a:lnTo>
                    <a:pt x="250" y="424"/>
                  </a:lnTo>
                  <a:lnTo>
                    <a:pt x="277" y="429"/>
                  </a:lnTo>
                  <a:lnTo>
                    <a:pt x="299" y="435"/>
                  </a:lnTo>
                  <a:lnTo>
                    <a:pt x="326" y="429"/>
                  </a:lnTo>
                  <a:lnTo>
                    <a:pt x="353" y="424"/>
                  </a:lnTo>
                  <a:lnTo>
                    <a:pt x="375" y="413"/>
                  </a:lnTo>
                  <a:lnTo>
                    <a:pt x="391" y="397"/>
                  </a:lnTo>
                  <a:lnTo>
                    <a:pt x="407" y="375"/>
                  </a:lnTo>
                  <a:lnTo>
                    <a:pt x="418" y="353"/>
                  </a:lnTo>
                  <a:lnTo>
                    <a:pt x="429" y="326"/>
                  </a:lnTo>
                  <a:lnTo>
                    <a:pt x="429" y="305"/>
                  </a:lnTo>
                  <a:lnTo>
                    <a:pt x="429" y="277"/>
                  </a:lnTo>
                  <a:lnTo>
                    <a:pt x="418" y="255"/>
                  </a:lnTo>
                  <a:lnTo>
                    <a:pt x="407" y="228"/>
                  </a:lnTo>
                  <a:lnTo>
                    <a:pt x="391" y="212"/>
                  </a:lnTo>
                  <a:lnTo>
                    <a:pt x="375" y="196"/>
                  </a:lnTo>
                  <a:lnTo>
                    <a:pt x="353" y="185"/>
                  </a:lnTo>
                  <a:lnTo>
                    <a:pt x="326" y="174"/>
                  </a:lnTo>
                  <a:lnTo>
                    <a:pt x="299" y="174"/>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2" name="Freeform 91"/>
            <p:cNvSpPr>
              <a:spLocks noChangeArrowheads="1"/>
            </p:cNvSpPr>
            <p:nvPr/>
          </p:nvSpPr>
          <p:spPr bwMode="auto">
            <a:xfrm>
              <a:off x="8351838" y="6413500"/>
              <a:ext cx="217488" cy="219075"/>
            </a:xfrm>
            <a:custGeom>
              <a:avLst/>
              <a:gdLst>
                <a:gd name="T0" fmla="*/ 522 w 609"/>
                <a:gd name="T1" fmla="*/ 614 h 615"/>
                <a:gd name="T2" fmla="*/ 87 w 609"/>
                <a:gd name="T3" fmla="*/ 614 h 615"/>
                <a:gd name="T4" fmla="*/ 71 w 609"/>
                <a:gd name="T5" fmla="*/ 614 h 615"/>
                <a:gd name="T6" fmla="*/ 54 w 609"/>
                <a:gd name="T7" fmla="*/ 608 h 615"/>
                <a:gd name="T8" fmla="*/ 27 w 609"/>
                <a:gd name="T9" fmla="*/ 587 h 615"/>
                <a:gd name="T10" fmla="*/ 6 w 609"/>
                <a:gd name="T11" fmla="*/ 560 h 615"/>
                <a:gd name="T12" fmla="*/ 0 w 609"/>
                <a:gd name="T13" fmla="*/ 544 h 615"/>
                <a:gd name="T14" fmla="*/ 0 w 609"/>
                <a:gd name="T15" fmla="*/ 527 h 615"/>
                <a:gd name="T16" fmla="*/ 0 w 609"/>
                <a:gd name="T17" fmla="*/ 87 h 615"/>
                <a:gd name="T18" fmla="*/ 0 w 609"/>
                <a:gd name="T19" fmla="*/ 71 h 615"/>
                <a:gd name="T20" fmla="*/ 6 w 609"/>
                <a:gd name="T21" fmla="*/ 55 h 615"/>
                <a:gd name="T22" fmla="*/ 27 w 609"/>
                <a:gd name="T23" fmla="*/ 28 h 615"/>
                <a:gd name="T24" fmla="*/ 54 w 609"/>
                <a:gd name="T25" fmla="*/ 6 h 615"/>
                <a:gd name="T26" fmla="*/ 71 w 609"/>
                <a:gd name="T27" fmla="*/ 0 h 615"/>
                <a:gd name="T28" fmla="*/ 87 w 609"/>
                <a:gd name="T29" fmla="*/ 0 h 615"/>
                <a:gd name="T30" fmla="*/ 522 w 609"/>
                <a:gd name="T31" fmla="*/ 0 h 615"/>
                <a:gd name="T32" fmla="*/ 538 w 609"/>
                <a:gd name="T33" fmla="*/ 0 h 615"/>
                <a:gd name="T34" fmla="*/ 554 w 609"/>
                <a:gd name="T35" fmla="*/ 6 h 615"/>
                <a:gd name="T36" fmla="*/ 581 w 609"/>
                <a:gd name="T37" fmla="*/ 28 h 615"/>
                <a:gd name="T38" fmla="*/ 603 w 609"/>
                <a:gd name="T39" fmla="*/ 55 h 615"/>
                <a:gd name="T40" fmla="*/ 603 w 609"/>
                <a:gd name="T41" fmla="*/ 71 h 615"/>
                <a:gd name="T42" fmla="*/ 608 w 609"/>
                <a:gd name="T43" fmla="*/ 87 h 615"/>
                <a:gd name="T44" fmla="*/ 608 w 609"/>
                <a:gd name="T45" fmla="*/ 527 h 615"/>
                <a:gd name="T46" fmla="*/ 603 w 609"/>
                <a:gd name="T47" fmla="*/ 544 h 615"/>
                <a:gd name="T48" fmla="*/ 603 w 609"/>
                <a:gd name="T49" fmla="*/ 560 h 615"/>
                <a:gd name="T50" fmla="*/ 581 w 609"/>
                <a:gd name="T51" fmla="*/ 587 h 615"/>
                <a:gd name="T52" fmla="*/ 554 w 609"/>
                <a:gd name="T53" fmla="*/ 608 h 615"/>
                <a:gd name="T54" fmla="*/ 538 w 609"/>
                <a:gd name="T55" fmla="*/ 614 h 615"/>
                <a:gd name="T56" fmla="*/ 522 w 609"/>
                <a:gd name="T57" fmla="*/ 614 h 615"/>
                <a:gd name="T58" fmla="*/ 174 w 609"/>
                <a:gd name="T59" fmla="*/ 440 h 615"/>
                <a:gd name="T60" fmla="*/ 435 w 609"/>
                <a:gd name="T61" fmla="*/ 440 h 615"/>
                <a:gd name="T62" fmla="*/ 435 w 609"/>
                <a:gd name="T63" fmla="*/ 174 h 615"/>
                <a:gd name="T64" fmla="*/ 174 w 609"/>
                <a:gd name="T65" fmla="*/ 174 h 615"/>
                <a:gd name="T66" fmla="*/ 174 w 609"/>
                <a:gd name="T67" fmla="*/ 44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15">
                  <a:moveTo>
                    <a:pt x="522" y="614"/>
                  </a:moveTo>
                  <a:lnTo>
                    <a:pt x="87" y="614"/>
                  </a:lnTo>
                  <a:lnTo>
                    <a:pt x="71" y="614"/>
                  </a:lnTo>
                  <a:lnTo>
                    <a:pt x="54" y="608"/>
                  </a:lnTo>
                  <a:lnTo>
                    <a:pt x="27" y="587"/>
                  </a:lnTo>
                  <a:lnTo>
                    <a:pt x="6" y="560"/>
                  </a:lnTo>
                  <a:lnTo>
                    <a:pt x="0" y="544"/>
                  </a:lnTo>
                  <a:lnTo>
                    <a:pt x="0" y="527"/>
                  </a:lnTo>
                  <a:lnTo>
                    <a:pt x="0" y="87"/>
                  </a:lnTo>
                  <a:lnTo>
                    <a:pt x="0" y="71"/>
                  </a:lnTo>
                  <a:lnTo>
                    <a:pt x="6" y="55"/>
                  </a:lnTo>
                  <a:lnTo>
                    <a:pt x="27" y="28"/>
                  </a:lnTo>
                  <a:lnTo>
                    <a:pt x="54" y="6"/>
                  </a:lnTo>
                  <a:lnTo>
                    <a:pt x="71" y="0"/>
                  </a:lnTo>
                  <a:lnTo>
                    <a:pt x="87" y="0"/>
                  </a:lnTo>
                  <a:lnTo>
                    <a:pt x="522" y="0"/>
                  </a:lnTo>
                  <a:lnTo>
                    <a:pt x="538" y="0"/>
                  </a:lnTo>
                  <a:lnTo>
                    <a:pt x="554" y="6"/>
                  </a:lnTo>
                  <a:lnTo>
                    <a:pt x="581" y="28"/>
                  </a:lnTo>
                  <a:lnTo>
                    <a:pt x="603" y="55"/>
                  </a:lnTo>
                  <a:lnTo>
                    <a:pt x="603" y="71"/>
                  </a:lnTo>
                  <a:lnTo>
                    <a:pt x="608" y="87"/>
                  </a:lnTo>
                  <a:lnTo>
                    <a:pt x="608" y="527"/>
                  </a:lnTo>
                  <a:lnTo>
                    <a:pt x="603" y="544"/>
                  </a:lnTo>
                  <a:lnTo>
                    <a:pt x="603" y="560"/>
                  </a:lnTo>
                  <a:lnTo>
                    <a:pt x="581" y="587"/>
                  </a:lnTo>
                  <a:lnTo>
                    <a:pt x="554" y="608"/>
                  </a:lnTo>
                  <a:lnTo>
                    <a:pt x="538" y="614"/>
                  </a:lnTo>
                  <a:lnTo>
                    <a:pt x="522" y="614"/>
                  </a:lnTo>
                  <a:close/>
                  <a:moveTo>
                    <a:pt x="174" y="440"/>
                  </a:moveTo>
                  <a:lnTo>
                    <a:pt x="435" y="440"/>
                  </a:lnTo>
                  <a:lnTo>
                    <a:pt x="435" y="174"/>
                  </a:lnTo>
                  <a:lnTo>
                    <a:pt x="174" y="174"/>
                  </a:lnTo>
                  <a:lnTo>
                    <a:pt x="174" y="440"/>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3" name="Freeform 102"/>
            <p:cNvSpPr>
              <a:spLocks noChangeArrowheads="1"/>
            </p:cNvSpPr>
            <p:nvPr/>
          </p:nvSpPr>
          <p:spPr bwMode="auto">
            <a:xfrm>
              <a:off x="9442450" y="5757863"/>
              <a:ext cx="217488" cy="219075"/>
            </a:xfrm>
            <a:custGeom>
              <a:avLst/>
              <a:gdLst>
                <a:gd name="T0" fmla="*/ 522 w 609"/>
                <a:gd name="T1" fmla="*/ 613 h 614"/>
                <a:gd name="T2" fmla="*/ 88 w 609"/>
                <a:gd name="T3" fmla="*/ 613 h 614"/>
                <a:gd name="T4" fmla="*/ 71 w 609"/>
                <a:gd name="T5" fmla="*/ 608 h 614"/>
                <a:gd name="T6" fmla="*/ 55 w 609"/>
                <a:gd name="T7" fmla="*/ 602 h 614"/>
                <a:gd name="T8" fmla="*/ 28 w 609"/>
                <a:gd name="T9" fmla="*/ 586 h 614"/>
                <a:gd name="T10" fmla="*/ 6 w 609"/>
                <a:gd name="T11" fmla="*/ 559 h 614"/>
                <a:gd name="T12" fmla="*/ 0 w 609"/>
                <a:gd name="T13" fmla="*/ 543 h 614"/>
                <a:gd name="T14" fmla="*/ 0 w 609"/>
                <a:gd name="T15" fmla="*/ 527 h 614"/>
                <a:gd name="T16" fmla="*/ 0 w 609"/>
                <a:gd name="T17" fmla="*/ 86 h 614"/>
                <a:gd name="T18" fmla="*/ 0 w 609"/>
                <a:gd name="T19" fmla="*/ 65 h 614"/>
                <a:gd name="T20" fmla="*/ 6 w 609"/>
                <a:gd name="T21" fmla="*/ 48 h 614"/>
                <a:gd name="T22" fmla="*/ 28 w 609"/>
                <a:gd name="T23" fmla="*/ 21 h 614"/>
                <a:gd name="T24" fmla="*/ 55 w 609"/>
                <a:gd name="T25" fmla="*/ 5 h 614"/>
                <a:gd name="T26" fmla="*/ 71 w 609"/>
                <a:gd name="T27" fmla="*/ 0 h 614"/>
                <a:gd name="T28" fmla="*/ 88 w 609"/>
                <a:gd name="T29" fmla="*/ 0 h 614"/>
                <a:gd name="T30" fmla="*/ 522 w 609"/>
                <a:gd name="T31" fmla="*/ 0 h 614"/>
                <a:gd name="T32" fmla="*/ 538 w 609"/>
                <a:gd name="T33" fmla="*/ 0 h 614"/>
                <a:gd name="T34" fmla="*/ 554 w 609"/>
                <a:gd name="T35" fmla="*/ 5 h 614"/>
                <a:gd name="T36" fmla="*/ 581 w 609"/>
                <a:gd name="T37" fmla="*/ 21 h 614"/>
                <a:gd name="T38" fmla="*/ 598 w 609"/>
                <a:gd name="T39" fmla="*/ 48 h 614"/>
                <a:gd name="T40" fmla="*/ 603 w 609"/>
                <a:gd name="T41" fmla="*/ 65 h 614"/>
                <a:gd name="T42" fmla="*/ 608 w 609"/>
                <a:gd name="T43" fmla="*/ 86 h 614"/>
                <a:gd name="T44" fmla="*/ 608 w 609"/>
                <a:gd name="T45" fmla="*/ 527 h 614"/>
                <a:gd name="T46" fmla="*/ 603 w 609"/>
                <a:gd name="T47" fmla="*/ 543 h 614"/>
                <a:gd name="T48" fmla="*/ 598 w 609"/>
                <a:gd name="T49" fmla="*/ 559 h 614"/>
                <a:gd name="T50" fmla="*/ 581 w 609"/>
                <a:gd name="T51" fmla="*/ 586 h 614"/>
                <a:gd name="T52" fmla="*/ 554 w 609"/>
                <a:gd name="T53" fmla="*/ 602 h 614"/>
                <a:gd name="T54" fmla="*/ 538 w 609"/>
                <a:gd name="T55" fmla="*/ 608 h 614"/>
                <a:gd name="T56" fmla="*/ 522 w 609"/>
                <a:gd name="T57" fmla="*/ 613 h 614"/>
                <a:gd name="T58" fmla="*/ 174 w 609"/>
                <a:gd name="T59" fmla="*/ 440 h 614"/>
                <a:gd name="T60" fmla="*/ 435 w 609"/>
                <a:gd name="T61" fmla="*/ 440 h 614"/>
                <a:gd name="T62" fmla="*/ 435 w 609"/>
                <a:gd name="T63" fmla="*/ 173 h 614"/>
                <a:gd name="T64" fmla="*/ 174 w 609"/>
                <a:gd name="T65" fmla="*/ 173 h 614"/>
                <a:gd name="T66" fmla="*/ 174 w 609"/>
                <a:gd name="T67" fmla="*/ 44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14">
                  <a:moveTo>
                    <a:pt x="522" y="613"/>
                  </a:moveTo>
                  <a:lnTo>
                    <a:pt x="88" y="613"/>
                  </a:lnTo>
                  <a:lnTo>
                    <a:pt x="71" y="608"/>
                  </a:lnTo>
                  <a:lnTo>
                    <a:pt x="55" y="602"/>
                  </a:lnTo>
                  <a:lnTo>
                    <a:pt x="28" y="586"/>
                  </a:lnTo>
                  <a:lnTo>
                    <a:pt x="6" y="559"/>
                  </a:lnTo>
                  <a:lnTo>
                    <a:pt x="0" y="543"/>
                  </a:lnTo>
                  <a:lnTo>
                    <a:pt x="0" y="527"/>
                  </a:lnTo>
                  <a:lnTo>
                    <a:pt x="0" y="86"/>
                  </a:lnTo>
                  <a:lnTo>
                    <a:pt x="0" y="65"/>
                  </a:lnTo>
                  <a:lnTo>
                    <a:pt x="6" y="48"/>
                  </a:lnTo>
                  <a:lnTo>
                    <a:pt x="28" y="21"/>
                  </a:lnTo>
                  <a:lnTo>
                    <a:pt x="55" y="5"/>
                  </a:lnTo>
                  <a:lnTo>
                    <a:pt x="71" y="0"/>
                  </a:lnTo>
                  <a:lnTo>
                    <a:pt x="88" y="0"/>
                  </a:lnTo>
                  <a:lnTo>
                    <a:pt x="522" y="0"/>
                  </a:lnTo>
                  <a:lnTo>
                    <a:pt x="538" y="0"/>
                  </a:lnTo>
                  <a:lnTo>
                    <a:pt x="554" y="5"/>
                  </a:lnTo>
                  <a:lnTo>
                    <a:pt x="581" y="21"/>
                  </a:lnTo>
                  <a:lnTo>
                    <a:pt x="598" y="48"/>
                  </a:lnTo>
                  <a:lnTo>
                    <a:pt x="603" y="65"/>
                  </a:lnTo>
                  <a:lnTo>
                    <a:pt x="608" y="86"/>
                  </a:lnTo>
                  <a:lnTo>
                    <a:pt x="608" y="527"/>
                  </a:lnTo>
                  <a:lnTo>
                    <a:pt x="603" y="543"/>
                  </a:lnTo>
                  <a:lnTo>
                    <a:pt x="598" y="559"/>
                  </a:lnTo>
                  <a:lnTo>
                    <a:pt x="581" y="586"/>
                  </a:lnTo>
                  <a:lnTo>
                    <a:pt x="554" y="602"/>
                  </a:lnTo>
                  <a:lnTo>
                    <a:pt x="538" y="608"/>
                  </a:lnTo>
                  <a:lnTo>
                    <a:pt x="522" y="613"/>
                  </a:lnTo>
                  <a:close/>
                  <a:moveTo>
                    <a:pt x="174" y="440"/>
                  </a:moveTo>
                  <a:lnTo>
                    <a:pt x="435" y="440"/>
                  </a:lnTo>
                  <a:lnTo>
                    <a:pt x="435" y="173"/>
                  </a:lnTo>
                  <a:lnTo>
                    <a:pt x="174" y="173"/>
                  </a:lnTo>
                  <a:lnTo>
                    <a:pt x="174" y="440"/>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4" name="Freeform 103"/>
            <p:cNvSpPr>
              <a:spLocks noChangeArrowheads="1"/>
            </p:cNvSpPr>
            <p:nvPr/>
          </p:nvSpPr>
          <p:spPr bwMode="auto">
            <a:xfrm>
              <a:off x="10999788" y="4273550"/>
              <a:ext cx="217488" cy="219075"/>
            </a:xfrm>
            <a:custGeom>
              <a:avLst/>
              <a:gdLst>
                <a:gd name="T0" fmla="*/ 522 w 609"/>
                <a:gd name="T1" fmla="*/ 613 h 614"/>
                <a:gd name="T2" fmla="*/ 87 w 609"/>
                <a:gd name="T3" fmla="*/ 613 h 614"/>
                <a:gd name="T4" fmla="*/ 71 w 609"/>
                <a:gd name="T5" fmla="*/ 613 h 614"/>
                <a:gd name="T6" fmla="*/ 54 w 609"/>
                <a:gd name="T7" fmla="*/ 608 h 614"/>
                <a:gd name="T8" fmla="*/ 27 w 609"/>
                <a:gd name="T9" fmla="*/ 586 h 614"/>
                <a:gd name="T10" fmla="*/ 6 w 609"/>
                <a:gd name="T11" fmla="*/ 559 h 614"/>
                <a:gd name="T12" fmla="*/ 0 w 609"/>
                <a:gd name="T13" fmla="*/ 543 h 614"/>
                <a:gd name="T14" fmla="*/ 0 w 609"/>
                <a:gd name="T15" fmla="*/ 527 h 614"/>
                <a:gd name="T16" fmla="*/ 0 w 609"/>
                <a:gd name="T17" fmla="*/ 86 h 614"/>
                <a:gd name="T18" fmla="*/ 0 w 609"/>
                <a:gd name="T19" fmla="*/ 70 h 614"/>
                <a:gd name="T20" fmla="*/ 6 w 609"/>
                <a:gd name="T21" fmla="*/ 54 h 614"/>
                <a:gd name="T22" fmla="*/ 27 w 609"/>
                <a:gd name="T23" fmla="*/ 27 h 614"/>
                <a:gd name="T24" fmla="*/ 54 w 609"/>
                <a:gd name="T25" fmla="*/ 5 h 614"/>
                <a:gd name="T26" fmla="*/ 71 w 609"/>
                <a:gd name="T27" fmla="*/ 0 h 614"/>
                <a:gd name="T28" fmla="*/ 87 w 609"/>
                <a:gd name="T29" fmla="*/ 0 h 614"/>
                <a:gd name="T30" fmla="*/ 522 w 609"/>
                <a:gd name="T31" fmla="*/ 0 h 614"/>
                <a:gd name="T32" fmla="*/ 538 w 609"/>
                <a:gd name="T33" fmla="*/ 0 h 614"/>
                <a:gd name="T34" fmla="*/ 554 w 609"/>
                <a:gd name="T35" fmla="*/ 5 h 614"/>
                <a:gd name="T36" fmla="*/ 581 w 609"/>
                <a:gd name="T37" fmla="*/ 27 h 614"/>
                <a:gd name="T38" fmla="*/ 597 w 609"/>
                <a:gd name="T39" fmla="*/ 54 h 614"/>
                <a:gd name="T40" fmla="*/ 603 w 609"/>
                <a:gd name="T41" fmla="*/ 70 h 614"/>
                <a:gd name="T42" fmla="*/ 608 w 609"/>
                <a:gd name="T43" fmla="*/ 86 h 614"/>
                <a:gd name="T44" fmla="*/ 608 w 609"/>
                <a:gd name="T45" fmla="*/ 527 h 614"/>
                <a:gd name="T46" fmla="*/ 603 w 609"/>
                <a:gd name="T47" fmla="*/ 543 h 614"/>
                <a:gd name="T48" fmla="*/ 597 w 609"/>
                <a:gd name="T49" fmla="*/ 559 h 614"/>
                <a:gd name="T50" fmla="*/ 581 w 609"/>
                <a:gd name="T51" fmla="*/ 586 h 614"/>
                <a:gd name="T52" fmla="*/ 554 w 609"/>
                <a:gd name="T53" fmla="*/ 608 h 614"/>
                <a:gd name="T54" fmla="*/ 538 w 609"/>
                <a:gd name="T55" fmla="*/ 613 h 614"/>
                <a:gd name="T56" fmla="*/ 522 w 609"/>
                <a:gd name="T57" fmla="*/ 613 h 614"/>
                <a:gd name="T58" fmla="*/ 174 w 609"/>
                <a:gd name="T59" fmla="*/ 439 h 614"/>
                <a:gd name="T60" fmla="*/ 435 w 609"/>
                <a:gd name="T61" fmla="*/ 439 h 614"/>
                <a:gd name="T62" fmla="*/ 435 w 609"/>
                <a:gd name="T63" fmla="*/ 173 h 614"/>
                <a:gd name="T64" fmla="*/ 174 w 609"/>
                <a:gd name="T65" fmla="*/ 173 h 614"/>
                <a:gd name="T66" fmla="*/ 174 w 609"/>
                <a:gd name="T67" fmla="*/ 439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14">
                  <a:moveTo>
                    <a:pt x="522" y="613"/>
                  </a:moveTo>
                  <a:lnTo>
                    <a:pt x="87" y="613"/>
                  </a:lnTo>
                  <a:lnTo>
                    <a:pt x="71" y="613"/>
                  </a:lnTo>
                  <a:lnTo>
                    <a:pt x="54" y="608"/>
                  </a:lnTo>
                  <a:lnTo>
                    <a:pt x="27" y="586"/>
                  </a:lnTo>
                  <a:lnTo>
                    <a:pt x="6" y="559"/>
                  </a:lnTo>
                  <a:lnTo>
                    <a:pt x="0" y="543"/>
                  </a:lnTo>
                  <a:lnTo>
                    <a:pt x="0" y="527"/>
                  </a:lnTo>
                  <a:lnTo>
                    <a:pt x="0" y="86"/>
                  </a:lnTo>
                  <a:lnTo>
                    <a:pt x="0" y="70"/>
                  </a:lnTo>
                  <a:lnTo>
                    <a:pt x="6" y="54"/>
                  </a:lnTo>
                  <a:lnTo>
                    <a:pt x="27" y="27"/>
                  </a:lnTo>
                  <a:lnTo>
                    <a:pt x="54" y="5"/>
                  </a:lnTo>
                  <a:lnTo>
                    <a:pt x="71" y="0"/>
                  </a:lnTo>
                  <a:lnTo>
                    <a:pt x="87" y="0"/>
                  </a:lnTo>
                  <a:lnTo>
                    <a:pt x="522" y="0"/>
                  </a:lnTo>
                  <a:lnTo>
                    <a:pt x="538" y="0"/>
                  </a:lnTo>
                  <a:lnTo>
                    <a:pt x="554" y="5"/>
                  </a:lnTo>
                  <a:lnTo>
                    <a:pt x="581" y="27"/>
                  </a:lnTo>
                  <a:lnTo>
                    <a:pt x="597" y="54"/>
                  </a:lnTo>
                  <a:lnTo>
                    <a:pt x="603" y="70"/>
                  </a:lnTo>
                  <a:lnTo>
                    <a:pt x="608" y="86"/>
                  </a:lnTo>
                  <a:lnTo>
                    <a:pt x="608" y="527"/>
                  </a:lnTo>
                  <a:lnTo>
                    <a:pt x="603" y="543"/>
                  </a:lnTo>
                  <a:lnTo>
                    <a:pt x="597" y="559"/>
                  </a:lnTo>
                  <a:lnTo>
                    <a:pt x="581" y="586"/>
                  </a:lnTo>
                  <a:lnTo>
                    <a:pt x="554" y="608"/>
                  </a:lnTo>
                  <a:lnTo>
                    <a:pt x="538" y="613"/>
                  </a:lnTo>
                  <a:lnTo>
                    <a:pt x="522" y="613"/>
                  </a:lnTo>
                  <a:close/>
                  <a:moveTo>
                    <a:pt x="174" y="439"/>
                  </a:moveTo>
                  <a:lnTo>
                    <a:pt x="435" y="439"/>
                  </a:lnTo>
                  <a:lnTo>
                    <a:pt x="435" y="173"/>
                  </a:lnTo>
                  <a:lnTo>
                    <a:pt x="174" y="173"/>
                  </a:lnTo>
                  <a:lnTo>
                    <a:pt x="174" y="439"/>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5" name="Freeform 104"/>
            <p:cNvSpPr>
              <a:spLocks noChangeArrowheads="1"/>
            </p:cNvSpPr>
            <p:nvPr/>
          </p:nvSpPr>
          <p:spPr bwMode="auto">
            <a:xfrm>
              <a:off x="8509000" y="6242050"/>
              <a:ext cx="371475" cy="215900"/>
            </a:xfrm>
            <a:custGeom>
              <a:avLst/>
              <a:gdLst>
                <a:gd name="T0" fmla="*/ 515 w 1038"/>
                <a:gd name="T1" fmla="*/ 603 h 604"/>
                <a:gd name="T2" fmla="*/ 483 w 1038"/>
                <a:gd name="T3" fmla="*/ 598 h 604"/>
                <a:gd name="T4" fmla="*/ 472 w 1038"/>
                <a:gd name="T5" fmla="*/ 593 h 604"/>
                <a:gd name="T6" fmla="*/ 456 w 1038"/>
                <a:gd name="T7" fmla="*/ 581 h 604"/>
                <a:gd name="T8" fmla="*/ 21 w 1038"/>
                <a:gd name="T9" fmla="*/ 147 h 604"/>
                <a:gd name="T10" fmla="*/ 10 w 1038"/>
                <a:gd name="T11" fmla="*/ 125 h 604"/>
                <a:gd name="T12" fmla="*/ 0 w 1038"/>
                <a:gd name="T13" fmla="*/ 104 h 604"/>
                <a:gd name="T14" fmla="*/ 0 w 1038"/>
                <a:gd name="T15" fmla="*/ 77 h 604"/>
                <a:gd name="T16" fmla="*/ 5 w 1038"/>
                <a:gd name="T17" fmla="*/ 54 h 604"/>
                <a:gd name="T18" fmla="*/ 16 w 1038"/>
                <a:gd name="T19" fmla="*/ 27 h 604"/>
                <a:gd name="T20" fmla="*/ 38 w 1038"/>
                <a:gd name="T21" fmla="*/ 11 h 604"/>
                <a:gd name="T22" fmla="*/ 59 w 1038"/>
                <a:gd name="T23" fmla="*/ 0 h 604"/>
                <a:gd name="T24" fmla="*/ 87 w 1038"/>
                <a:gd name="T25" fmla="*/ 0 h 604"/>
                <a:gd name="T26" fmla="*/ 950 w 1038"/>
                <a:gd name="T27" fmla="*/ 0 h 604"/>
                <a:gd name="T28" fmla="*/ 977 w 1038"/>
                <a:gd name="T29" fmla="*/ 0 h 604"/>
                <a:gd name="T30" fmla="*/ 999 w 1038"/>
                <a:gd name="T31" fmla="*/ 11 h 604"/>
                <a:gd name="T32" fmla="*/ 1020 w 1038"/>
                <a:gd name="T33" fmla="*/ 27 h 604"/>
                <a:gd name="T34" fmla="*/ 1031 w 1038"/>
                <a:gd name="T35" fmla="*/ 54 h 604"/>
                <a:gd name="T36" fmla="*/ 1037 w 1038"/>
                <a:gd name="T37" fmla="*/ 77 h 604"/>
                <a:gd name="T38" fmla="*/ 1037 w 1038"/>
                <a:gd name="T39" fmla="*/ 104 h 604"/>
                <a:gd name="T40" fmla="*/ 1026 w 1038"/>
                <a:gd name="T41" fmla="*/ 125 h 604"/>
                <a:gd name="T42" fmla="*/ 1015 w 1038"/>
                <a:gd name="T43" fmla="*/ 147 h 604"/>
                <a:gd name="T44" fmla="*/ 581 w 1038"/>
                <a:gd name="T45" fmla="*/ 581 h 604"/>
                <a:gd name="T46" fmla="*/ 564 w 1038"/>
                <a:gd name="T47" fmla="*/ 593 h 604"/>
                <a:gd name="T48" fmla="*/ 554 w 1038"/>
                <a:gd name="T49" fmla="*/ 598 h 604"/>
                <a:gd name="T50" fmla="*/ 515 w 1038"/>
                <a:gd name="T51" fmla="*/ 603 h 604"/>
                <a:gd name="T52" fmla="*/ 298 w 1038"/>
                <a:gd name="T53" fmla="*/ 174 h 604"/>
                <a:gd name="T54" fmla="*/ 515 w 1038"/>
                <a:gd name="T55" fmla="*/ 397 h 604"/>
                <a:gd name="T56" fmla="*/ 738 w 1038"/>
                <a:gd name="T57" fmla="*/ 174 h 604"/>
                <a:gd name="T58" fmla="*/ 298 w 1038"/>
                <a:gd name="T59"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8" h="604">
                  <a:moveTo>
                    <a:pt x="515" y="603"/>
                  </a:moveTo>
                  <a:lnTo>
                    <a:pt x="483" y="598"/>
                  </a:lnTo>
                  <a:lnTo>
                    <a:pt x="472" y="593"/>
                  </a:lnTo>
                  <a:lnTo>
                    <a:pt x="456" y="581"/>
                  </a:lnTo>
                  <a:lnTo>
                    <a:pt x="21" y="147"/>
                  </a:lnTo>
                  <a:lnTo>
                    <a:pt x="10" y="125"/>
                  </a:lnTo>
                  <a:lnTo>
                    <a:pt x="0" y="104"/>
                  </a:lnTo>
                  <a:lnTo>
                    <a:pt x="0" y="77"/>
                  </a:lnTo>
                  <a:lnTo>
                    <a:pt x="5" y="54"/>
                  </a:lnTo>
                  <a:lnTo>
                    <a:pt x="16" y="27"/>
                  </a:lnTo>
                  <a:lnTo>
                    <a:pt x="38" y="11"/>
                  </a:lnTo>
                  <a:lnTo>
                    <a:pt x="59" y="0"/>
                  </a:lnTo>
                  <a:lnTo>
                    <a:pt x="87" y="0"/>
                  </a:lnTo>
                  <a:lnTo>
                    <a:pt x="950" y="0"/>
                  </a:lnTo>
                  <a:lnTo>
                    <a:pt x="977" y="0"/>
                  </a:lnTo>
                  <a:lnTo>
                    <a:pt x="999" y="11"/>
                  </a:lnTo>
                  <a:lnTo>
                    <a:pt x="1020" y="27"/>
                  </a:lnTo>
                  <a:lnTo>
                    <a:pt x="1031" y="54"/>
                  </a:lnTo>
                  <a:lnTo>
                    <a:pt x="1037" y="77"/>
                  </a:lnTo>
                  <a:lnTo>
                    <a:pt x="1037" y="104"/>
                  </a:lnTo>
                  <a:lnTo>
                    <a:pt x="1026" y="125"/>
                  </a:lnTo>
                  <a:lnTo>
                    <a:pt x="1015" y="147"/>
                  </a:lnTo>
                  <a:lnTo>
                    <a:pt x="581" y="581"/>
                  </a:lnTo>
                  <a:lnTo>
                    <a:pt x="564" y="593"/>
                  </a:lnTo>
                  <a:lnTo>
                    <a:pt x="554" y="598"/>
                  </a:lnTo>
                  <a:lnTo>
                    <a:pt x="515" y="603"/>
                  </a:lnTo>
                  <a:close/>
                  <a:moveTo>
                    <a:pt x="298" y="174"/>
                  </a:moveTo>
                  <a:lnTo>
                    <a:pt x="515" y="397"/>
                  </a:lnTo>
                  <a:lnTo>
                    <a:pt x="738" y="174"/>
                  </a:lnTo>
                  <a:lnTo>
                    <a:pt x="298" y="174"/>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6" name="Freeform 113"/>
            <p:cNvSpPr>
              <a:spLocks noChangeArrowheads="1"/>
            </p:cNvSpPr>
            <p:nvPr/>
          </p:nvSpPr>
          <p:spPr bwMode="auto">
            <a:xfrm>
              <a:off x="7577137" y="6556375"/>
              <a:ext cx="61913" cy="301625"/>
            </a:xfrm>
            <a:custGeom>
              <a:avLst/>
              <a:gdLst>
                <a:gd name="T0" fmla="*/ 173 w 174"/>
                <a:gd name="T1" fmla="*/ 1646 h 1647"/>
                <a:gd name="T2" fmla="*/ 0 w 174"/>
                <a:gd name="T3" fmla="*/ 1646 h 1647"/>
                <a:gd name="T4" fmla="*/ 0 w 174"/>
                <a:gd name="T5" fmla="*/ 0 h 1647"/>
                <a:gd name="T6" fmla="*/ 173 w 174"/>
                <a:gd name="T7" fmla="*/ 0 h 1647"/>
                <a:gd name="T8" fmla="*/ 173 w 174"/>
                <a:gd name="T9" fmla="*/ 1646 h 1647"/>
              </a:gdLst>
              <a:ahLst/>
              <a:cxnLst>
                <a:cxn ang="0">
                  <a:pos x="T0" y="T1"/>
                </a:cxn>
                <a:cxn ang="0">
                  <a:pos x="T2" y="T3"/>
                </a:cxn>
                <a:cxn ang="0">
                  <a:pos x="T4" y="T5"/>
                </a:cxn>
                <a:cxn ang="0">
                  <a:pos x="T6" y="T7"/>
                </a:cxn>
                <a:cxn ang="0">
                  <a:pos x="T8" y="T9"/>
                </a:cxn>
              </a:cxnLst>
              <a:rect l="0" t="0" r="r" b="b"/>
              <a:pathLst>
                <a:path w="174" h="1647">
                  <a:moveTo>
                    <a:pt x="173" y="1646"/>
                  </a:moveTo>
                  <a:lnTo>
                    <a:pt x="0" y="1646"/>
                  </a:lnTo>
                  <a:lnTo>
                    <a:pt x="0" y="0"/>
                  </a:lnTo>
                  <a:lnTo>
                    <a:pt x="173" y="0"/>
                  </a:lnTo>
                  <a:lnTo>
                    <a:pt x="173" y="1646"/>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7" name="Freeform 114"/>
            <p:cNvSpPr>
              <a:spLocks noChangeArrowheads="1"/>
            </p:cNvSpPr>
            <p:nvPr/>
          </p:nvSpPr>
          <p:spPr bwMode="auto">
            <a:xfrm>
              <a:off x="8570913" y="5899150"/>
              <a:ext cx="90488" cy="217487"/>
            </a:xfrm>
            <a:custGeom>
              <a:avLst/>
              <a:gdLst>
                <a:gd name="T0" fmla="*/ 131 w 257"/>
                <a:gd name="T1" fmla="*/ 434 h 609"/>
                <a:gd name="T2" fmla="*/ 131 w 257"/>
                <a:gd name="T3" fmla="*/ 434 h 609"/>
                <a:gd name="T4" fmla="*/ 104 w 257"/>
                <a:gd name="T5" fmla="*/ 429 h 609"/>
                <a:gd name="T6" fmla="*/ 77 w 257"/>
                <a:gd name="T7" fmla="*/ 423 h 609"/>
                <a:gd name="T8" fmla="*/ 54 w 257"/>
                <a:gd name="T9" fmla="*/ 413 h 609"/>
                <a:gd name="T10" fmla="*/ 38 w 257"/>
                <a:gd name="T11" fmla="*/ 396 h 609"/>
                <a:gd name="T12" fmla="*/ 22 w 257"/>
                <a:gd name="T13" fmla="*/ 375 h 609"/>
                <a:gd name="T14" fmla="*/ 11 w 257"/>
                <a:gd name="T15" fmla="*/ 353 h 609"/>
                <a:gd name="T16" fmla="*/ 0 w 257"/>
                <a:gd name="T17" fmla="*/ 331 h 609"/>
                <a:gd name="T18" fmla="*/ 0 w 257"/>
                <a:gd name="T19" fmla="*/ 304 h 609"/>
                <a:gd name="T20" fmla="*/ 0 w 257"/>
                <a:gd name="T21" fmla="*/ 304 h 609"/>
                <a:gd name="T22" fmla="*/ 0 w 257"/>
                <a:gd name="T23" fmla="*/ 277 h 609"/>
                <a:gd name="T24" fmla="*/ 11 w 257"/>
                <a:gd name="T25" fmla="*/ 255 h 609"/>
                <a:gd name="T26" fmla="*/ 22 w 257"/>
                <a:gd name="T27" fmla="*/ 233 h 609"/>
                <a:gd name="T28" fmla="*/ 38 w 257"/>
                <a:gd name="T29" fmla="*/ 211 h 609"/>
                <a:gd name="T30" fmla="*/ 54 w 257"/>
                <a:gd name="T31" fmla="*/ 195 h 609"/>
                <a:gd name="T32" fmla="*/ 77 w 257"/>
                <a:gd name="T33" fmla="*/ 184 h 609"/>
                <a:gd name="T34" fmla="*/ 104 w 257"/>
                <a:gd name="T35" fmla="*/ 173 h 609"/>
                <a:gd name="T36" fmla="*/ 131 w 257"/>
                <a:gd name="T37" fmla="*/ 173 h 609"/>
                <a:gd name="T38" fmla="*/ 131 w 257"/>
                <a:gd name="T39" fmla="*/ 173 h 609"/>
                <a:gd name="T40" fmla="*/ 152 w 257"/>
                <a:gd name="T41" fmla="*/ 173 h 609"/>
                <a:gd name="T42" fmla="*/ 179 w 257"/>
                <a:gd name="T43" fmla="*/ 184 h 609"/>
                <a:gd name="T44" fmla="*/ 201 w 257"/>
                <a:gd name="T45" fmla="*/ 195 h 609"/>
                <a:gd name="T46" fmla="*/ 218 w 257"/>
                <a:gd name="T47" fmla="*/ 211 h 609"/>
                <a:gd name="T48" fmla="*/ 234 w 257"/>
                <a:gd name="T49" fmla="*/ 233 h 609"/>
                <a:gd name="T50" fmla="*/ 250 w 257"/>
                <a:gd name="T51" fmla="*/ 255 h 609"/>
                <a:gd name="T52" fmla="*/ 256 w 257"/>
                <a:gd name="T53" fmla="*/ 277 h 609"/>
                <a:gd name="T54" fmla="*/ 256 w 257"/>
                <a:gd name="T55" fmla="*/ 304 h 609"/>
                <a:gd name="T56" fmla="*/ 256 w 257"/>
                <a:gd name="T57" fmla="*/ 27 h 609"/>
                <a:gd name="T58" fmla="*/ 256 w 257"/>
                <a:gd name="T59" fmla="*/ 27 h 609"/>
                <a:gd name="T60" fmla="*/ 229 w 257"/>
                <a:gd name="T61" fmla="*/ 16 h 609"/>
                <a:gd name="T62" fmla="*/ 196 w 257"/>
                <a:gd name="T63" fmla="*/ 5 h 609"/>
                <a:gd name="T64" fmla="*/ 163 w 257"/>
                <a:gd name="T65" fmla="*/ 0 h 609"/>
                <a:gd name="T66" fmla="*/ 131 w 257"/>
                <a:gd name="T67" fmla="*/ 0 h 609"/>
                <a:gd name="T68" fmla="*/ 131 w 257"/>
                <a:gd name="T69" fmla="*/ 0 h 609"/>
                <a:gd name="T70" fmla="*/ 93 w 257"/>
                <a:gd name="T71" fmla="*/ 0 h 609"/>
                <a:gd name="T72" fmla="*/ 60 w 257"/>
                <a:gd name="T73" fmla="*/ 5 h 609"/>
                <a:gd name="T74" fmla="*/ 27 w 257"/>
                <a:gd name="T75" fmla="*/ 16 h 609"/>
                <a:gd name="T76" fmla="*/ 0 w 257"/>
                <a:gd name="T77" fmla="*/ 27 h 609"/>
                <a:gd name="T78" fmla="*/ 0 w 257"/>
                <a:gd name="T79" fmla="*/ 575 h 609"/>
                <a:gd name="T80" fmla="*/ 0 w 257"/>
                <a:gd name="T81" fmla="*/ 575 h 609"/>
                <a:gd name="T82" fmla="*/ 27 w 257"/>
                <a:gd name="T83" fmla="*/ 592 h 609"/>
                <a:gd name="T84" fmla="*/ 60 w 257"/>
                <a:gd name="T85" fmla="*/ 597 h 609"/>
                <a:gd name="T86" fmla="*/ 93 w 257"/>
                <a:gd name="T87" fmla="*/ 602 h 609"/>
                <a:gd name="T88" fmla="*/ 131 w 257"/>
                <a:gd name="T89" fmla="*/ 608 h 609"/>
                <a:gd name="T90" fmla="*/ 131 w 257"/>
                <a:gd name="T91" fmla="*/ 608 h 609"/>
                <a:gd name="T92" fmla="*/ 163 w 257"/>
                <a:gd name="T93" fmla="*/ 602 h 609"/>
                <a:gd name="T94" fmla="*/ 196 w 257"/>
                <a:gd name="T95" fmla="*/ 597 h 609"/>
                <a:gd name="T96" fmla="*/ 229 w 257"/>
                <a:gd name="T97" fmla="*/ 592 h 609"/>
                <a:gd name="T98" fmla="*/ 256 w 257"/>
                <a:gd name="T99" fmla="*/ 575 h 609"/>
                <a:gd name="T100" fmla="*/ 256 w 257"/>
                <a:gd name="T101" fmla="*/ 304 h 609"/>
                <a:gd name="T102" fmla="*/ 256 w 257"/>
                <a:gd name="T103" fmla="*/ 304 h 609"/>
                <a:gd name="T104" fmla="*/ 256 w 257"/>
                <a:gd name="T105" fmla="*/ 331 h 609"/>
                <a:gd name="T106" fmla="*/ 250 w 257"/>
                <a:gd name="T107" fmla="*/ 353 h 609"/>
                <a:gd name="T108" fmla="*/ 234 w 257"/>
                <a:gd name="T109" fmla="*/ 375 h 609"/>
                <a:gd name="T110" fmla="*/ 218 w 257"/>
                <a:gd name="T111" fmla="*/ 396 h 609"/>
                <a:gd name="T112" fmla="*/ 201 w 257"/>
                <a:gd name="T113" fmla="*/ 413 h 609"/>
                <a:gd name="T114" fmla="*/ 179 w 257"/>
                <a:gd name="T115" fmla="*/ 423 h 609"/>
                <a:gd name="T116" fmla="*/ 152 w 257"/>
                <a:gd name="T117" fmla="*/ 429 h 609"/>
                <a:gd name="T118" fmla="*/ 131 w 257"/>
                <a:gd name="T119" fmla="*/ 43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7" h="609">
                  <a:moveTo>
                    <a:pt x="131" y="434"/>
                  </a:moveTo>
                  <a:lnTo>
                    <a:pt x="131" y="434"/>
                  </a:lnTo>
                  <a:lnTo>
                    <a:pt x="104" y="429"/>
                  </a:lnTo>
                  <a:lnTo>
                    <a:pt x="77" y="423"/>
                  </a:lnTo>
                  <a:lnTo>
                    <a:pt x="54" y="413"/>
                  </a:lnTo>
                  <a:lnTo>
                    <a:pt x="38" y="396"/>
                  </a:lnTo>
                  <a:lnTo>
                    <a:pt x="22" y="375"/>
                  </a:lnTo>
                  <a:lnTo>
                    <a:pt x="11" y="353"/>
                  </a:lnTo>
                  <a:lnTo>
                    <a:pt x="0" y="331"/>
                  </a:lnTo>
                  <a:lnTo>
                    <a:pt x="0" y="304"/>
                  </a:lnTo>
                  <a:lnTo>
                    <a:pt x="0" y="304"/>
                  </a:lnTo>
                  <a:lnTo>
                    <a:pt x="0" y="277"/>
                  </a:lnTo>
                  <a:lnTo>
                    <a:pt x="11" y="255"/>
                  </a:lnTo>
                  <a:lnTo>
                    <a:pt x="22" y="233"/>
                  </a:lnTo>
                  <a:lnTo>
                    <a:pt x="38" y="211"/>
                  </a:lnTo>
                  <a:lnTo>
                    <a:pt x="54" y="195"/>
                  </a:lnTo>
                  <a:lnTo>
                    <a:pt x="77" y="184"/>
                  </a:lnTo>
                  <a:lnTo>
                    <a:pt x="104" y="173"/>
                  </a:lnTo>
                  <a:lnTo>
                    <a:pt x="131" y="173"/>
                  </a:lnTo>
                  <a:lnTo>
                    <a:pt x="131" y="173"/>
                  </a:lnTo>
                  <a:lnTo>
                    <a:pt x="152" y="173"/>
                  </a:lnTo>
                  <a:lnTo>
                    <a:pt x="179" y="184"/>
                  </a:lnTo>
                  <a:lnTo>
                    <a:pt x="201" y="195"/>
                  </a:lnTo>
                  <a:lnTo>
                    <a:pt x="218" y="211"/>
                  </a:lnTo>
                  <a:lnTo>
                    <a:pt x="234" y="233"/>
                  </a:lnTo>
                  <a:lnTo>
                    <a:pt x="250" y="255"/>
                  </a:lnTo>
                  <a:lnTo>
                    <a:pt x="256" y="277"/>
                  </a:lnTo>
                  <a:lnTo>
                    <a:pt x="256" y="304"/>
                  </a:lnTo>
                  <a:lnTo>
                    <a:pt x="256" y="27"/>
                  </a:lnTo>
                  <a:lnTo>
                    <a:pt x="256" y="27"/>
                  </a:lnTo>
                  <a:lnTo>
                    <a:pt x="229" y="16"/>
                  </a:lnTo>
                  <a:lnTo>
                    <a:pt x="196" y="5"/>
                  </a:lnTo>
                  <a:lnTo>
                    <a:pt x="163" y="0"/>
                  </a:lnTo>
                  <a:lnTo>
                    <a:pt x="131" y="0"/>
                  </a:lnTo>
                  <a:lnTo>
                    <a:pt x="131" y="0"/>
                  </a:lnTo>
                  <a:lnTo>
                    <a:pt x="93" y="0"/>
                  </a:lnTo>
                  <a:lnTo>
                    <a:pt x="60" y="5"/>
                  </a:lnTo>
                  <a:lnTo>
                    <a:pt x="27" y="16"/>
                  </a:lnTo>
                  <a:lnTo>
                    <a:pt x="0" y="27"/>
                  </a:lnTo>
                  <a:lnTo>
                    <a:pt x="0" y="575"/>
                  </a:lnTo>
                  <a:lnTo>
                    <a:pt x="0" y="575"/>
                  </a:lnTo>
                  <a:lnTo>
                    <a:pt x="27" y="592"/>
                  </a:lnTo>
                  <a:lnTo>
                    <a:pt x="60" y="597"/>
                  </a:lnTo>
                  <a:lnTo>
                    <a:pt x="93" y="602"/>
                  </a:lnTo>
                  <a:lnTo>
                    <a:pt x="131" y="608"/>
                  </a:lnTo>
                  <a:lnTo>
                    <a:pt x="131" y="608"/>
                  </a:lnTo>
                  <a:lnTo>
                    <a:pt x="163" y="602"/>
                  </a:lnTo>
                  <a:lnTo>
                    <a:pt x="196" y="597"/>
                  </a:lnTo>
                  <a:lnTo>
                    <a:pt x="229" y="592"/>
                  </a:lnTo>
                  <a:lnTo>
                    <a:pt x="256" y="575"/>
                  </a:lnTo>
                  <a:lnTo>
                    <a:pt x="256" y="304"/>
                  </a:lnTo>
                  <a:lnTo>
                    <a:pt x="256" y="304"/>
                  </a:lnTo>
                  <a:lnTo>
                    <a:pt x="256" y="331"/>
                  </a:lnTo>
                  <a:lnTo>
                    <a:pt x="250" y="353"/>
                  </a:lnTo>
                  <a:lnTo>
                    <a:pt x="234" y="375"/>
                  </a:lnTo>
                  <a:lnTo>
                    <a:pt x="218" y="396"/>
                  </a:lnTo>
                  <a:lnTo>
                    <a:pt x="201" y="413"/>
                  </a:lnTo>
                  <a:lnTo>
                    <a:pt x="179" y="423"/>
                  </a:lnTo>
                  <a:lnTo>
                    <a:pt x="152" y="429"/>
                  </a:lnTo>
                  <a:lnTo>
                    <a:pt x="131" y="434"/>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8" name="Freeform 115"/>
            <p:cNvSpPr>
              <a:spLocks noChangeArrowheads="1"/>
            </p:cNvSpPr>
            <p:nvPr/>
          </p:nvSpPr>
          <p:spPr bwMode="auto">
            <a:xfrm>
              <a:off x="8662988" y="5908675"/>
              <a:ext cx="60325" cy="195262"/>
            </a:xfrm>
            <a:custGeom>
              <a:avLst/>
              <a:gdLst>
                <a:gd name="T0" fmla="*/ 0 w 174"/>
                <a:gd name="T1" fmla="*/ 0 h 549"/>
                <a:gd name="T2" fmla="*/ 0 w 174"/>
                <a:gd name="T3" fmla="*/ 277 h 549"/>
                <a:gd name="T4" fmla="*/ 0 w 174"/>
                <a:gd name="T5" fmla="*/ 548 h 549"/>
                <a:gd name="T6" fmla="*/ 0 w 174"/>
                <a:gd name="T7" fmla="*/ 548 h 549"/>
                <a:gd name="T8" fmla="*/ 37 w 174"/>
                <a:gd name="T9" fmla="*/ 527 h 549"/>
                <a:gd name="T10" fmla="*/ 70 w 174"/>
                <a:gd name="T11" fmla="*/ 505 h 549"/>
                <a:gd name="T12" fmla="*/ 102 w 174"/>
                <a:gd name="T13" fmla="*/ 473 h 549"/>
                <a:gd name="T14" fmla="*/ 130 w 174"/>
                <a:gd name="T15" fmla="*/ 440 h 549"/>
                <a:gd name="T16" fmla="*/ 146 w 174"/>
                <a:gd name="T17" fmla="*/ 402 h 549"/>
                <a:gd name="T18" fmla="*/ 162 w 174"/>
                <a:gd name="T19" fmla="*/ 364 h 549"/>
                <a:gd name="T20" fmla="*/ 173 w 174"/>
                <a:gd name="T21" fmla="*/ 320 h 549"/>
                <a:gd name="T22" fmla="*/ 173 w 174"/>
                <a:gd name="T23" fmla="*/ 277 h 549"/>
                <a:gd name="T24" fmla="*/ 173 w 174"/>
                <a:gd name="T25" fmla="*/ 277 h 549"/>
                <a:gd name="T26" fmla="*/ 173 w 174"/>
                <a:gd name="T27" fmla="*/ 234 h 549"/>
                <a:gd name="T28" fmla="*/ 162 w 174"/>
                <a:gd name="T29" fmla="*/ 190 h 549"/>
                <a:gd name="T30" fmla="*/ 146 w 174"/>
                <a:gd name="T31" fmla="*/ 146 h 549"/>
                <a:gd name="T32" fmla="*/ 130 w 174"/>
                <a:gd name="T33" fmla="*/ 114 h 549"/>
                <a:gd name="T34" fmla="*/ 102 w 174"/>
                <a:gd name="T35" fmla="*/ 76 h 549"/>
                <a:gd name="T36" fmla="*/ 70 w 174"/>
                <a:gd name="T37" fmla="*/ 49 h 549"/>
                <a:gd name="T38" fmla="*/ 37 w 174"/>
                <a:gd name="T39" fmla="*/ 22 h 549"/>
                <a:gd name="T40" fmla="*/ 0 w 174"/>
                <a:gd name="T41" fmla="*/ 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549">
                  <a:moveTo>
                    <a:pt x="0" y="0"/>
                  </a:moveTo>
                  <a:lnTo>
                    <a:pt x="0" y="277"/>
                  </a:lnTo>
                  <a:lnTo>
                    <a:pt x="0" y="548"/>
                  </a:lnTo>
                  <a:lnTo>
                    <a:pt x="0" y="548"/>
                  </a:lnTo>
                  <a:lnTo>
                    <a:pt x="37" y="527"/>
                  </a:lnTo>
                  <a:lnTo>
                    <a:pt x="70" y="505"/>
                  </a:lnTo>
                  <a:lnTo>
                    <a:pt x="102" y="473"/>
                  </a:lnTo>
                  <a:lnTo>
                    <a:pt x="130" y="440"/>
                  </a:lnTo>
                  <a:lnTo>
                    <a:pt x="146" y="402"/>
                  </a:lnTo>
                  <a:lnTo>
                    <a:pt x="162" y="364"/>
                  </a:lnTo>
                  <a:lnTo>
                    <a:pt x="173" y="320"/>
                  </a:lnTo>
                  <a:lnTo>
                    <a:pt x="173" y="277"/>
                  </a:lnTo>
                  <a:lnTo>
                    <a:pt x="173" y="277"/>
                  </a:lnTo>
                  <a:lnTo>
                    <a:pt x="173" y="234"/>
                  </a:lnTo>
                  <a:lnTo>
                    <a:pt x="162" y="190"/>
                  </a:lnTo>
                  <a:lnTo>
                    <a:pt x="146" y="146"/>
                  </a:lnTo>
                  <a:lnTo>
                    <a:pt x="130" y="114"/>
                  </a:lnTo>
                  <a:lnTo>
                    <a:pt x="102" y="76"/>
                  </a:lnTo>
                  <a:lnTo>
                    <a:pt x="70" y="49"/>
                  </a:lnTo>
                  <a:lnTo>
                    <a:pt x="37"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9" name="Freeform 116"/>
            <p:cNvSpPr>
              <a:spLocks noChangeArrowheads="1"/>
            </p:cNvSpPr>
            <p:nvPr/>
          </p:nvSpPr>
          <p:spPr bwMode="auto">
            <a:xfrm>
              <a:off x="8509000" y="5908675"/>
              <a:ext cx="60325" cy="955675"/>
            </a:xfrm>
            <a:custGeom>
              <a:avLst/>
              <a:gdLst>
                <a:gd name="T0" fmla="*/ 0 w 174"/>
                <a:gd name="T1" fmla="*/ 277 h 2657"/>
                <a:gd name="T2" fmla="*/ 0 w 174"/>
                <a:gd name="T3" fmla="*/ 277 h 2657"/>
                <a:gd name="T4" fmla="*/ 0 w 174"/>
                <a:gd name="T5" fmla="*/ 234 h 2657"/>
                <a:gd name="T6" fmla="*/ 10 w 174"/>
                <a:gd name="T7" fmla="*/ 190 h 2657"/>
                <a:gd name="T8" fmla="*/ 27 w 174"/>
                <a:gd name="T9" fmla="*/ 146 h 2657"/>
                <a:gd name="T10" fmla="*/ 48 w 174"/>
                <a:gd name="T11" fmla="*/ 114 h 2657"/>
                <a:gd name="T12" fmla="*/ 70 w 174"/>
                <a:gd name="T13" fmla="*/ 76 h 2657"/>
                <a:gd name="T14" fmla="*/ 103 w 174"/>
                <a:gd name="T15" fmla="*/ 49 h 2657"/>
                <a:gd name="T16" fmla="*/ 135 w 174"/>
                <a:gd name="T17" fmla="*/ 22 h 2657"/>
                <a:gd name="T18" fmla="*/ 173 w 174"/>
                <a:gd name="T19" fmla="*/ 0 h 2657"/>
                <a:gd name="T20" fmla="*/ 0 w 174"/>
                <a:gd name="T21" fmla="*/ 277 h 2657"/>
                <a:gd name="T22" fmla="*/ 0 w 174"/>
                <a:gd name="T23" fmla="*/ 2656 h 2657"/>
                <a:gd name="T24" fmla="*/ 173 w 174"/>
                <a:gd name="T25" fmla="*/ 2656 h 2657"/>
                <a:gd name="T26" fmla="*/ 173 w 174"/>
                <a:gd name="T27" fmla="*/ 548 h 2657"/>
                <a:gd name="T28" fmla="*/ 173 w 174"/>
                <a:gd name="T29" fmla="*/ 548 h 2657"/>
                <a:gd name="T30" fmla="*/ 135 w 174"/>
                <a:gd name="T31" fmla="*/ 527 h 2657"/>
                <a:gd name="T32" fmla="*/ 103 w 174"/>
                <a:gd name="T33" fmla="*/ 505 h 2657"/>
                <a:gd name="T34" fmla="*/ 70 w 174"/>
                <a:gd name="T35" fmla="*/ 473 h 2657"/>
                <a:gd name="T36" fmla="*/ 48 w 174"/>
                <a:gd name="T37" fmla="*/ 440 h 2657"/>
                <a:gd name="T38" fmla="*/ 27 w 174"/>
                <a:gd name="T39" fmla="*/ 402 h 2657"/>
                <a:gd name="T40" fmla="*/ 10 w 174"/>
                <a:gd name="T41" fmla="*/ 364 h 2657"/>
                <a:gd name="T42" fmla="*/ 0 w 174"/>
                <a:gd name="T43" fmla="*/ 320 h 2657"/>
                <a:gd name="T44" fmla="*/ 0 w 174"/>
                <a:gd name="T45" fmla="*/ 277 h 2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2657">
                  <a:moveTo>
                    <a:pt x="0" y="277"/>
                  </a:moveTo>
                  <a:lnTo>
                    <a:pt x="0" y="277"/>
                  </a:lnTo>
                  <a:lnTo>
                    <a:pt x="0" y="234"/>
                  </a:lnTo>
                  <a:lnTo>
                    <a:pt x="10" y="190"/>
                  </a:lnTo>
                  <a:lnTo>
                    <a:pt x="27" y="146"/>
                  </a:lnTo>
                  <a:lnTo>
                    <a:pt x="48" y="114"/>
                  </a:lnTo>
                  <a:lnTo>
                    <a:pt x="70" y="76"/>
                  </a:lnTo>
                  <a:lnTo>
                    <a:pt x="103" y="49"/>
                  </a:lnTo>
                  <a:lnTo>
                    <a:pt x="135" y="22"/>
                  </a:lnTo>
                  <a:lnTo>
                    <a:pt x="173" y="0"/>
                  </a:lnTo>
                  <a:lnTo>
                    <a:pt x="0" y="277"/>
                  </a:lnTo>
                  <a:lnTo>
                    <a:pt x="0" y="2656"/>
                  </a:lnTo>
                  <a:lnTo>
                    <a:pt x="173" y="2656"/>
                  </a:lnTo>
                  <a:lnTo>
                    <a:pt x="173" y="548"/>
                  </a:lnTo>
                  <a:lnTo>
                    <a:pt x="173" y="548"/>
                  </a:lnTo>
                  <a:lnTo>
                    <a:pt x="135" y="527"/>
                  </a:lnTo>
                  <a:lnTo>
                    <a:pt x="103" y="505"/>
                  </a:lnTo>
                  <a:lnTo>
                    <a:pt x="70" y="473"/>
                  </a:lnTo>
                  <a:lnTo>
                    <a:pt x="48" y="440"/>
                  </a:lnTo>
                  <a:lnTo>
                    <a:pt x="27" y="402"/>
                  </a:lnTo>
                  <a:lnTo>
                    <a:pt x="10" y="364"/>
                  </a:lnTo>
                  <a:lnTo>
                    <a:pt x="0" y="320"/>
                  </a:lnTo>
                  <a:lnTo>
                    <a:pt x="0" y="277"/>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0" name="Freeform 117"/>
            <p:cNvSpPr>
              <a:spLocks noChangeArrowheads="1"/>
            </p:cNvSpPr>
            <p:nvPr/>
          </p:nvSpPr>
          <p:spPr bwMode="auto">
            <a:xfrm>
              <a:off x="8509000" y="5908675"/>
              <a:ext cx="60325" cy="195262"/>
            </a:xfrm>
            <a:custGeom>
              <a:avLst/>
              <a:gdLst>
                <a:gd name="T0" fmla="*/ 0 w 174"/>
                <a:gd name="T1" fmla="*/ 277 h 549"/>
                <a:gd name="T2" fmla="*/ 0 w 174"/>
                <a:gd name="T3" fmla="*/ 277 h 549"/>
                <a:gd name="T4" fmla="*/ 0 w 174"/>
                <a:gd name="T5" fmla="*/ 320 h 549"/>
                <a:gd name="T6" fmla="*/ 10 w 174"/>
                <a:gd name="T7" fmla="*/ 364 h 549"/>
                <a:gd name="T8" fmla="*/ 27 w 174"/>
                <a:gd name="T9" fmla="*/ 402 h 549"/>
                <a:gd name="T10" fmla="*/ 48 w 174"/>
                <a:gd name="T11" fmla="*/ 440 h 549"/>
                <a:gd name="T12" fmla="*/ 70 w 174"/>
                <a:gd name="T13" fmla="*/ 473 h 549"/>
                <a:gd name="T14" fmla="*/ 103 w 174"/>
                <a:gd name="T15" fmla="*/ 505 h 549"/>
                <a:gd name="T16" fmla="*/ 135 w 174"/>
                <a:gd name="T17" fmla="*/ 527 h 549"/>
                <a:gd name="T18" fmla="*/ 173 w 174"/>
                <a:gd name="T19" fmla="*/ 548 h 549"/>
                <a:gd name="T20" fmla="*/ 173 w 174"/>
                <a:gd name="T21" fmla="*/ 0 h 549"/>
                <a:gd name="T22" fmla="*/ 173 w 174"/>
                <a:gd name="T23" fmla="*/ 0 h 549"/>
                <a:gd name="T24" fmla="*/ 135 w 174"/>
                <a:gd name="T25" fmla="*/ 22 h 549"/>
                <a:gd name="T26" fmla="*/ 103 w 174"/>
                <a:gd name="T27" fmla="*/ 49 h 549"/>
                <a:gd name="T28" fmla="*/ 70 w 174"/>
                <a:gd name="T29" fmla="*/ 76 h 549"/>
                <a:gd name="T30" fmla="*/ 48 w 174"/>
                <a:gd name="T31" fmla="*/ 114 h 549"/>
                <a:gd name="T32" fmla="*/ 27 w 174"/>
                <a:gd name="T33" fmla="*/ 146 h 549"/>
                <a:gd name="T34" fmla="*/ 10 w 174"/>
                <a:gd name="T35" fmla="*/ 190 h 549"/>
                <a:gd name="T36" fmla="*/ 0 w 174"/>
                <a:gd name="T37" fmla="*/ 234 h 549"/>
                <a:gd name="T38" fmla="*/ 0 w 174"/>
                <a:gd name="T39" fmla="*/ 27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549">
                  <a:moveTo>
                    <a:pt x="0" y="277"/>
                  </a:moveTo>
                  <a:lnTo>
                    <a:pt x="0" y="277"/>
                  </a:lnTo>
                  <a:lnTo>
                    <a:pt x="0" y="320"/>
                  </a:lnTo>
                  <a:lnTo>
                    <a:pt x="10" y="364"/>
                  </a:lnTo>
                  <a:lnTo>
                    <a:pt x="27" y="402"/>
                  </a:lnTo>
                  <a:lnTo>
                    <a:pt x="48" y="440"/>
                  </a:lnTo>
                  <a:lnTo>
                    <a:pt x="70" y="473"/>
                  </a:lnTo>
                  <a:lnTo>
                    <a:pt x="103" y="505"/>
                  </a:lnTo>
                  <a:lnTo>
                    <a:pt x="135" y="527"/>
                  </a:lnTo>
                  <a:lnTo>
                    <a:pt x="173" y="548"/>
                  </a:lnTo>
                  <a:lnTo>
                    <a:pt x="173" y="0"/>
                  </a:lnTo>
                  <a:lnTo>
                    <a:pt x="173" y="0"/>
                  </a:lnTo>
                  <a:lnTo>
                    <a:pt x="135" y="22"/>
                  </a:lnTo>
                  <a:lnTo>
                    <a:pt x="103" y="49"/>
                  </a:lnTo>
                  <a:lnTo>
                    <a:pt x="70" y="76"/>
                  </a:lnTo>
                  <a:lnTo>
                    <a:pt x="48" y="114"/>
                  </a:lnTo>
                  <a:lnTo>
                    <a:pt x="27" y="146"/>
                  </a:lnTo>
                  <a:lnTo>
                    <a:pt x="10" y="190"/>
                  </a:lnTo>
                  <a:lnTo>
                    <a:pt x="0" y="234"/>
                  </a:lnTo>
                  <a:lnTo>
                    <a:pt x="0" y="27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1" name="Freeform 118"/>
            <p:cNvSpPr>
              <a:spLocks noChangeArrowheads="1"/>
            </p:cNvSpPr>
            <p:nvPr/>
          </p:nvSpPr>
          <p:spPr bwMode="auto">
            <a:xfrm>
              <a:off x="8662988" y="6427788"/>
              <a:ext cx="60325" cy="436562"/>
            </a:xfrm>
            <a:custGeom>
              <a:avLst/>
              <a:gdLst>
                <a:gd name="T0" fmla="*/ 173 w 174"/>
                <a:gd name="T1" fmla="*/ 1217 h 1218"/>
                <a:gd name="T2" fmla="*/ 0 w 174"/>
                <a:gd name="T3" fmla="*/ 1217 h 1218"/>
                <a:gd name="T4" fmla="*/ 0 w 174"/>
                <a:gd name="T5" fmla="*/ 0 h 1218"/>
                <a:gd name="T6" fmla="*/ 173 w 174"/>
                <a:gd name="T7" fmla="*/ 0 h 1218"/>
                <a:gd name="T8" fmla="*/ 173 w 174"/>
                <a:gd name="T9" fmla="*/ 1217 h 1218"/>
              </a:gdLst>
              <a:ahLst/>
              <a:cxnLst>
                <a:cxn ang="0">
                  <a:pos x="T0" y="T1"/>
                </a:cxn>
                <a:cxn ang="0">
                  <a:pos x="T2" y="T3"/>
                </a:cxn>
                <a:cxn ang="0">
                  <a:pos x="T4" y="T5"/>
                </a:cxn>
                <a:cxn ang="0">
                  <a:pos x="T6" y="T7"/>
                </a:cxn>
                <a:cxn ang="0">
                  <a:pos x="T8" y="T9"/>
                </a:cxn>
              </a:cxnLst>
              <a:rect l="0" t="0" r="r" b="b"/>
              <a:pathLst>
                <a:path w="174" h="1218">
                  <a:moveTo>
                    <a:pt x="173" y="1217"/>
                  </a:moveTo>
                  <a:lnTo>
                    <a:pt x="0" y="1217"/>
                  </a:lnTo>
                  <a:lnTo>
                    <a:pt x="0" y="0"/>
                  </a:lnTo>
                  <a:lnTo>
                    <a:pt x="173" y="0"/>
                  </a:lnTo>
                  <a:lnTo>
                    <a:pt x="173" y="121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2" name="Freeform 119"/>
            <p:cNvSpPr>
              <a:spLocks noChangeArrowheads="1"/>
            </p:cNvSpPr>
            <p:nvPr/>
          </p:nvSpPr>
          <p:spPr bwMode="auto">
            <a:xfrm>
              <a:off x="8818563" y="6086475"/>
              <a:ext cx="61913" cy="777875"/>
            </a:xfrm>
            <a:custGeom>
              <a:avLst/>
              <a:gdLst>
                <a:gd name="T0" fmla="*/ 174 w 175"/>
                <a:gd name="T1" fmla="*/ 2162 h 2163"/>
                <a:gd name="T2" fmla="*/ 0 w 175"/>
                <a:gd name="T3" fmla="*/ 2162 h 2163"/>
                <a:gd name="T4" fmla="*/ 0 w 175"/>
                <a:gd name="T5" fmla="*/ 0 h 2163"/>
                <a:gd name="T6" fmla="*/ 174 w 175"/>
                <a:gd name="T7" fmla="*/ 0 h 2163"/>
                <a:gd name="T8" fmla="*/ 174 w 175"/>
                <a:gd name="T9" fmla="*/ 2162 h 2163"/>
              </a:gdLst>
              <a:ahLst/>
              <a:cxnLst>
                <a:cxn ang="0">
                  <a:pos x="T0" y="T1"/>
                </a:cxn>
                <a:cxn ang="0">
                  <a:pos x="T2" y="T3"/>
                </a:cxn>
                <a:cxn ang="0">
                  <a:pos x="T4" y="T5"/>
                </a:cxn>
                <a:cxn ang="0">
                  <a:pos x="T6" y="T7"/>
                </a:cxn>
                <a:cxn ang="0">
                  <a:pos x="T8" y="T9"/>
                </a:cxn>
              </a:cxnLst>
              <a:rect l="0" t="0" r="r" b="b"/>
              <a:pathLst>
                <a:path w="175" h="2163">
                  <a:moveTo>
                    <a:pt x="174" y="2162"/>
                  </a:moveTo>
                  <a:lnTo>
                    <a:pt x="0" y="2162"/>
                  </a:lnTo>
                  <a:lnTo>
                    <a:pt x="0" y="0"/>
                  </a:lnTo>
                  <a:lnTo>
                    <a:pt x="174" y="0"/>
                  </a:lnTo>
                  <a:lnTo>
                    <a:pt x="174" y="2162"/>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 name="Freeform 120"/>
            <p:cNvSpPr>
              <a:spLocks noChangeArrowheads="1"/>
            </p:cNvSpPr>
            <p:nvPr/>
          </p:nvSpPr>
          <p:spPr bwMode="auto">
            <a:xfrm>
              <a:off x="8975725" y="6086475"/>
              <a:ext cx="61913" cy="777875"/>
            </a:xfrm>
            <a:custGeom>
              <a:avLst/>
              <a:gdLst>
                <a:gd name="T0" fmla="*/ 174 w 175"/>
                <a:gd name="T1" fmla="*/ 2162 h 2163"/>
                <a:gd name="T2" fmla="*/ 0 w 175"/>
                <a:gd name="T3" fmla="*/ 2162 h 2163"/>
                <a:gd name="T4" fmla="*/ 0 w 175"/>
                <a:gd name="T5" fmla="*/ 0 h 2163"/>
                <a:gd name="T6" fmla="*/ 174 w 175"/>
                <a:gd name="T7" fmla="*/ 0 h 2163"/>
                <a:gd name="T8" fmla="*/ 174 w 175"/>
                <a:gd name="T9" fmla="*/ 2162 h 2163"/>
              </a:gdLst>
              <a:ahLst/>
              <a:cxnLst>
                <a:cxn ang="0">
                  <a:pos x="T0" y="T1"/>
                </a:cxn>
                <a:cxn ang="0">
                  <a:pos x="T2" y="T3"/>
                </a:cxn>
                <a:cxn ang="0">
                  <a:pos x="T4" y="T5"/>
                </a:cxn>
                <a:cxn ang="0">
                  <a:pos x="T6" y="T7"/>
                </a:cxn>
                <a:cxn ang="0">
                  <a:pos x="T8" y="T9"/>
                </a:cxn>
              </a:cxnLst>
              <a:rect l="0" t="0" r="r" b="b"/>
              <a:pathLst>
                <a:path w="175" h="2163">
                  <a:moveTo>
                    <a:pt x="174" y="2162"/>
                  </a:moveTo>
                  <a:lnTo>
                    <a:pt x="0" y="2162"/>
                  </a:lnTo>
                  <a:lnTo>
                    <a:pt x="0" y="0"/>
                  </a:lnTo>
                  <a:lnTo>
                    <a:pt x="174" y="0"/>
                  </a:lnTo>
                  <a:lnTo>
                    <a:pt x="174" y="2162"/>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4" name="Freeform 121"/>
            <p:cNvSpPr>
              <a:spLocks noChangeArrowheads="1"/>
            </p:cNvSpPr>
            <p:nvPr/>
          </p:nvSpPr>
          <p:spPr bwMode="auto">
            <a:xfrm>
              <a:off x="9131300" y="6048375"/>
              <a:ext cx="60325" cy="815975"/>
            </a:xfrm>
            <a:custGeom>
              <a:avLst/>
              <a:gdLst>
                <a:gd name="T0" fmla="*/ 173 w 174"/>
                <a:gd name="T1" fmla="*/ 2270 h 2271"/>
                <a:gd name="T2" fmla="*/ 0 w 174"/>
                <a:gd name="T3" fmla="*/ 2270 h 2271"/>
                <a:gd name="T4" fmla="*/ 0 w 174"/>
                <a:gd name="T5" fmla="*/ 0 h 2271"/>
                <a:gd name="T6" fmla="*/ 173 w 174"/>
                <a:gd name="T7" fmla="*/ 0 h 2271"/>
                <a:gd name="T8" fmla="*/ 173 w 174"/>
                <a:gd name="T9" fmla="*/ 2270 h 2271"/>
              </a:gdLst>
              <a:ahLst/>
              <a:cxnLst>
                <a:cxn ang="0">
                  <a:pos x="T0" y="T1"/>
                </a:cxn>
                <a:cxn ang="0">
                  <a:pos x="T2" y="T3"/>
                </a:cxn>
                <a:cxn ang="0">
                  <a:pos x="T4" y="T5"/>
                </a:cxn>
                <a:cxn ang="0">
                  <a:pos x="T6" y="T7"/>
                </a:cxn>
                <a:cxn ang="0">
                  <a:pos x="T8" y="T9"/>
                </a:cxn>
              </a:cxnLst>
              <a:rect l="0" t="0" r="r" b="b"/>
              <a:pathLst>
                <a:path w="174" h="2271">
                  <a:moveTo>
                    <a:pt x="173" y="2270"/>
                  </a:moveTo>
                  <a:lnTo>
                    <a:pt x="0" y="2270"/>
                  </a:lnTo>
                  <a:lnTo>
                    <a:pt x="0" y="0"/>
                  </a:lnTo>
                  <a:lnTo>
                    <a:pt x="173" y="0"/>
                  </a:lnTo>
                  <a:lnTo>
                    <a:pt x="173" y="227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5" name="Freeform 122"/>
            <p:cNvSpPr>
              <a:spLocks noChangeArrowheads="1"/>
            </p:cNvSpPr>
            <p:nvPr/>
          </p:nvSpPr>
          <p:spPr bwMode="auto">
            <a:xfrm>
              <a:off x="9285288" y="5622925"/>
              <a:ext cx="61913" cy="1239837"/>
            </a:xfrm>
            <a:custGeom>
              <a:avLst/>
              <a:gdLst>
                <a:gd name="T0" fmla="*/ 174 w 175"/>
                <a:gd name="T1" fmla="*/ 3449 h 3450"/>
                <a:gd name="T2" fmla="*/ 0 w 175"/>
                <a:gd name="T3" fmla="*/ 3449 h 3450"/>
                <a:gd name="T4" fmla="*/ 0 w 175"/>
                <a:gd name="T5" fmla="*/ 0 h 3450"/>
                <a:gd name="T6" fmla="*/ 174 w 175"/>
                <a:gd name="T7" fmla="*/ 0 h 3450"/>
                <a:gd name="T8" fmla="*/ 174 w 175"/>
                <a:gd name="T9" fmla="*/ 3449 h 3450"/>
              </a:gdLst>
              <a:ahLst/>
              <a:cxnLst>
                <a:cxn ang="0">
                  <a:pos x="T0" y="T1"/>
                </a:cxn>
                <a:cxn ang="0">
                  <a:pos x="T2" y="T3"/>
                </a:cxn>
                <a:cxn ang="0">
                  <a:pos x="T4" y="T5"/>
                </a:cxn>
                <a:cxn ang="0">
                  <a:pos x="T6" y="T7"/>
                </a:cxn>
                <a:cxn ang="0">
                  <a:pos x="T8" y="T9"/>
                </a:cxn>
              </a:cxnLst>
              <a:rect l="0" t="0" r="r" b="b"/>
              <a:pathLst>
                <a:path w="175" h="3450">
                  <a:moveTo>
                    <a:pt x="174" y="3449"/>
                  </a:moveTo>
                  <a:lnTo>
                    <a:pt x="0" y="3449"/>
                  </a:lnTo>
                  <a:lnTo>
                    <a:pt x="0" y="0"/>
                  </a:lnTo>
                  <a:lnTo>
                    <a:pt x="174" y="0"/>
                  </a:lnTo>
                  <a:lnTo>
                    <a:pt x="174" y="3449"/>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6" name="Freeform 123"/>
            <p:cNvSpPr>
              <a:spLocks noChangeArrowheads="1"/>
            </p:cNvSpPr>
            <p:nvPr/>
          </p:nvSpPr>
          <p:spPr bwMode="auto">
            <a:xfrm>
              <a:off x="9442450" y="5622925"/>
              <a:ext cx="61913" cy="1239837"/>
            </a:xfrm>
            <a:custGeom>
              <a:avLst/>
              <a:gdLst>
                <a:gd name="T0" fmla="*/ 174 w 175"/>
                <a:gd name="T1" fmla="*/ 3449 h 3450"/>
                <a:gd name="T2" fmla="*/ 0 w 175"/>
                <a:gd name="T3" fmla="*/ 3449 h 3450"/>
                <a:gd name="T4" fmla="*/ 0 w 175"/>
                <a:gd name="T5" fmla="*/ 0 h 3450"/>
                <a:gd name="T6" fmla="*/ 174 w 175"/>
                <a:gd name="T7" fmla="*/ 0 h 3450"/>
                <a:gd name="T8" fmla="*/ 174 w 175"/>
                <a:gd name="T9" fmla="*/ 3449 h 3450"/>
              </a:gdLst>
              <a:ahLst/>
              <a:cxnLst>
                <a:cxn ang="0">
                  <a:pos x="T0" y="T1"/>
                </a:cxn>
                <a:cxn ang="0">
                  <a:pos x="T2" y="T3"/>
                </a:cxn>
                <a:cxn ang="0">
                  <a:pos x="T4" y="T5"/>
                </a:cxn>
                <a:cxn ang="0">
                  <a:pos x="T6" y="T7"/>
                </a:cxn>
                <a:cxn ang="0">
                  <a:pos x="T8" y="T9"/>
                </a:cxn>
              </a:cxnLst>
              <a:rect l="0" t="0" r="r" b="b"/>
              <a:pathLst>
                <a:path w="175" h="3450">
                  <a:moveTo>
                    <a:pt x="174" y="3449"/>
                  </a:moveTo>
                  <a:lnTo>
                    <a:pt x="0" y="3449"/>
                  </a:lnTo>
                  <a:lnTo>
                    <a:pt x="0" y="0"/>
                  </a:lnTo>
                  <a:lnTo>
                    <a:pt x="174" y="0"/>
                  </a:lnTo>
                  <a:lnTo>
                    <a:pt x="174" y="3449"/>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7" name="Freeform 124"/>
            <p:cNvSpPr>
              <a:spLocks noChangeArrowheads="1"/>
            </p:cNvSpPr>
            <p:nvPr/>
          </p:nvSpPr>
          <p:spPr bwMode="auto">
            <a:xfrm>
              <a:off x="9598025" y="5948363"/>
              <a:ext cx="60325" cy="915987"/>
            </a:xfrm>
            <a:custGeom>
              <a:avLst/>
              <a:gdLst>
                <a:gd name="T0" fmla="*/ 173 w 174"/>
                <a:gd name="T1" fmla="*/ 2547 h 2548"/>
                <a:gd name="T2" fmla="*/ 0 w 174"/>
                <a:gd name="T3" fmla="*/ 2547 h 2548"/>
                <a:gd name="T4" fmla="*/ 0 w 174"/>
                <a:gd name="T5" fmla="*/ 0 h 2548"/>
                <a:gd name="T6" fmla="*/ 173 w 174"/>
                <a:gd name="T7" fmla="*/ 0 h 2548"/>
                <a:gd name="T8" fmla="*/ 173 w 174"/>
                <a:gd name="T9" fmla="*/ 2547 h 2548"/>
              </a:gdLst>
              <a:ahLst/>
              <a:cxnLst>
                <a:cxn ang="0">
                  <a:pos x="T0" y="T1"/>
                </a:cxn>
                <a:cxn ang="0">
                  <a:pos x="T2" y="T3"/>
                </a:cxn>
                <a:cxn ang="0">
                  <a:pos x="T4" y="T5"/>
                </a:cxn>
                <a:cxn ang="0">
                  <a:pos x="T6" y="T7"/>
                </a:cxn>
                <a:cxn ang="0">
                  <a:pos x="T8" y="T9"/>
                </a:cxn>
              </a:cxnLst>
              <a:rect l="0" t="0" r="r" b="b"/>
              <a:pathLst>
                <a:path w="174" h="2548">
                  <a:moveTo>
                    <a:pt x="173" y="2547"/>
                  </a:moveTo>
                  <a:lnTo>
                    <a:pt x="0" y="2547"/>
                  </a:lnTo>
                  <a:lnTo>
                    <a:pt x="0" y="0"/>
                  </a:lnTo>
                  <a:lnTo>
                    <a:pt x="173" y="0"/>
                  </a:lnTo>
                  <a:lnTo>
                    <a:pt x="173" y="254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8" name="Freeform 125"/>
            <p:cNvSpPr>
              <a:spLocks noChangeArrowheads="1"/>
            </p:cNvSpPr>
            <p:nvPr/>
          </p:nvSpPr>
          <p:spPr bwMode="auto">
            <a:xfrm>
              <a:off x="9753600" y="5678488"/>
              <a:ext cx="60325" cy="1185862"/>
            </a:xfrm>
            <a:custGeom>
              <a:avLst/>
              <a:gdLst>
                <a:gd name="T0" fmla="*/ 173 w 174"/>
                <a:gd name="T1" fmla="*/ 3297 h 3298"/>
                <a:gd name="T2" fmla="*/ 0 w 174"/>
                <a:gd name="T3" fmla="*/ 3297 h 3298"/>
                <a:gd name="T4" fmla="*/ 0 w 174"/>
                <a:gd name="T5" fmla="*/ 0 h 3298"/>
                <a:gd name="T6" fmla="*/ 173 w 174"/>
                <a:gd name="T7" fmla="*/ 0 h 3298"/>
                <a:gd name="T8" fmla="*/ 173 w 174"/>
                <a:gd name="T9" fmla="*/ 3297 h 3298"/>
              </a:gdLst>
              <a:ahLst/>
              <a:cxnLst>
                <a:cxn ang="0">
                  <a:pos x="T0" y="T1"/>
                </a:cxn>
                <a:cxn ang="0">
                  <a:pos x="T2" y="T3"/>
                </a:cxn>
                <a:cxn ang="0">
                  <a:pos x="T4" y="T5"/>
                </a:cxn>
                <a:cxn ang="0">
                  <a:pos x="T6" y="T7"/>
                </a:cxn>
                <a:cxn ang="0">
                  <a:pos x="T8" y="T9"/>
                </a:cxn>
              </a:cxnLst>
              <a:rect l="0" t="0" r="r" b="b"/>
              <a:pathLst>
                <a:path w="174" h="3298">
                  <a:moveTo>
                    <a:pt x="173" y="3297"/>
                  </a:moveTo>
                  <a:lnTo>
                    <a:pt x="0" y="3297"/>
                  </a:lnTo>
                  <a:lnTo>
                    <a:pt x="0" y="0"/>
                  </a:lnTo>
                  <a:lnTo>
                    <a:pt x="173" y="0"/>
                  </a:lnTo>
                  <a:lnTo>
                    <a:pt x="173" y="3297"/>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9" name="Freeform 126"/>
            <p:cNvSpPr>
              <a:spLocks noChangeArrowheads="1"/>
            </p:cNvSpPr>
            <p:nvPr/>
          </p:nvSpPr>
          <p:spPr bwMode="auto">
            <a:xfrm>
              <a:off x="11623675" y="5656263"/>
              <a:ext cx="61913" cy="1206500"/>
            </a:xfrm>
            <a:custGeom>
              <a:avLst/>
              <a:gdLst>
                <a:gd name="T0" fmla="*/ 174 w 175"/>
                <a:gd name="T1" fmla="*/ 3357 h 3358"/>
                <a:gd name="T2" fmla="*/ 0 w 175"/>
                <a:gd name="T3" fmla="*/ 3357 h 3358"/>
                <a:gd name="T4" fmla="*/ 0 w 175"/>
                <a:gd name="T5" fmla="*/ 0 h 3358"/>
                <a:gd name="T6" fmla="*/ 174 w 175"/>
                <a:gd name="T7" fmla="*/ 0 h 3358"/>
                <a:gd name="T8" fmla="*/ 174 w 175"/>
                <a:gd name="T9" fmla="*/ 3357 h 3358"/>
              </a:gdLst>
              <a:ahLst/>
              <a:cxnLst>
                <a:cxn ang="0">
                  <a:pos x="T0" y="T1"/>
                </a:cxn>
                <a:cxn ang="0">
                  <a:pos x="T2" y="T3"/>
                </a:cxn>
                <a:cxn ang="0">
                  <a:pos x="T4" y="T5"/>
                </a:cxn>
                <a:cxn ang="0">
                  <a:pos x="T6" y="T7"/>
                </a:cxn>
                <a:cxn ang="0">
                  <a:pos x="T8" y="T9"/>
                </a:cxn>
              </a:cxnLst>
              <a:rect l="0" t="0" r="r" b="b"/>
              <a:pathLst>
                <a:path w="175" h="3358">
                  <a:moveTo>
                    <a:pt x="174" y="3357"/>
                  </a:moveTo>
                  <a:lnTo>
                    <a:pt x="0" y="3357"/>
                  </a:lnTo>
                  <a:lnTo>
                    <a:pt x="0" y="0"/>
                  </a:lnTo>
                  <a:lnTo>
                    <a:pt x="174" y="0"/>
                  </a:lnTo>
                  <a:lnTo>
                    <a:pt x="174" y="3357"/>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0" name="Freeform 133"/>
            <p:cNvSpPr>
              <a:spLocks noChangeArrowheads="1"/>
            </p:cNvSpPr>
            <p:nvPr/>
          </p:nvSpPr>
          <p:spPr bwMode="auto">
            <a:xfrm>
              <a:off x="7885113" y="6510338"/>
              <a:ext cx="61913" cy="354012"/>
            </a:xfrm>
            <a:custGeom>
              <a:avLst/>
              <a:gdLst>
                <a:gd name="T0" fmla="*/ 0 w 175"/>
                <a:gd name="T1" fmla="*/ 0 h 989"/>
                <a:gd name="T2" fmla="*/ 0 w 175"/>
                <a:gd name="T3" fmla="*/ 988 h 989"/>
                <a:gd name="T4" fmla="*/ 174 w 175"/>
                <a:gd name="T5" fmla="*/ 988 h 989"/>
                <a:gd name="T6" fmla="*/ 174 w 175"/>
                <a:gd name="T7" fmla="*/ 271 h 989"/>
                <a:gd name="T8" fmla="*/ 174 w 175"/>
                <a:gd name="T9" fmla="*/ 271 h 989"/>
                <a:gd name="T10" fmla="*/ 135 w 175"/>
                <a:gd name="T11" fmla="*/ 255 h 989"/>
                <a:gd name="T12" fmla="*/ 103 w 175"/>
                <a:gd name="T13" fmla="*/ 227 h 989"/>
                <a:gd name="T14" fmla="*/ 76 w 175"/>
                <a:gd name="T15" fmla="*/ 195 h 989"/>
                <a:gd name="T16" fmla="*/ 49 w 175"/>
                <a:gd name="T17" fmla="*/ 162 h 989"/>
                <a:gd name="T18" fmla="*/ 27 w 175"/>
                <a:gd name="T19" fmla="*/ 125 h 989"/>
                <a:gd name="T20" fmla="*/ 10 w 175"/>
                <a:gd name="T21" fmla="*/ 86 h 989"/>
                <a:gd name="T22" fmla="*/ 6 w 175"/>
                <a:gd name="T23" fmla="*/ 43 h 989"/>
                <a:gd name="T24" fmla="*/ 0 w 175"/>
                <a:gd name="T25" fmla="*/ 0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89">
                  <a:moveTo>
                    <a:pt x="0" y="0"/>
                  </a:moveTo>
                  <a:lnTo>
                    <a:pt x="0" y="988"/>
                  </a:lnTo>
                  <a:lnTo>
                    <a:pt x="174" y="988"/>
                  </a:lnTo>
                  <a:lnTo>
                    <a:pt x="174" y="271"/>
                  </a:lnTo>
                  <a:lnTo>
                    <a:pt x="174" y="271"/>
                  </a:lnTo>
                  <a:lnTo>
                    <a:pt x="135" y="255"/>
                  </a:lnTo>
                  <a:lnTo>
                    <a:pt x="103" y="227"/>
                  </a:lnTo>
                  <a:lnTo>
                    <a:pt x="76" y="195"/>
                  </a:lnTo>
                  <a:lnTo>
                    <a:pt x="49" y="162"/>
                  </a:lnTo>
                  <a:lnTo>
                    <a:pt x="27" y="125"/>
                  </a:lnTo>
                  <a:lnTo>
                    <a:pt x="10" y="86"/>
                  </a:lnTo>
                  <a:lnTo>
                    <a:pt x="6" y="43"/>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1" name="Freeform 135"/>
            <p:cNvSpPr>
              <a:spLocks noChangeArrowheads="1"/>
            </p:cNvSpPr>
            <p:nvPr/>
          </p:nvSpPr>
          <p:spPr bwMode="auto">
            <a:xfrm>
              <a:off x="8040688" y="6510338"/>
              <a:ext cx="61913" cy="354012"/>
            </a:xfrm>
            <a:custGeom>
              <a:avLst/>
              <a:gdLst>
                <a:gd name="T0" fmla="*/ 0 w 175"/>
                <a:gd name="T1" fmla="*/ 271 h 989"/>
                <a:gd name="T2" fmla="*/ 0 w 175"/>
                <a:gd name="T3" fmla="*/ 988 h 989"/>
                <a:gd name="T4" fmla="*/ 174 w 175"/>
                <a:gd name="T5" fmla="*/ 988 h 989"/>
                <a:gd name="T6" fmla="*/ 174 w 175"/>
                <a:gd name="T7" fmla="*/ 0 h 989"/>
                <a:gd name="T8" fmla="*/ 174 w 175"/>
                <a:gd name="T9" fmla="*/ 0 h 989"/>
                <a:gd name="T10" fmla="*/ 168 w 175"/>
                <a:gd name="T11" fmla="*/ 43 h 989"/>
                <a:gd name="T12" fmla="*/ 157 w 175"/>
                <a:gd name="T13" fmla="*/ 86 h 989"/>
                <a:gd name="T14" fmla="*/ 147 w 175"/>
                <a:gd name="T15" fmla="*/ 125 h 989"/>
                <a:gd name="T16" fmla="*/ 125 w 175"/>
                <a:gd name="T17" fmla="*/ 162 h 989"/>
                <a:gd name="T18" fmla="*/ 98 w 175"/>
                <a:gd name="T19" fmla="*/ 195 h 989"/>
                <a:gd name="T20" fmla="*/ 71 w 175"/>
                <a:gd name="T21" fmla="*/ 227 h 989"/>
                <a:gd name="T22" fmla="*/ 38 w 175"/>
                <a:gd name="T23" fmla="*/ 255 h 989"/>
                <a:gd name="T24" fmla="*/ 0 w 175"/>
                <a:gd name="T25" fmla="*/ 271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89">
                  <a:moveTo>
                    <a:pt x="0" y="271"/>
                  </a:moveTo>
                  <a:lnTo>
                    <a:pt x="0" y="988"/>
                  </a:lnTo>
                  <a:lnTo>
                    <a:pt x="174" y="988"/>
                  </a:lnTo>
                  <a:lnTo>
                    <a:pt x="174" y="0"/>
                  </a:lnTo>
                  <a:lnTo>
                    <a:pt x="174" y="0"/>
                  </a:lnTo>
                  <a:lnTo>
                    <a:pt x="168" y="43"/>
                  </a:lnTo>
                  <a:lnTo>
                    <a:pt x="157" y="86"/>
                  </a:lnTo>
                  <a:lnTo>
                    <a:pt x="147" y="125"/>
                  </a:lnTo>
                  <a:lnTo>
                    <a:pt x="125" y="162"/>
                  </a:lnTo>
                  <a:lnTo>
                    <a:pt x="98" y="195"/>
                  </a:lnTo>
                  <a:lnTo>
                    <a:pt x="71" y="227"/>
                  </a:lnTo>
                  <a:lnTo>
                    <a:pt x="38" y="255"/>
                  </a:lnTo>
                  <a:lnTo>
                    <a:pt x="0" y="271"/>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2" name="Freeform 136"/>
            <p:cNvSpPr>
              <a:spLocks noChangeArrowheads="1"/>
            </p:cNvSpPr>
            <p:nvPr/>
          </p:nvSpPr>
          <p:spPr bwMode="auto">
            <a:xfrm>
              <a:off x="8040688" y="6510338"/>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3" name="Freeform 137"/>
            <p:cNvSpPr>
              <a:spLocks noChangeArrowheads="1"/>
            </p:cNvSpPr>
            <p:nvPr/>
          </p:nvSpPr>
          <p:spPr bwMode="auto">
            <a:xfrm>
              <a:off x="8040688" y="6161088"/>
              <a:ext cx="61913" cy="347662"/>
            </a:xfrm>
            <a:custGeom>
              <a:avLst/>
              <a:gdLst>
                <a:gd name="T0" fmla="*/ 174 w 175"/>
                <a:gd name="T1" fmla="*/ 968 h 969"/>
                <a:gd name="T2" fmla="*/ 174 w 175"/>
                <a:gd name="T3" fmla="*/ 0 h 969"/>
                <a:gd name="T4" fmla="*/ 0 w 175"/>
                <a:gd name="T5" fmla="*/ 0 h 969"/>
                <a:gd name="T6" fmla="*/ 0 w 175"/>
                <a:gd name="T7" fmla="*/ 696 h 969"/>
                <a:gd name="T8" fmla="*/ 0 w 175"/>
                <a:gd name="T9" fmla="*/ 696 h 969"/>
                <a:gd name="T10" fmla="*/ 38 w 175"/>
                <a:gd name="T11" fmla="*/ 712 h 969"/>
                <a:gd name="T12" fmla="*/ 71 w 175"/>
                <a:gd name="T13" fmla="*/ 739 h 969"/>
                <a:gd name="T14" fmla="*/ 98 w 175"/>
                <a:gd name="T15" fmla="*/ 772 h 969"/>
                <a:gd name="T16" fmla="*/ 125 w 175"/>
                <a:gd name="T17" fmla="*/ 804 h 969"/>
                <a:gd name="T18" fmla="*/ 147 w 175"/>
                <a:gd name="T19" fmla="*/ 843 h 969"/>
                <a:gd name="T20" fmla="*/ 157 w 175"/>
                <a:gd name="T21" fmla="*/ 881 h 969"/>
                <a:gd name="T22" fmla="*/ 168 w 175"/>
                <a:gd name="T23" fmla="*/ 924 h 969"/>
                <a:gd name="T24" fmla="*/ 174 w 175"/>
                <a:gd name="T25" fmla="*/ 96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69">
                  <a:moveTo>
                    <a:pt x="174" y="968"/>
                  </a:moveTo>
                  <a:lnTo>
                    <a:pt x="174" y="0"/>
                  </a:lnTo>
                  <a:lnTo>
                    <a:pt x="0" y="0"/>
                  </a:lnTo>
                  <a:lnTo>
                    <a:pt x="0" y="696"/>
                  </a:lnTo>
                  <a:lnTo>
                    <a:pt x="0" y="696"/>
                  </a:lnTo>
                  <a:lnTo>
                    <a:pt x="38" y="712"/>
                  </a:lnTo>
                  <a:lnTo>
                    <a:pt x="71" y="739"/>
                  </a:lnTo>
                  <a:lnTo>
                    <a:pt x="98" y="772"/>
                  </a:lnTo>
                  <a:lnTo>
                    <a:pt x="125" y="804"/>
                  </a:lnTo>
                  <a:lnTo>
                    <a:pt x="147" y="843"/>
                  </a:lnTo>
                  <a:lnTo>
                    <a:pt x="157" y="881"/>
                  </a:lnTo>
                  <a:lnTo>
                    <a:pt x="168" y="924"/>
                  </a:lnTo>
                  <a:lnTo>
                    <a:pt x="174" y="968"/>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4" name="Freeform 138"/>
            <p:cNvSpPr>
              <a:spLocks noChangeArrowheads="1"/>
            </p:cNvSpPr>
            <p:nvPr/>
          </p:nvSpPr>
          <p:spPr bwMode="auto">
            <a:xfrm>
              <a:off x="7947025" y="6510338"/>
              <a:ext cx="92075" cy="107950"/>
            </a:xfrm>
            <a:custGeom>
              <a:avLst/>
              <a:gdLst>
                <a:gd name="T0" fmla="*/ 130 w 261"/>
                <a:gd name="T1" fmla="*/ 130 h 305"/>
                <a:gd name="T2" fmla="*/ 130 w 261"/>
                <a:gd name="T3" fmla="*/ 130 h 305"/>
                <a:gd name="T4" fmla="*/ 103 w 261"/>
                <a:gd name="T5" fmla="*/ 125 h 305"/>
                <a:gd name="T6" fmla="*/ 81 w 261"/>
                <a:gd name="T7" fmla="*/ 119 h 305"/>
                <a:gd name="T8" fmla="*/ 59 w 261"/>
                <a:gd name="T9" fmla="*/ 108 h 305"/>
                <a:gd name="T10" fmla="*/ 38 w 261"/>
                <a:gd name="T11" fmla="*/ 92 h 305"/>
                <a:gd name="T12" fmla="*/ 21 w 261"/>
                <a:gd name="T13" fmla="*/ 70 h 305"/>
                <a:gd name="T14" fmla="*/ 11 w 261"/>
                <a:gd name="T15" fmla="*/ 48 h 305"/>
                <a:gd name="T16" fmla="*/ 5 w 261"/>
                <a:gd name="T17" fmla="*/ 27 h 305"/>
                <a:gd name="T18" fmla="*/ 0 w 261"/>
                <a:gd name="T19" fmla="*/ 0 h 305"/>
                <a:gd name="T20" fmla="*/ 0 w 261"/>
                <a:gd name="T21" fmla="*/ 271 h 305"/>
                <a:gd name="T22" fmla="*/ 0 w 261"/>
                <a:gd name="T23" fmla="*/ 271 h 305"/>
                <a:gd name="T24" fmla="*/ 32 w 261"/>
                <a:gd name="T25" fmla="*/ 287 h 305"/>
                <a:gd name="T26" fmla="*/ 59 w 261"/>
                <a:gd name="T27" fmla="*/ 293 h 305"/>
                <a:gd name="T28" fmla="*/ 97 w 261"/>
                <a:gd name="T29" fmla="*/ 298 h 305"/>
                <a:gd name="T30" fmla="*/ 130 w 261"/>
                <a:gd name="T31" fmla="*/ 304 h 305"/>
                <a:gd name="T32" fmla="*/ 130 w 261"/>
                <a:gd name="T33" fmla="*/ 304 h 305"/>
                <a:gd name="T34" fmla="*/ 163 w 261"/>
                <a:gd name="T35" fmla="*/ 298 h 305"/>
                <a:gd name="T36" fmla="*/ 195 w 261"/>
                <a:gd name="T37" fmla="*/ 293 h 305"/>
                <a:gd name="T38" fmla="*/ 228 w 261"/>
                <a:gd name="T39" fmla="*/ 287 h 305"/>
                <a:gd name="T40" fmla="*/ 260 w 261"/>
                <a:gd name="T41" fmla="*/ 271 h 305"/>
                <a:gd name="T42" fmla="*/ 260 w 261"/>
                <a:gd name="T43" fmla="*/ 0 h 305"/>
                <a:gd name="T44" fmla="*/ 260 w 261"/>
                <a:gd name="T45" fmla="*/ 0 h 305"/>
                <a:gd name="T46" fmla="*/ 255 w 261"/>
                <a:gd name="T47" fmla="*/ 27 h 305"/>
                <a:gd name="T48" fmla="*/ 249 w 261"/>
                <a:gd name="T49" fmla="*/ 48 h 305"/>
                <a:gd name="T50" fmla="*/ 238 w 261"/>
                <a:gd name="T51" fmla="*/ 70 h 305"/>
                <a:gd name="T52" fmla="*/ 222 w 261"/>
                <a:gd name="T53" fmla="*/ 92 h 305"/>
                <a:gd name="T54" fmla="*/ 200 w 261"/>
                <a:gd name="T55" fmla="*/ 108 h 305"/>
                <a:gd name="T56" fmla="*/ 179 w 261"/>
                <a:gd name="T57" fmla="*/ 119 h 305"/>
                <a:gd name="T58" fmla="*/ 157 w 261"/>
                <a:gd name="T59" fmla="*/ 125 h 305"/>
                <a:gd name="T60" fmla="*/ 130 w 261"/>
                <a:gd name="T61" fmla="*/ 13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30"/>
                  </a:moveTo>
                  <a:lnTo>
                    <a:pt x="130" y="130"/>
                  </a:lnTo>
                  <a:lnTo>
                    <a:pt x="103" y="125"/>
                  </a:lnTo>
                  <a:lnTo>
                    <a:pt x="81" y="119"/>
                  </a:lnTo>
                  <a:lnTo>
                    <a:pt x="59" y="108"/>
                  </a:lnTo>
                  <a:lnTo>
                    <a:pt x="38" y="92"/>
                  </a:lnTo>
                  <a:lnTo>
                    <a:pt x="21" y="70"/>
                  </a:lnTo>
                  <a:lnTo>
                    <a:pt x="11" y="48"/>
                  </a:lnTo>
                  <a:lnTo>
                    <a:pt x="5" y="27"/>
                  </a:lnTo>
                  <a:lnTo>
                    <a:pt x="0" y="0"/>
                  </a:lnTo>
                  <a:lnTo>
                    <a:pt x="0" y="271"/>
                  </a:lnTo>
                  <a:lnTo>
                    <a:pt x="0" y="271"/>
                  </a:lnTo>
                  <a:lnTo>
                    <a:pt x="32" y="287"/>
                  </a:lnTo>
                  <a:lnTo>
                    <a:pt x="59" y="293"/>
                  </a:lnTo>
                  <a:lnTo>
                    <a:pt x="97" y="298"/>
                  </a:lnTo>
                  <a:lnTo>
                    <a:pt x="130" y="304"/>
                  </a:lnTo>
                  <a:lnTo>
                    <a:pt x="130" y="304"/>
                  </a:lnTo>
                  <a:lnTo>
                    <a:pt x="163" y="298"/>
                  </a:lnTo>
                  <a:lnTo>
                    <a:pt x="195" y="293"/>
                  </a:lnTo>
                  <a:lnTo>
                    <a:pt x="228" y="287"/>
                  </a:lnTo>
                  <a:lnTo>
                    <a:pt x="260" y="271"/>
                  </a:lnTo>
                  <a:lnTo>
                    <a:pt x="260" y="0"/>
                  </a:lnTo>
                  <a:lnTo>
                    <a:pt x="260" y="0"/>
                  </a:lnTo>
                  <a:lnTo>
                    <a:pt x="255" y="27"/>
                  </a:lnTo>
                  <a:lnTo>
                    <a:pt x="249" y="48"/>
                  </a:lnTo>
                  <a:lnTo>
                    <a:pt x="238" y="70"/>
                  </a:lnTo>
                  <a:lnTo>
                    <a:pt x="222" y="92"/>
                  </a:lnTo>
                  <a:lnTo>
                    <a:pt x="200" y="108"/>
                  </a:lnTo>
                  <a:lnTo>
                    <a:pt x="179" y="119"/>
                  </a:lnTo>
                  <a:lnTo>
                    <a:pt x="157" y="125"/>
                  </a:lnTo>
                  <a:lnTo>
                    <a:pt x="130" y="130"/>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5" name="Freeform 139"/>
            <p:cNvSpPr>
              <a:spLocks noChangeArrowheads="1"/>
            </p:cNvSpPr>
            <p:nvPr/>
          </p:nvSpPr>
          <p:spPr bwMode="auto">
            <a:xfrm>
              <a:off x="8104188" y="6510338"/>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6" name="Freeform 140"/>
            <p:cNvSpPr>
              <a:spLocks noChangeArrowheads="1"/>
            </p:cNvSpPr>
            <p:nvPr/>
          </p:nvSpPr>
          <p:spPr bwMode="auto">
            <a:xfrm>
              <a:off x="7947025" y="6399213"/>
              <a:ext cx="92075" cy="107950"/>
            </a:xfrm>
            <a:custGeom>
              <a:avLst/>
              <a:gdLst>
                <a:gd name="T0" fmla="*/ 130 w 261"/>
                <a:gd name="T1" fmla="*/ 174 h 306"/>
                <a:gd name="T2" fmla="*/ 130 w 261"/>
                <a:gd name="T3" fmla="*/ 174 h 306"/>
                <a:gd name="T4" fmla="*/ 157 w 261"/>
                <a:gd name="T5" fmla="*/ 180 h 306"/>
                <a:gd name="T6" fmla="*/ 179 w 261"/>
                <a:gd name="T7" fmla="*/ 185 h 306"/>
                <a:gd name="T8" fmla="*/ 200 w 261"/>
                <a:gd name="T9" fmla="*/ 196 h 306"/>
                <a:gd name="T10" fmla="*/ 222 w 261"/>
                <a:gd name="T11" fmla="*/ 212 h 306"/>
                <a:gd name="T12" fmla="*/ 238 w 261"/>
                <a:gd name="T13" fmla="*/ 234 h 306"/>
                <a:gd name="T14" fmla="*/ 249 w 261"/>
                <a:gd name="T15" fmla="*/ 255 h 306"/>
                <a:gd name="T16" fmla="*/ 255 w 261"/>
                <a:gd name="T17" fmla="*/ 278 h 306"/>
                <a:gd name="T18" fmla="*/ 260 w 261"/>
                <a:gd name="T19" fmla="*/ 305 h 306"/>
                <a:gd name="T20" fmla="*/ 260 w 261"/>
                <a:gd name="T21" fmla="*/ 33 h 306"/>
                <a:gd name="T22" fmla="*/ 260 w 261"/>
                <a:gd name="T23" fmla="*/ 33 h 306"/>
                <a:gd name="T24" fmla="*/ 228 w 261"/>
                <a:gd name="T25" fmla="*/ 16 h 306"/>
                <a:gd name="T26" fmla="*/ 195 w 261"/>
                <a:gd name="T27" fmla="*/ 11 h 306"/>
                <a:gd name="T28" fmla="*/ 163 w 261"/>
                <a:gd name="T29" fmla="*/ 5 h 306"/>
                <a:gd name="T30" fmla="*/ 130 w 261"/>
                <a:gd name="T31" fmla="*/ 0 h 306"/>
                <a:gd name="T32" fmla="*/ 130 w 261"/>
                <a:gd name="T33" fmla="*/ 0 h 306"/>
                <a:gd name="T34" fmla="*/ 97 w 261"/>
                <a:gd name="T35" fmla="*/ 5 h 306"/>
                <a:gd name="T36" fmla="*/ 59 w 261"/>
                <a:gd name="T37" fmla="*/ 11 h 306"/>
                <a:gd name="T38" fmla="*/ 32 w 261"/>
                <a:gd name="T39" fmla="*/ 16 h 306"/>
                <a:gd name="T40" fmla="*/ 0 w 261"/>
                <a:gd name="T41" fmla="*/ 33 h 306"/>
                <a:gd name="T42" fmla="*/ 0 w 261"/>
                <a:gd name="T43" fmla="*/ 305 h 306"/>
                <a:gd name="T44" fmla="*/ 0 w 261"/>
                <a:gd name="T45" fmla="*/ 305 h 306"/>
                <a:gd name="T46" fmla="*/ 5 w 261"/>
                <a:gd name="T47" fmla="*/ 278 h 306"/>
                <a:gd name="T48" fmla="*/ 11 w 261"/>
                <a:gd name="T49" fmla="*/ 255 h 306"/>
                <a:gd name="T50" fmla="*/ 21 w 261"/>
                <a:gd name="T51" fmla="*/ 234 h 306"/>
                <a:gd name="T52" fmla="*/ 38 w 261"/>
                <a:gd name="T53" fmla="*/ 212 h 306"/>
                <a:gd name="T54" fmla="*/ 59 w 261"/>
                <a:gd name="T55" fmla="*/ 196 h 306"/>
                <a:gd name="T56" fmla="*/ 81 w 261"/>
                <a:gd name="T57" fmla="*/ 185 h 306"/>
                <a:gd name="T58" fmla="*/ 103 w 261"/>
                <a:gd name="T59" fmla="*/ 180 h 306"/>
                <a:gd name="T60" fmla="*/ 130 w 261"/>
                <a:gd name="T61" fmla="*/ 17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6">
                  <a:moveTo>
                    <a:pt x="130" y="174"/>
                  </a:moveTo>
                  <a:lnTo>
                    <a:pt x="130" y="174"/>
                  </a:lnTo>
                  <a:lnTo>
                    <a:pt x="157" y="180"/>
                  </a:lnTo>
                  <a:lnTo>
                    <a:pt x="179" y="185"/>
                  </a:lnTo>
                  <a:lnTo>
                    <a:pt x="200" y="196"/>
                  </a:lnTo>
                  <a:lnTo>
                    <a:pt x="222" y="212"/>
                  </a:lnTo>
                  <a:lnTo>
                    <a:pt x="238" y="234"/>
                  </a:lnTo>
                  <a:lnTo>
                    <a:pt x="249" y="255"/>
                  </a:lnTo>
                  <a:lnTo>
                    <a:pt x="255" y="278"/>
                  </a:lnTo>
                  <a:lnTo>
                    <a:pt x="260" y="305"/>
                  </a:lnTo>
                  <a:lnTo>
                    <a:pt x="260" y="33"/>
                  </a:lnTo>
                  <a:lnTo>
                    <a:pt x="260" y="33"/>
                  </a:lnTo>
                  <a:lnTo>
                    <a:pt x="228" y="16"/>
                  </a:lnTo>
                  <a:lnTo>
                    <a:pt x="195" y="11"/>
                  </a:lnTo>
                  <a:lnTo>
                    <a:pt x="163" y="5"/>
                  </a:lnTo>
                  <a:lnTo>
                    <a:pt x="130" y="0"/>
                  </a:lnTo>
                  <a:lnTo>
                    <a:pt x="130" y="0"/>
                  </a:lnTo>
                  <a:lnTo>
                    <a:pt x="97" y="5"/>
                  </a:lnTo>
                  <a:lnTo>
                    <a:pt x="59" y="11"/>
                  </a:lnTo>
                  <a:lnTo>
                    <a:pt x="32" y="16"/>
                  </a:lnTo>
                  <a:lnTo>
                    <a:pt x="0" y="33"/>
                  </a:lnTo>
                  <a:lnTo>
                    <a:pt x="0" y="305"/>
                  </a:lnTo>
                  <a:lnTo>
                    <a:pt x="0" y="305"/>
                  </a:lnTo>
                  <a:lnTo>
                    <a:pt x="5" y="278"/>
                  </a:lnTo>
                  <a:lnTo>
                    <a:pt x="11" y="255"/>
                  </a:lnTo>
                  <a:lnTo>
                    <a:pt x="21" y="234"/>
                  </a:lnTo>
                  <a:lnTo>
                    <a:pt x="38" y="212"/>
                  </a:lnTo>
                  <a:lnTo>
                    <a:pt x="59" y="196"/>
                  </a:lnTo>
                  <a:lnTo>
                    <a:pt x="81" y="185"/>
                  </a:lnTo>
                  <a:lnTo>
                    <a:pt x="103" y="180"/>
                  </a:lnTo>
                  <a:lnTo>
                    <a:pt x="130" y="174"/>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7" name="Freeform 141"/>
            <p:cNvSpPr>
              <a:spLocks noChangeArrowheads="1"/>
            </p:cNvSpPr>
            <p:nvPr/>
          </p:nvSpPr>
          <p:spPr bwMode="auto">
            <a:xfrm>
              <a:off x="7885113" y="6411913"/>
              <a:ext cx="61913" cy="193675"/>
            </a:xfrm>
            <a:custGeom>
              <a:avLst/>
              <a:gdLst>
                <a:gd name="T0" fmla="*/ 174 w 175"/>
                <a:gd name="T1" fmla="*/ 0 h 544"/>
                <a:gd name="T2" fmla="*/ 174 w 175"/>
                <a:gd name="T3" fmla="*/ 0 h 544"/>
                <a:gd name="T4" fmla="*/ 135 w 175"/>
                <a:gd name="T5" fmla="*/ 16 h 544"/>
                <a:gd name="T6" fmla="*/ 103 w 175"/>
                <a:gd name="T7" fmla="*/ 43 h 544"/>
                <a:gd name="T8" fmla="*/ 76 w 175"/>
                <a:gd name="T9" fmla="*/ 76 h 544"/>
                <a:gd name="T10" fmla="*/ 49 w 175"/>
                <a:gd name="T11" fmla="*/ 108 h 544"/>
                <a:gd name="T12" fmla="*/ 27 w 175"/>
                <a:gd name="T13" fmla="*/ 147 h 544"/>
                <a:gd name="T14" fmla="*/ 10 w 175"/>
                <a:gd name="T15" fmla="*/ 185 h 544"/>
                <a:gd name="T16" fmla="*/ 6 w 175"/>
                <a:gd name="T17" fmla="*/ 228 h 544"/>
                <a:gd name="T18" fmla="*/ 0 w 175"/>
                <a:gd name="T19" fmla="*/ 272 h 544"/>
                <a:gd name="T20" fmla="*/ 0 w 175"/>
                <a:gd name="T21" fmla="*/ 272 h 544"/>
                <a:gd name="T22" fmla="*/ 6 w 175"/>
                <a:gd name="T23" fmla="*/ 315 h 544"/>
                <a:gd name="T24" fmla="*/ 10 w 175"/>
                <a:gd name="T25" fmla="*/ 358 h 544"/>
                <a:gd name="T26" fmla="*/ 27 w 175"/>
                <a:gd name="T27" fmla="*/ 397 h 544"/>
                <a:gd name="T28" fmla="*/ 49 w 175"/>
                <a:gd name="T29" fmla="*/ 434 h 544"/>
                <a:gd name="T30" fmla="*/ 76 w 175"/>
                <a:gd name="T31" fmla="*/ 467 h 544"/>
                <a:gd name="T32" fmla="*/ 103 w 175"/>
                <a:gd name="T33" fmla="*/ 499 h 544"/>
                <a:gd name="T34" fmla="*/ 135 w 175"/>
                <a:gd name="T35" fmla="*/ 527 h 544"/>
                <a:gd name="T36" fmla="*/ 174 w 175"/>
                <a:gd name="T37" fmla="*/ 543 h 544"/>
                <a:gd name="T38" fmla="*/ 174 w 175"/>
                <a:gd name="T39" fmla="*/ 272 h 544"/>
                <a:gd name="T40" fmla="*/ 174 w 175"/>
                <a:gd name="T41"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44">
                  <a:moveTo>
                    <a:pt x="174" y="0"/>
                  </a:moveTo>
                  <a:lnTo>
                    <a:pt x="174" y="0"/>
                  </a:lnTo>
                  <a:lnTo>
                    <a:pt x="135" y="16"/>
                  </a:lnTo>
                  <a:lnTo>
                    <a:pt x="103" y="43"/>
                  </a:lnTo>
                  <a:lnTo>
                    <a:pt x="76" y="76"/>
                  </a:lnTo>
                  <a:lnTo>
                    <a:pt x="49" y="108"/>
                  </a:lnTo>
                  <a:lnTo>
                    <a:pt x="27" y="147"/>
                  </a:lnTo>
                  <a:lnTo>
                    <a:pt x="10" y="185"/>
                  </a:lnTo>
                  <a:lnTo>
                    <a:pt x="6" y="228"/>
                  </a:lnTo>
                  <a:lnTo>
                    <a:pt x="0" y="272"/>
                  </a:lnTo>
                  <a:lnTo>
                    <a:pt x="0" y="272"/>
                  </a:lnTo>
                  <a:lnTo>
                    <a:pt x="6" y="315"/>
                  </a:lnTo>
                  <a:lnTo>
                    <a:pt x="10" y="358"/>
                  </a:lnTo>
                  <a:lnTo>
                    <a:pt x="27" y="397"/>
                  </a:lnTo>
                  <a:lnTo>
                    <a:pt x="49" y="434"/>
                  </a:lnTo>
                  <a:lnTo>
                    <a:pt x="76" y="467"/>
                  </a:lnTo>
                  <a:lnTo>
                    <a:pt x="103" y="499"/>
                  </a:lnTo>
                  <a:lnTo>
                    <a:pt x="135" y="527"/>
                  </a:lnTo>
                  <a:lnTo>
                    <a:pt x="174" y="543"/>
                  </a:lnTo>
                  <a:lnTo>
                    <a:pt x="174" y="272"/>
                  </a:lnTo>
                  <a:lnTo>
                    <a:pt x="174"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8" name="Freeform 142"/>
            <p:cNvSpPr>
              <a:spLocks noChangeArrowheads="1"/>
            </p:cNvSpPr>
            <p:nvPr/>
          </p:nvSpPr>
          <p:spPr bwMode="auto">
            <a:xfrm>
              <a:off x="8040688" y="6411913"/>
              <a:ext cx="61913" cy="193675"/>
            </a:xfrm>
            <a:custGeom>
              <a:avLst/>
              <a:gdLst>
                <a:gd name="T0" fmla="*/ 174 w 175"/>
                <a:gd name="T1" fmla="*/ 272 h 544"/>
                <a:gd name="T2" fmla="*/ 174 w 175"/>
                <a:gd name="T3" fmla="*/ 272 h 544"/>
                <a:gd name="T4" fmla="*/ 174 w 175"/>
                <a:gd name="T5" fmla="*/ 272 h 544"/>
                <a:gd name="T6" fmla="*/ 168 w 175"/>
                <a:gd name="T7" fmla="*/ 228 h 544"/>
                <a:gd name="T8" fmla="*/ 157 w 175"/>
                <a:gd name="T9" fmla="*/ 185 h 544"/>
                <a:gd name="T10" fmla="*/ 147 w 175"/>
                <a:gd name="T11" fmla="*/ 147 h 544"/>
                <a:gd name="T12" fmla="*/ 125 w 175"/>
                <a:gd name="T13" fmla="*/ 108 h 544"/>
                <a:gd name="T14" fmla="*/ 98 w 175"/>
                <a:gd name="T15" fmla="*/ 76 h 544"/>
                <a:gd name="T16" fmla="*/ 71 w 175"/>
                <a:gd name="T17" fmla="*/ 43 h 544"/>
                <a:gd name="T18" fmla="*/ 38 w 175"/>
                <a:gd name="T19" fmla="*/ 16 h 544"/>
                <a:gd name="T20" fmla="*/ 0 w 175"/>
                <a:gd name="T21" fmla="*/ 0 h 544"/>
                <a:gd name="T22" fmla="*/ 0 w 175"/>
                <a:gd name="T23" fmla="*/ 272 h 544"/>
                <a:gd name="T24" fmla="*/ 0 w 175"/>
                <a:gd name="T25" fmla="*/ 272 h 544"/>
                <a:gd name="T26" fmla="*/ 0 w 175"/>
                <a:gd name="T27" fmla="*/ 272 h 544"/>
                <a:gd name="T28" fmla="*/ 0 w 175"/>
                <a:gd name="T29" fmla="*/ 272 h 544"/>
                <a:gd name="T30" fmla="*/ 0 w 175"/>
                <a:gd name="T31" fmla="*/ 272 h 544"/>
                <a:gd name="T32" fmla="*/ 0 w 175"/>
                <a:gd name="T33" fmla="*/ 543 h 544"/>
                <a:gd name="T34" fmla="*/ 0 w 175"/>
                <a:gd name="T35" fmla="*/ 543 h 544"/>
                <a:gd name="T36" fmla="*/ 38 w 175"/>
                <a:gd name="T37" fmla="*/ 527 h 544"/>
                <a:gd name="T38" fmla="*/ 71 w 175"/>
                <a:gd name="T39" fmla="*/ 499 h 544"/>
                <a:gd name="T40" fmla="*/ 98 w 175"/>
                <a:gd name="T41" fmla="*/ 467 h 544"/>
                <a:gd name="T42" fmla="*/ 125 w 175"/>
                <a:gd name="T43" fmla="*/ 434 h 544"/>
                <a:gd name="T44" fmla="*/ 147 w 175"/>
                <a:gd name="T45" fmla="*/ 397 h 544"/>
                <a:gd name="T46" fmla="*/ 157 w 175"/>
                <a:gd name="T47" fmla="*/ 358 h 544"/>
                <a:gd name="T48" fmla="*/ 168 w 175"/>
                <a:gd name="T49" fmla="*/ 315 h 544"/>
                <a:gd name="T50" fmla="*/ 174 w 175"/>
                <a:gd name="T51"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544">
                  <a:moveTo>
                    <a:pt x="174" y="272"/>
                  </a:moveTo>
                  <a:lnTo>
                    <a:pt x="174" y="272"/>
                  </a:lnTo>
                  <a:lnTo>
                    <a:pt x="174" y="272"/>
                  </a:lnTo>
                  <a:lnTo>
                    <a:pt x="168" y="228"/>
                  </a:lnTo>
                  <a:lnTo>
                    <a:pt x="157" y="185"/>
                  </a:lnTo>
                  <a:lnTo>
                    <a:pt x="147" y="147"/>
                  </a:lnTo>
                  <a:lnTo>
                    <a:pt x="125" y="108"/>
                  </a:lnTo>
                  <a:lnTo>
                    <a:pt x="98" y="76"/>
                  </a:lnTo>
                  <a:lnTo>
                    <a:pt x="71" y="43"/>
                  </a:lnTo>
                  <a:lnTo>
                    <a:pt x="38" y="16"/>
                  </a:lnTo>
                  <a:lnTo>
                    <a:pt x="0" y="0"/>
                  </a:lnTo>
                  <a:lnTo>
                    <a:pt x="0" y="272"/>
                  </a:lnTo>
                  <a:lnTo>
                    <a:pt x="0" y="272"/>
                  </a:lnTo>
                  <a:lnTo>
                    <a:pt x="0" y="272"/>
                  </a:lnTo>
                  <a:lnTo>
                    <a:pt x="0" y="272"/>
                  </a:lnTo>
                  <a:lnTo>
                    <a:pt x="0" y="272"/>
                  </a:lnTo>
                  <a:lnTo>
                    <a:pt x="0" y="543"/>
                  </a:lnTo>
                  <a:lnTo>
                    <a:pt x="0" y="543"/>
                  </a:lnTo>
                  <a:lnTo>
                    <a:pt x="38" y="527"/>
                  </a:lnTo>
                  <a:lnTo>
                    <a:pt x="71" y="499"/>
                  </a:lnTo>
                  <a:lnTo>
                    <a:pt x="98" y="467"/>
                  </a:lnTo>
                  <a:lnTo>
                    <a:pt x="125" y="434"/>
                  </a:lnTo>
                  <a:lnTo>
                    <a:pt x="147" y="397"/>
                  </a:lnTo>
                  <a:lnTo>
                    <a:pt x="157" y="358"/>
                  </a:lnTo>
                  <a:lnTo>
                    <a:pt x="168" y="315"/>
                  </a:lnTo>
                  <a:lnTo>
                    <a:pt x="174"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9" name="Freeform 175"/>
            <p:cNvSpPr>
              <a:spLocks noChangeArrowheads="1"/>
            </p:cNvSpPr>
            <p:nvPr/>
          </p:nvSpPr>
          <p:spPr bwMode="auto">
            <a:xfrm>
              <a:off x="9285288" y="5513388"/>
              <a:ext cx="217488" cy="215900"/>
            </a:xfrm>
            <a:custGeom>
              <a:avLst/>
              <a:gdLst>
                <a:gd name="T0" fmla="*/ 245 w 609"/>
                <a:gd name="T1" fmla="*/ 598 h 604"/>
                <a:gd name="T2" fmla="*/ 136 w 609"/>
                <a:gd name="T3" fmla="*/ 555 h 604"/>
                <a:gd name="T4" fmla="*/ 55 w 609"/>
                <a:gd name="T5" fmla="*/ 473 h 604"/>
                <a:gd name="T6" fmla="*/ 6 w 609"/>
                <a:gd name="T7" fmla="*/ 364 h 604"/>
                <a:gd name="T8" fmla="*/ 6 w 609"/>
                <a:gd name="T9" fmla="*/ 239 h 604"/>
                <a:gd name="T10" fmla="*/ 55 w 609"/>
                <a:gd name="T11" fmla="*/ 131 h 604"/>
                <a:gd name="T12" fmla="*/ 136 w 609"/>
                <a:gd name="T13" fmla="*/ 50 h 604"/>
                <a:gd name="T14" fmla="*/ 245 w 609"/>
                <a:gd name="T15" fmla="*/ 6 h 604"/>
                <a:gd name="T16" fmla="*/ 364 w 609"/>
                <a:gd name="T17" fmla="*/ 6 h 604"/>
                <a:gd name="T18" fmla="*/ 472 w 609"/>
                <a:gd name="T19" fmla="*/ 50 h 604"/>
                <a:gd name="T20" fmla="*/ 554 w 609"/>
                <a:gd name="T21" fmla="*/ 131 h 604"/>
                <a:gd name="T22" fmla="*/ 603 w 609"/>
                <a:gd name="T23" fmla="*/ 239 h 604"/>
                <a:gd name="T24" fmla="*/ 603 w 609"/>
                <a:gd name="T25" fmla="*/ 364 h 604"/>
                <a:gd name="T26" fmla="*/ 554 w 609"/>
                <a:gd name="T27" fmla="*/ 473 h 604"/>
                <a:gd name="T28" fmla="*/ 472 w 609"/>
                <a:gd name="T29" fmla="*/ 555 h 604"/>
                <a:gd name="T30" fmla="*/ 364 w 609"/>
                <a:gd name="T31" fmla="*/ 598 h 604"/>
                <a:gd name="T32" fmla="*/ 304 w 609"/>
                <a:gd name="T33" fmla="*/ 174 h 604"/>
                <a:gd name="T34" fmla="*/ 255 w 609"/>
                <a:gd name="T35" fmla="*/ 185 h 604"/>
                <a:gd name="T36" fmla="*/ 212 w 609"/>
                <a:gd name="T37" fmla="*/ 212 h 604"/>
                <a:gd name="T38" fmla="*/ 185 w 609"/>
                <a:gd name="T39" fmla="*/ 250 h 604"/>
                <a:gd name="T40" fmla="*/ 174 w 609"/>
                <a:gd name="T41" fmla="*/ 305 h 604"/>
                <a:gd name="T42" fmla="*/ 185 w 609"/>
                <a:gd name="T43" fmla="*/ 354 h 604"/>
                <a:gd name="T44" fmla="*/ 212 w 609"/>
                <a:gd name="T45" fmla="*/ 391 h 604"/>
                <a:gd name="T46" fmla="*/ 255 w 609"/>
                <a:gd name="T47" fmla="*/ 424 h 604"/>
                <a:gd name="T48" fmla="*/ 304 w 609"/>
                <a:gd name="T49" fmla="*/ 430 h 604"/>
                <a:gd name="T50" fmla="*/ 353 w 609"/>
                <a:gd name="T51" fmla="*/ 424 h 604"/>
                <a:gd name="T52" fmla="*/ 397 w 609"/>
                <a:gd name="T53" fmla="*/ 391 h 604"/>
                <a:gd name="T54" fmla="*/ 424 w 609"/>
                <a:gd name="T55" fmla="*/ 354 h 604"/>
                <a:gd name="T56" fmla="*/ 434 w 609"/>
                <a:gd name="T57" fmla="*/ 305 h 604"/>
                <a:gd name="T58" fmla="*/ 424 w 609"/>
                <a:gd name="T59" fmla="*/ 250 h 604"/>
                <a:gd name="T60" fmla="*/ 397 w 609"/>
                <a:gd name="T61" fmla="*/ 212 h 604"/>
                <a:gd name="T62" fmla="*/ 353 w 609"/>
                <a:gd name="T63" fmla="*/ 185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5" y="598"/>
                  </a:lnTo>
                  <a:lnTo>
                    <a:pt x="185" y="582"/>
                  </a:lnTo>
                  <a:lnTo>
                    <a:pt x="136" y="555"/>
                  </a:lnTo>
                  <a:lnTo>
                    <a:pt x="93" y="516"/>
                  </a:lnTo>
                  <a:lnTo>
                    <a:pt x="55" y="473"/>
                  </a:lnTo>
                  <a:lnTo>
                    <a:pt x="28" y="418"/>
                  </a:lnTo>
                  <a:lnTo>
                    <a:pt x="6" y="364"/>
                  </a:lnTo>
                  <a:lnTo>
                    <a:pt x="0" y="305"/>
                  </a:lnTo>
                  <a:lnTo>
                    <a:pt x="6" y="239"/>
                  </a:lnTo>
                  <a:lnTo>
                    <a:pt x="28" y="185"/>
                  </a:lnTo>
                  <a:lnTo>
                    <a:pt x="55" y="131"/>
                  </a:lnTo>
                  <a:lnTo>
                    <a:pt x="93" y="87"/>
                  </a:lnTo>
                  <a:lnTo>
                    <a:pt x="136" y="50"/>
                  </a:lnTo>
                  <a:lnTo>
                    <a:pt x="185" y="22"/>
                  </a:lnTo>
                  <a:lnTo>
                    <a:pt x="245" y="6"/>
                  </a:lnTo>
                  <a:lnTo>
                    <a:pt x="304" y="0"/>
                  </a:lnTo>
                  <a:lnTo>
                    <a:pt x="364" y="6"/>
                  </a:lnTo>
                  <a:lnTo>
                    <a:pt x="424" y="22"/>
                  </a:lnTo>
                  <a:lnTo>
                    <a:pt x="472" y="50"/>
                  </a:lnTo>
                  <a:lnTo>
                    <a:pt x="522" y="87"/>
                  </a:lnTo>
                  <a:lnTo>
                    <a:pt x="554" y="131"/>
                  </a:lnTo>
                  <a:lnTo>
                    <a:pt x="586" y="185"/>
                  </a:lnTo>
                  <a:lnTo>
                    <a:pt x="603" y="239"/>
                  </a:lnTo>
                  <a:lnTo>
                    <a:pt x="608" y="305"/>
                  </a:lnTo>
                  <a:lnTo>
                    <a:pt x="603" y="364"/>
                  </a:lnTo>
                  <a:lnTo>
                    <a:pt x="586" y="418"/>
                  </a:lnTo>
                  <a:lnTo>
                    <a:pt x="554" y="473"/>
                  </a:lnTo>
                  <a:lnTo>
                    <a:pt x="522" y="516"/>
                  </a:lnTo>
                  <a:lnTo>
                    <a:pt x="472" y="555"/>
                  </a:lnTo>
                  <a:lnTo>
                    <a:pt x="424" y="582"/>
                  </a:lnTo>
                  <a:lnTo>
                    <a:pt x="364" y="598"/>
                  </a:lnTo>
                  <a:lnTo>
                    <a:pt x="304" y="603"/>
                  </a:lnTo>
                  <a:close/>
                  <a:moveTo>
                    <a:pt x="304" y="174"/>
                  </a:moveTo>
                  <a:lnTo>
                    <a:pt x="277" y="174"/>
                  </a:lnTo>
                  <a:lnTo>
                    <a:pt x="255" y="185"/>
                  </a:lnTo>
                  <a:lnTo>
                    <a:pt x="234" y="196"/>
                  </a:lnTo>
                  <a:lnTo>
                    <a:pt x="212" y="212"/>
                  </a:lnTo>
                  <a:lnTo>
                    <a:pt x="196" y="229"/>
                  </a:lnTo>
                  <a:lnTo>
                    <a:pt x="185" y="250"/>
                  </a:lnTo>
                  <a:lnTo>
                    <a:pt x="180" y="277"/>
                  </a:lnTo>
                  <a:lnTo>
                    <a:pt x="174" y="305"/>
                  </a:lnTo>
                  <a:lnTo>
                    <a:pt x="180" y="326"/>
                  </a:lnTo>
                  <a:lnTo>
                    <a:pt x="185" y="354"/>
                  </a:lnTo>
                  <a:lnTo>
                    <a:pt x="196" y="375"/>
                  </a:lnTo>
                  <a:lnTo>
                    <a:pt x="212" y="391"/>
                  </a:lnTo>
                  <a:lnTo>
                    <a:pt x="234" y="408"/>
                  </a:lnTo>
                  <a:lnTo>
                    <a:pt x="255" y="424"/>
                  </a:lnTo>
                  <a:lnTo>
                    <a:pt x="277" y="430"/>
                  </a:lnTo>
                  <a:lnTo>
                    <a:pt x="304" y="430"/>
                  </a:lnTo>
                  <a:lnTo>
                    <a:pt x="332" y="430"/>
                  </a:lnTo>
                  <a:lnTo>
                    <a:pt x="353" y="424"/>
                  </a:lnTo>
                  <a:lnTo>
                    <a:pt x="375" y="408"/>
                  </a:lnTo>
                  <a:lnTo>
                    <a:pt x="397" y="391"/>
                  </a:lnTo>
                  <a:lnTo>
                    <a:pt x="413" y="375"/>
                  </a:lnTo>
                  <a:lnTo>
                    <a:pt x="424" y="354"/>
                  </a:lnTo>
                  <a:lnTo>
                    <a:pt x="429" y="326"/>
                  </a:lnTo>
                  <a:lnTo>
                    <a:pt x="434" y="305"/>
                  </a:lnTo>
                  <a:lnTo>
                    <a:pt x="429" y="277"/>
                  </a:lnTo>
                  <a:lnTo>
                    <a:pt x="424" y="250"/>
                  </a:lnTo>
                  <a:lnTo>
                    <a:pt x="413" y="229"/>
                  </a:lnTo>
                  <a:lnTo>
                    <a:pt x="397" y="212"/>
                  </a:lnTo>
                  <a:lnTo>
                    <a:pt x="375" y="196"/>
                  </a:lnTo>
                  <a:lnTo>
                    <a:pt x="353" y="185"/>
                  </a:lnTo>
                  <a:lnTo>
                    <a:pt x="332"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0" name="Freeform 176"/>
            <p:cNvSpPr>
              <a:spLocks noChangeArrowheads="1"/>
            </p:cNvSpPr>
            <p:nvPr/>
          </p:nvSpPr>
          <p:spPr bwMode="auto">
            <a:xfrm>
              <a:off x="8975725" y="6086475"/>
              <a:ext cx="0" cy="1587"/>
            </a:xfrm>
            <a:custGeom>
              <a:avLst/>
              <a:gdLst>
                <a:gd name="T0" fmla="*/ 0 w 1"/>
                <a:gd name="T1" fmla="*/ 0 h 7"/>
                <a:gd name="T2" fmla="*/ 0 w 1"/>
                <a:gd name="T3" fmla="*/ 0 h 7"/>
                <a:gd name="T4" fmla="*/ 0 w 1"/>
                <a:gd name="T5" fmla="*/ 0 h 7"/>
                <a:gd name="T6" fmla="*/ 0 w 1"/>
                <a:gd name="T7" fmla="*/ 6 h 7"/>
                <a:gd name="T8" fmla="*/ 0 w 1"/>
                <a:gd name="T9" fmla="*/ 6 h 7"/>
                <a:gd name="T10" fmla="*/ 0 w 1"/>
                <a:gd name="T11" fmla="*/ 0 h 7"/>
              </a:gdLst>
              <a:ahLst/>
              <a:cxnLst>
                <a:cxn ang="0">
                  <a:pos x="T0" y="T1"/>
                </a:cxn>
                <a:cxn ang="0">
                  <a:pos x="T2" y="T3"/>
                </a:cxn>
                <a:cxn ang="0">
                  <a:pos x="T4" y="T5"/>
                </a:cxn>
                <a:cxn ang="0">
                  <a:pos x="T6" y="T7"/>
                </a:cxn>
                <a:cxn ang="0">
                  <a:pos x="T8" y="T9"/>
                </a:cxn>
                <a:cxn ang="0">
                  <a:pos x="T10" y="T11"/>
                </a:cxn>
              </a:cxnLst>
              <a:rect l="0" t="0" r="r" b="b"/>
              <a:pathLst>
                <a:path w="1" h="7">
                  <a:moveTo>
                    <a:pt x="0" y="0"/>
                  </a:moveTo>
                  <a:lnTo>
                    <a:pt x="0" y="0"/>
                  </a:lnTo>
                  <a:lnTo>
                    <a:pt x="0" y="0"/>
                  </a:lnTo>
                  <a:lnTo>
                    <a:pt x="0" y="6"/>
                  </a:lnTo>
                  <a:lnTo>
                    <a:pt x="0" y="6"/>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1" name="Freeform 177"/>
            <p:cNvSpPr>
              <a:spLocks noChangeArrowheads="1"/>
            </p:cNvSpPr>
            <p:nvPr/>
          </p:nvSpPr>
          <p:spPr bwMode="auto">
            <a:xfrm>
              <a:off x="8975725" y="5891213"/>
              <a:ext cx="61913" cy="293687"/>
            </a:xfrm>
            <a:custGeom>
              <a:avLst/>
              <a:gdLst>
                <a:gd name="T0" fmla="*/ 0 w 175"/>
                <a:gd name="T1" fmla="*/ 0 h 821"/>
                <a:gd name="T2" fmla="*/ 0 w 175"/>
                <a:gd name="T3" fmla="*/ 272 h 821"/>
                <a:gd name="T4" fmla="*/ 0 w 175"/>
                <a:gd name="T5" fmla="*/ 272 h 821"/>
                <a:gd name="T6" fmla="*/ 38 w 175"/>
                <a:gd name="T7" fmla="*/ 293 h 821"/>
                <a:gd name="T8" fmla="*/ 71 w 175"/>
                <a:gd name="T9" fmla="*/ 320 h 821"/>
                <a:gd name="T10" fmla="*/ 98 w 175"/>
                <a:gd name="T11" fmla="*/ 347 h 821"/>
                <a:gd name="T12" fmla="*/ 125 w 175"/>
                <a:gd name="T13" fmla="*/ 380 h 821"/>
                <a:gd name="T14" fmla="*/ 146 w 175"/>
                <a:gd name="T15" fmla="*/ 418 h 821"/>
                <a:gd name="T16" fmla="*/ 163 w 175"/>
                <a:gd name="T17" fmla="*/ 456 h 821"/>
                <a:gd name="T18" fmla="*/ 169 w 175"/>
                <a:gd name="T19" fmla="*/ 499 h 821"/>
                <a:gd name="T20" fmla="*/ 174 w 175"/>
                <a:gd name="T21" fmla="*/ 543 h 821"/>
                <a:gd name="T22" fmla="*/ 174 w 175"/>
                <a:gd name="T23" fmla="*/ 543 h 821"/>
                <a:gd name="T24" fmla="*/ 169 w 175"/>
                <a:gd name="T25" fmla="*/ 592 h 821"/>
                <a:gd name="T26" fmla="*/ 163 w 175"/>
                <a:gd name="T27" fmla="*/ 630 h 821"/>
                <a:gd name="T28" fmla="*/ 146 w 175"/>
                <a:gd name="T29" fmla="*/ 674 h 821"/>
                <a:gd name="T30" fmla="*/ 125 w 175"/>
                <a:gd name="T31" fmla="*/ 712 h 821"/>
                <a:gd name="T32" fmla="*/ 98 w 175"/>
                <a:gd name="T33" fmla="*/ 744 h 821"/>
                <a:gd name="T34" fmla="*/ 71 w 175"/>
                <a:gd name="T35" fmla="*/ 772 h 821"/>
                <a:gd name="T36" fmla="*/ 38 w 175"/>
                <a:gd name="T37" fmla="*/ 799 h 821"/>
                <a:gd name="T38" fmla="*/ 0 w 175"/>
                <a:gd name="T39" fmla="*/ 820 h 821"/>
                <a:gd name="T40" fmla="*/ 174 w 175"/>
                <a:gd name="T41" fmla="*/ 543 h 821"/>
                <a:gd name="T42" fmla="*/ 174 w 175"/>
                <a:gd name="T43" fmla="*/ 0 h 821"/>
                <a:gd name="T44" fmla="*/ 0 w 175"/>
                <a:gd name="T45"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821">
                  <a:moveTo>
                    <a:pt x="0" y="0"/>
                  </a:moveTo>
                  <a:lnTo>
                    <a:pt x="0" y="272"/>
                  </a:lnTo>
                  <a:lnTo>
                    <a:pt x="0" y="272"/>
                  </a:lnTo>
                  <a:lnTo>
                    <a:pt x="38" y="293"/>
                  </a:lnTo>
                  <a:lnTo>
                    <a:pt x="71" y="320"/>
                  </a:lnTo>
                  <a:lnTo>
                    <a:pt x="98" y="347"/>
                  </a:lnTo>
                  <a:lnTo>
                    <a:pt x="125" y="380"/>
                  </a:lnTo>
                  <a:lnTo>
                    <a:pt x="146" y="418"/>
                  </a:lnTo>
                  <a:lnTo>
                    <a:pt x="163" y="456"/>
                  </a:lnTo>
                  <a:lnTo>
                    <a:pt x="169" y="499"/>
                  </a:lnTo>
                  <a:lnTo>
                    <a:pt x="174" y="543"/>
                  </a:lnTo>
                  <a:lnTo>
                    <a:pt x="174" y="543"/>
                  </a:lnTo>
                  <a:lnTo>
                    <a:pt x="169" y="592"/>
                  </a:lnTo>
                  <a:lnTo>
                    <a:pt x="163" y="630"/>
                  </a:lnTo>
                  <a:lnTo>
                    <a:pt x="146" y="674"/>
                  </a:lnTo>
                  <a:lnTo>
                    <a:pt x="125" y="712"/>
                  </a:lnTo>
                  <a:lnTo>
                    <a:pt x="98" y="744"/>
                  </a:lnTo>
                  <a:lnTo>
                    <a:pt x="71" y="772"/>
                  </a:lnTo>
                  <a:lnTo>
                    <a:pt x="38" y="799"/>
                  </a:lnTo>
                  <a:lnTo>
                    <a:pt x="0" y="820"/>
                  </a:lnTo>
                  <a:lnTo>
                    <a:pt x="174" y="543"/>
                  </a:lnTo>
                  <a:lnTo>
                    <a:pt x="174" y="0"/>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2" name="Freeform 178"/>
            <p:cNvSpPr>
              <a:spLocks noChangeArrowheads="1"/>
            </p:cNvSpPr>
            <p:nvPr/>
          </p:nvSpPr>
          <p:spPr bwMode="auto">
            <a:xfrm>
              <a:off x="8818563" y="5978525"/>
              <a:ext cx="155575" cy="215900"/>
            </a:xfrm>
            <a:custGeom>
              <a:avLst/>
              <a:gdLst>
                <a:gd name="T0" fmla="*/ 304 w 435"/>
                <a:gd name="T1" fmla="*/ 430 h 604"/>
                <a:gd name="T2" fmla="*/ 255 w 435"/>
                <a:gd name="T3" fmla="*/ 419 h 604"/>
                <a:gd name="T4" fmla="*/ 211 w 435"/>
                <a:gd name="T5" fmla="*/ 391 h 604"/>
                <a:gd name="T6" fmla="*/ 184 w 435"/>
                <a:gd name="T7" fmla="*/ 353 h 604"/>
                <a:gd name="T8" fmla="*/ 174 w 435"/>
                <a:gd name="T9" fmla="*/ 299 h 604"/>
                <a:gd name="T10" fmla="*/ 179 w 435"/>
                <a:gd name="T11" fmla="*/ 278 h 604"/>
                <a:gd name="T12" fmla="*/ 195 w 435"/>
                <a:gd name="T13" fmla="*/ 228 h 604"/>
                <a:gd name="T14" fmla="*/ 233 w 435"/>
                <a:gd name="T15" fmla="*/ 196 h 604"/>
                <a:gd name="T16" fmla="*/ 276 w 435"/>
                <a:gd name="T17" fmla="*/ 174 h 604"/>
                <a:gd name="T18" fmla="*/ 304 w 435"/>
                <a:gd name="T19" fmla="*/ 174 h 604"/>
                <a:gd name="T20" fmla="*/ 353 w 435"/>
                <a:gd name="T21" fmla="*/ 180 h 604"/>
                <a:gd name="T22" fmla="*/ 396 w 435"/>
                <a:gd name="T23" fmla="*/ 207 h 604"/>
                <a:gd name="T24" fmla="*/ 423 w 435"/>
                <a:gd name="T25" fmla="*/ 250 h 604"/>
                <a:gd name="T26" fmla="*/ 434 w 435"/>
                <a:gd name="T27" fmla="*/ 299 h 604"/>
                <a:gd name="T28" fmla="*/ 434 w 435"/>
                <a:gd name="T29" fmla="*/ 28 h 604"/>
                <a:gd name="T30" fmla="*/ 369 w 435"/>
                <a:gd name="T31" fmla="*/ 6 h 604"/>
                <a:gd name="T32" fmla="*/ 304 w 435"/>
                <a:gd name="T33" fmla="*/ 0 h 604"/>
                <a:gd name="T34" fmla="*/ 244 w 435"/>
                <a:gd name="T35" fmla="*/ 6 h 604"/>
                <a:gd name="T36" fmla="*/ 136 w 435"/>
                <a:gd name="T37" fmla="*/ 49 h 604"/>
                <a:gd name="T38" fmla="*/ 54 w 435"/>
                <a:gd name="T39" fmla="*/ 131 h 604"/>
                <a:gd name="T40" fmla="*/ 5 w 435"/>
                <a:gd name="T41" fmla="*/ 239 h 604"/>
                <a:gd name="T42" fmla="*/ 0 w 435"/>
                <a:gd name="T43" fmla="*/ 299 h 604"/>
                <a:gd name="T44" fmla="*/ 27 w 435"/>
                <a:gd name="T45" fmla="*/ 419 h 604"/>
                <a:gd name="T46" fmla="*/ 92 w 435"/>
                <a:gd name="T47" fmla="*/ 516 h 604"/>
                <a:gd name="T48" fmla="*/ 184 w 435"/>
                <a:gd name="T49" fmla="*/ 582 h 604"/>
                <a:gd name="T50" fmla="*/ 304 w 435"/>
                <a:gd name="T51" fmla="*/ 603 h 604"/>
                <a:gd name="T52" fmla="*/ 336 w 435"/>
                <a:gd name="T53" fmla="*/ 603 h 604"/>
                <a:gd name="T54" fmla="*/ 401 w 435"/>
                <a:gd name="T55" fmla="*/ 587 h 604"/>
                <a:gd name="T56" fmla="*/ 434 w 435"/>
                <a:gd name="T57" fmla="*/ 305 h 604"/>
                <a:gd name="T58" fmla="*/ 428 w 435"/>
                <a:gd name="T59" fmla="*/ 332 h 604"/>
                <a:gd name="T60" fmla="*/ 407 w 435"/>
                <a:gd name="T61" fmla="*/ 375 h 604"/>
                <a:gd name="T62" fmla="*/ 374 w 435"/>
                <a:gd name="T63" fmla="*/ 408 h 604"/>
                <a:gd name="T64" fmla="*/ 331 w 435"/>
                <a:gd name="T65" fmla="*/ 43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604">
                  <a:moveTo>
                    <a:pt x="304" y="430"/>
                  </a:moveTo>
                  <a:lnTo>
                    <a:pt x="304" y="430"/>
                  </a:lnTo>
                  <a:lnTo>
                    <a:pt x="276" y="430"/>
                  </a:lnTo>
                  <a:lnTo>
                    <a:pt x="255" y="419"/>
                  </a:lnTo>
                  <a:lnTo>
                    <a:pt x="233" y="408"/>
                  </a:lnTo>
                  <a:lnTo>
                    <a:pt x="211" y="391"/>
                  </a:lnTo>
                  <a:lnTo>
                    <a:pt x="195" y="375"/>
                  </a:lnTo>
                  <a:lnTo>
                    <a:pt x="184" y="353"/>
                  </a:lnTo>
                  <a:lnTo>
                    <a:pt x="179" y="326"/>
                  </a:lnTo>
                  <a:lnTo>
                    <a:pt x="174" y="299"/>
                  </a:lnTo>
                  <a:lnTo>
                    <a:pt x="174" y="299"/>
                  </a:lnTo>
                  <a:lnTo>
                    <a:pt x="179" y="278"/>
                  </a:lnTo>
                  <a:lnTo>
                    <a:pt x="184" y="250"/>
                  </a:lnTo>
                  <a:lnTo>
                    <a:pt x="195" y="228"/>
                  </a:lnTo>
                  <a:lnTo>
                    <a:pt x="211" y="212"/>
                  </a:lnTo>
                  <a:lnTo>
                    <a:pt x="233" y="196"/>
                  </a:lnTo>
                  <a:lnTo>
                    <a:pt x="255" y="185"/>
                  </a:lnTo>
                  <a:lnTo>
                    <a:pt x="276" y="174"/>
                  </a:lnTo>
                  <a:lnTo>
                    <a:pt x="304" y="174"/>
                  </a:lnTo>
                  <a:lnTo>
                    <a:pt x="304" y="174"/>
                  </a:lnTo>
                  <a:lnTo>
                    <a:pt x="331" y="174"/>
                  </a:lnTo>
                  <a:lnTo>
                    <a:pt x="353" y="180"/>
                  </a:lnTo>
                  <a:lnTo>
                    <a:pt x="374" y="196"/>
                  </a:lnTo>
                  <a:lnTo>
                    <a:pt x="396" y="207"/>
                  </a:lnTo>
                  <a:lnTo>
                    <a:pt x="407" y="228"/>
                  </a:lnTo>
                  <a:lnTo>
                    <a:pt x="423" y="250"/>
                  </a:lnTo>
                  <a:lnTo>
                    <a:pt x="428" y="272"/>
                  </a:lnTo>
                  <a:lnTo>
                    <a:pt x="434" y="299"/>
                  </a:lnTo>
                  <a:lnTo>
                    <a:pt x="434" y="28"/>
                  </a:lnTo>
                  <a:lnTo>
                    <a:pt x="434" y="28"/>
                  </a:lnTo>
                  <a:lnTo>
                    <a:pt x="401" y="16"/>
                  </a:lnTo>
                  <a:lnTo>
                    <a:pt x="369" y="6"/>
                  </a:lnTo>
                  <a:lnTo>
                    <a:pt x="336" y="0"/>
                  </a:lnTo>
                  <a:lnTo>
                    <a:pt x="304" y="0"/>
                  </a:lnTo>
                  <a:lnTo>
                    <a:pt x="304" y="0"/>
                  </a:lnTo>
                  <a:lnTo>
                    <a:pt x="244" y="6"/>
                  </a:lnTo>
                  <a:lnTo>
                    <a:pt x="184" y="22"/>
                  </a:lnTo>
                  <a:lnTo>
                    <a:pt x="136" y="49"/>
                  </a:lnTo>
                  <a:lnTo>
                    <a:pt x="92" y="87"/>
                  </a:lnTo>
                  <a:lnTo>
                    <a:pt x="54" y="131"/>
                  </a:lnTo>
                  <a:lnTo>
                    <a:pt x="27" y="185"/>
                  </a:lnTo>
                  <a:lnTo>
                    <a:pt x="5" y="239"/>
                  </a:lnTo>
                  <a:lnTo>
                    <a:pt x="0" y="299"/>
                  </a:lnTo>
                  <a:lnTo>
                    <a:pt x="0" y="299"/>
                  </a:lnTo>
                  <a:lnTo>
                    <a:pt x="5" y="364"/>
                  </a:lnTo>
                  <a:lnTo>
                    <a:pt x="27" y="419"/>
                  </a:lnTo>
                  <a:lnTo>
                    <a:pt x="54" y="473"/>
                  </a:lnTo>
                  <a:lnTo>
                    <a:pt x="92" y="516"/>
                  </a:lnTo>
                  <a:lnTo>
                    <a:pt x="136" y="555"/>
                  </a:lnTo>
                  <a:lnTo>
                    <a:pt x="184" y="582"/>
                  </a:lnTo>
                  <a:lnTo>
                    <a:pt x="244" y="598"/>
                  </a:lnTo>
                  <a:lnTo>
                    <a:pt x="304" y="603"/>
                  </a:lnTo>
                  <a:lnTo>
                    <a:pt x="304" y="603"/>
                  </a:lnTo>
                  <a:lnTo>
                    <a:pt x="336" y="603"/>
                  </a:lnTo>
                  <a:lnTo>
                    <a:pt x="369" y="598"/>
                  </a:lnTo>
                  <a:lnTo>
                    <a:pt x="401" y="587"/>
                  </a:lnTo>
                  <a:lnTo>
                    <a:pt x="434" y="576"/>
                  </a:lnTo>
                  <a:lnTo>
                    <a:pt x="434" y="305"/>
                  </a:lnTo>
                  <a:lnTo>
                    <a:pt x="434" y="305"/>
                  </a:lnTo>
                  <a:lnTo>
                    <a:pt x="428" y="332"/>
                  </a:lnTo>
                  <a:lnTo>
                    <a:pt x="423" y="353"/>
                  </a:lnTo>
                  <a:lnTo>
                    <a:pt x="407" y="375"/>
                  </a:lnTo>
                  <a:lnTo>
                    <a:pt x="396" y="397"/>
                  </a:lnTo>
                  <a:lnTo>
                    <a:pt x="374" y="408"/>
                  </a:lnTo>
                  <a:lnTo>
                    <a:pt x="353" y="419"/>
                  </a:lnTo>
                  <a:lnTo>
                    <a:pt x="331" y="430"/>
                  </a:lnTo>
                  <a:lnTo>
                    <a:pt x="304" y="43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3" name="Freeform 179"/>
            <p:cNvSpPr>
              <a:spLocks noChangeArrowheads="1"/>
            </p:cNvSpPr>
            <p:nvPr/>
          </p:nvSpPr>
          <p:spPr bwMode="auto">
            <a:xfrm>
              <a:off x="8975725" y="5989638"/>
              <a:ext cx="61913" cy="195262"/>
            </a:xfrm>
            <a:custGeom>
              <a:avLst/>
              <a:gdLst>
                <a:gd name="T0" fmla="*/ 174 w 175"/>
                <a:gd name="T1" fmla="*/ 271 h 549"/>
                <a:gd name="T2" fmla="*/ 174 w 175"/>
                <a:gd name="T3" fmla="*/ 271 h 549"/>
                <a:gd name="T4" fmla="*/ 169 w 175"/>
                <a:gd name="T5" fmla="*/ 227 h 549"/>
                <a:gd name="T6" fmla="*/ 163 w 175"/>
                <a:gd name="T7" fmla="*/ 184 h 549"/>
                <a:gd name="T8" fmla="*/ 146 w 175"/>
                <a:gd name="T9" fmla="*/ 146 h 549"/>
                <a:gd name="T10" fmla="*/ 125 w 175"/>
                <a:gd name="T11" fmla="*/ 108 h 549"/>
                <a:gd name="T12" fmla="*/ 98 w 175"/>
                <a:gd name="T13" fmla="*/ 75 h 549"/>
                <a:gd name="T14" fmla="*/ 71 w 175"/>
                <a:gd name="T15" fmla="*/ 48 h 549"/>
                <a:gd name="T16" fmla="*/ 38 w 175"/>
                <a:gd name="T17" fmla="*/ 21 h 549"/>
                <a:gd name="T18" fmla="*/ 0 w 175"/>
                <a:gd name="T19" fmla="*/ 0 h 549"/>
                <a:gd name="T20" fmla="*/ 0 w 175"/>
                <a:gd name="T21" fmla="*/ 271 h 549"/>
                <a:gd name="T22" fmla="*/ 0 w 175"/>
                <a:gd name="T23" fmla="*/ 271 h 549"/>
                <a:gd name="T24" fmla="*/ 0 w 175"/>
                <a:gd name="T25" fmla="*/ 271 h 549"/>
                <a:gd name="T26" fmla="*/ 0 w 175"/>
                <a:gd name="T27" fmla="*/ 271 h 549"/>
                <a:gd name="T28" fmla="*/ 0 w 175"/>
                <a:gd name="T29" fmla="*/ 277 h 549"/>
                <a:gd name="T30" fmla="*/ 0 w 175"/>
                <a:gd name="T31" fmla="*/ 548 h 549"/>
                <a:gd name="T32" fmla="*/ 0 w 175"/>
                <a:gd name="T33" fmla="*/ 548 h 549"/>
                <a:gd name="T34" fmla="*/ 38 w 175"/>
                <a:gd name="T35" fmla="*/ 527 h 549"/>
                <a:gd name="T36" fmla="*/ 71 w 175"/>
                <a:gd name="T37" fmla="*/ 500 h 549"/>
                <a:gd name="T38" fmla="*/ 98 w 175"/>
                <a:gd name="T39" fmla="*/ 472 h 549"/>
                <a:gd name="T40" fmla="*/ 125 w 175"/>
                <a:gd name="T41" fmla="*/ 440 h 549"/>
                <a:gd name="T42" fmla="*/ 146 w 175"/>
                <a:gd name="T43" fmla="*/ 402 h 549"/>
                <a:gd name="T44" fmla="*/ 163 w 175"/>
                <a:gd name="T45" fmla="*/ 358 h 549"/>
                <a:gd name="T46" fmla="*/ 169 w 175"/>
                <a:gd name="T47" fmla="*/ 320 h 549"/>
                <a:gd name="T48" fmla="*/ 174 w 175"/>
                <a:gd name="T49" fmla="*/ 271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549">
                  <a:moveTo>
                    <a:pt x="174" y="271"/>
                  </a:moveTo>
                  <a:lnTo>
                    <a:pt x="174" y="271"/>
                  </a:lnTo>
                  <a:lnTo>
                    <a:pt x="169" y="227"/>
                  </a:lnTo>
                  <a:lnTo>
                    <a:pt x="163" y="184"/>
                  </a:lnTo>
                  <a:lnTo>
                    <a:pt x="146" y="146"/>
                  </a:lnTo>
                  <a:lnTo>
                    <a:pt x="125" y="108"/>
                  </a:lnTo>
                  <a:lnTo>
                    <a:pt x="98" y="75"/>
                  </a:lnTo>
                  <a:lnTo>
                    <a:pt x="71" y="48"/>
                  </a:lnTo>
                  <a:lnTo>
                    <a:pt x="38" y="21"/>
                  </a:lnTo>
                  <a:lnTo>
                    <a:pt x="0" y="0"/>
                  </a:lnTo>
                  <a:lnTo>
                    <a:pt x="0" y="271"/>
                  </a:lnTo>
                  <a:lnTo>
                    <a:pt x="0" y="271"/>
                  </a:lnTo>
                  <a:lnTo>
                    <a:pt x="0" y="271"/>
                  </a:lnTo>
                  <a:lnTo>
                    <a:pt x="0" y="271"/>
                  </a:lnTo>
                  <a:lnTo>
                    <a:pt x="0" y="277"/>
                  </a:lnTo>
                  <a:lnTo>
                    <a:pt x="0" y="548"/>
                  </a:lnTo>
                  <a:lnTo>
                    <a:pt x="0" y="548"/>
                  </a:lnTo>
                  <a:lnTo>
                    <a:pt x="38" y="527"/>
                  </a:lnTo>
                  <a:lnTo>
                    <a:pt x="71" y="500"/>
                  </a:lnTo>
                  <a:lnTo>
                    <a:pt x="98" y="472"/>
                  </a:lnTo>
                  <a:lnTo>
                    <a:pt x="125" y="440"/>
                  </a:lnTo>
                  <a:lnTo>
                    <a:pt x="146" y="402"/>
                  </a:lnTo>
                  <a:lnTo>
                    <a:pt x="163" y="358"/>
                  </a:lnTo>
                  <a:lnTo>
                    <a:pt x="169" y="320"/>
                  </a:lnTo>
                  <a:lnTo>
                    <a:pt x="174" y="271"/>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4" name="Freeform 180"/>
            <p:cNvSpPr>
              <a:spLocks noChangeArrowheads="1"/>
            </p:cNvSpPr>
            <p:nvPr/>
          </p:nvSpPr>
          <p:spPr bwMode="auto">
            <a:xfrm>
              <a:off x="8196263" y="6161088"/>
              <a:ext cx="61913" cy="703262"/>
            </a:xfrm>
            <a:custGeom>
              <a:avLst/>
              <a:gdLst>
                <a:gd name="T0" fmla="*/ 0 w 175"/>
                <a:gd name="T1" fmla="*/ 305 h 1957"/>
                <a:gd name="T2" fmla="*/ 0 w 175"/>
                <a:gd name="T3" fmla="*/ 305 h 1957"/>
                <a:gd name="T4" fmla="*/ 5 w 175"/>
                <a:gd name="T5" fmla="*/ 261 h 1957"/>
                <a:gd name="T6" fmla="*/ 16 w 175"/>
                <a:gd name="T7" fmla="*/ 218 h 1957"/>
                <a:gd name="T8" fmla="*/ 32 w 175"/>
                <a:gd name="T9" fmla="*/ 180 h 1957"/>
                <a:gd name="T10" fmla="*/ 49 w 175"/>
                <a:gd name="T11" fmla="*/ 142 h 1957"/>
                <a:gd name="T12" fmla="*/ 76 w 175"/>
                <a:gd name="T13" fmla="*/ 109 h 1957"/>
                <a:gd name="T14" fmla="*/ 103 w 175"/>
                <a:gd name="T15" fmla="*/ 77 h 1957"/>
                <a:gd name="T16" fmla="*/ 141 w 175"/>
                <a:gd name="T17" fmla="*/ 50 h 1957"/>
                <a:gd name="T18" fmla="*/ 174 w 175"/>
                <a:gd name="T19" fmla="*/ 33 h 1957"/>
                <a:gd name="T20" fmla="*/ 174 w 175"/>
                <a:gd name="T21" fmla="*/ 0 h 1957"/>
                <a:gd name="T22" fmla="*/ 0 w 175"/>
                <a:gd name="T23" fmla="*/ 0 h 1957"/>
                <a:gd name="T24" fmla="*/ 0 w 175"/>
                <a:gd name="T25" fmla="*/ 1956 h 1957"/>
                <a:gd name="T26" fmla="*/ 174 w 175"/>
                <a:gd name="T27" fmla="*/ 1956 h 1957"/>
                <a:gd name="T28" fmla="*/ 174 w 175"/>
                <a:gd name="T29" fmla="*/ 576 h 1957"/>
                <a:gd name="T30" fmla="*/ 174 w 175"/>
                <a:gd name="T31" fmla="*/ 576 h 1957"/>
                <a:gd name="T32" fmla="*/ 141 w 175"/>
                <a:gd name="T33" fmla="*/ 555 h 1957"/>
                <a:gd name="T34" fmla="*/ 103 w 175"/>
                <a:gd name="T35" fmla="*/ 533 h 1957"/>
                <a:gd name="T36" fmla="*/ 76 w 175"/>
                <a:gd name="T37" fmla="*/ 500 h 1957"/>
                <a:gd name="T38" fmla="*/ 49 w 175"/>
                <a:gd name="T39" fmla="*/ 468 h 1957"/>
                <a:gd name="T40" fmla="*/ 32 w 175"/>
                <a:gd name="T41" fmla="*/ 430 h 1957"/>
                <a:gd name="T42" fmla="*/ 16 w 175"/>
                <a:gd name="T43" fmla="*/ 392 h 1957"/>
                <a:gd name="T44" fmla="*/ 5 w 175"/>
                <a:gd name="T45" fmla="*/ 348 h 1957"/>
                <a:gd name="T46" fmla="*/ 0 w 175"/>
                <a:gd name="T47" fmla="*/ 305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1957">
                  <a:moveTo>
                    <a:pt x="0" y="305"/>
                  </a:moveTo>
                  <a:lnTo>
                    <a:pt x="0" y="305"/>
                  </a:lnTo>
                  <a:lnTo>
                    <a:pt x="5" y="261"/>
                  </a:lnTo>
                  <a:lnTo>
                    <a:pt x="16" y="218"/>
                  </a:lnTo>
                  <a:lnTo>
                    <a:pt x="32" y="180"/>
                  </a:lnTo>
                  <a:lnTo>
                    <a:pt x="49" y="142"/>
                  </a:lnTo>
                  <a:lnTo>
                    <a:pt x="76" y="109"/>
                  </a:lnTo>
                  <a:lnTo>
                    <a:pt x="103" y="77"/>
                  </a:lnTo>
                  <a:lnTo>
                    <a:pt x="141" y="50"/>
                  </a:lnTo>
                  <a:lnTo>
                    <a:pt x="174" y="33"/>
                  </a:lnTo>
                  <a:lnTo>
                    <a:pt x="174" y="0"/>
                  </a:lnTo>
                  <a:lnTo>
                    <a:pt x="0" y="0"/>
                  </a:lnTo>
                  <a:lnTo>
                    <a:pt x="0" y="1956"/>
                  </a:lnTo>
                  <a:lnTo>
                    <a:pt x="174" y="1956"/>
                  </a:lnTo>
                  <a:lnTo>
                    <a:pt x="174" y="576"/>
                  </a:lnTo>
                  <a:lnTo>
                    <a:pt x="174" y="576"/>
                  </a:lnTo>
                  <a:lnTo>
                    <a:pt x="141" y="555"/>
                  </a:lnTo>
                  <a:lnTo>
                    <a:pt x="103" y="533"/>
                  </a:lnTo>
                  <a:lnTo>
                    <a:pt x="76" y="500"/>
                  </a:lnTo>
                  <a:lnTo>
                    <a:pt x="49" y="468"/>
                  </a:lnTo>
                  <a:lnTo>
                    <a:pt x="32" y="430"/>
                  </a:lnTo>
                  <a:lnTo>
                    <a:pt x="16" y="392"/>
                  </a:lnTo>
                  <a:lnTo>
                    <a:pt x="5" y="348"/>
                  </a:lnTo>
                  <a:lnTo>
                    <a:pt x="0" y="305"/>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5" name="Freeform 181"/>
            <p:cNvSpPr>
              <a:spLocks noChangeArrowheads="1"/>
            </p:cNvSpPr>
            <p:nvPr/>
          </p:nvSpPr>
          <p:spPr bwMode="auto">
            <a:xfrm>
              <a:off x="8351838" y="627062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6" name="Freeform 182"/>
            <p:cNvSpPr>
              <a:spLocks noChangeArrowheads="1"/>
            </p:cNvSpPr>
            <p:nvPr/>
          </p:nvSpPr>
          <p:spPr bwMode="auto">
            <a:xfrm>
              <a:off x="8351838" y="6270625"/>
              <a:ext cx="61913" cy="593725"/>
            </a:xfrm>
            <a:custGeom>
              <a:avLst/>
              <a:gdLst>
                <a:gd name="T0" fmla="*/ 0 w 175"/>
                <a:gd name="T1" fmla="*/ 271 h 1652"/>
                <a:gd name="T2" fmla="*/ 0 w 175"/>
                <a:gd name="T3" fmla="*/ 1651 h 1652"/>
                <a:gd name="T4" fmla="*/ 174 w 175"/>
                <a:gd name="T5" fmla="*/ 1651 h 1652"/>
                <a:gd name="T6" fmla="*/ 174 w 175"/>
                <a:gd name="T7" fmla="*/ 0 h 1652"/>
                <a:gd name="T8" fmla="*/ 174 w 175"/>
                <a:gd name="T9" fmla="*/ 0 h 1652"/>
                <a:gd name="T10" fmla="*/ 169 w 175"/>
                <a:gd name="T11" fmla="*/ 43 h 1652"/>
                <a:gd name="T12" fmla="*/ 163 w 175"/>
                <a:gd name="T13" fmla="*/ 87 h 1652"/>
                <a:gd name="T14" fmla="*/ 147 w 175"/>
                <a:gd name="T15" fmla="*/ 125 h 1652"/>
                <a:gd name="T16" fmla="*/ 125 w 175"/>
                <a:gd name="T17" fmla="*/ 163 h 1652"/>
                <a:gd name="T18" fmla="*/ 104 w 175"/>
                <a:gd name="T19" fmla="*/ 195 h 1652"/>
                <a:gd name="T20" fmla="*/ 71 w 175"/>
                <a:gd name="T21" fmla="*/ 228 h 1652"/>
                <a:gd name="T22" fmla="*/ 38 w 175"/>
                <a:gd name="T23" fmla="*/ 255 h 1652"/>
                <a:gd name="T24" fmla="*/ 0 w 175"/>
                <a:gd name="T25" fmla="*/ 271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652">
                  <a:moveTo>
                    <a:pt x="0" y="271"/>
                  </a:moveTo>
                  <a:lnTo>
                    <a:pt x="0" y="1651"/>
                  </a:lnTo>
                  <a:lnTo>
                    <a:pt x="174" y="1651"/>
                  </a:lnTo>
                  <a:lnTo>
                    <a:pt x="174" y="0"/>
                  </a:lnTo>
                  <a:lnTo>
                    <a:pt x="174" y="0"/>
                  </a:lnTo>
                  <a:lnTo>
                    <a:pt x="169" y="43"/>
                  </a:lnTo>
                  <a:lnTo>
                    <a:pt x="163" y="87"/>
                  </a:lnTo>
                  <a:lnTo>
                    <a:pt x="147" y="125"/>
                  </a:lnTo>
                  <a:lnTo>
                    <a:pt x="125" y="163"/>
                  </a:lnTo>
                  <a:lnTo>
                    <a:pt x="104" y="195"/>
                  </a:lnTo>
                  <a:lnTo>
                    <a:pt x="71" y="228"/>
                  </a:lnTo>
                  <a:lnTo>
                    <a:pt x="38" y="255"/>
                  </a:lnTo>
                  <a:lnTo>
                    <a:pt x="0" y="271"/>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7" name="Freeform 183"/>
            <p:cNvSpPr>
              <a:spLocks noChangeArrowheads="1"/>
            </p:cNvSpPr>
            <p:nvPr/>
          </p:nvSpPr>
          <p:spPr bwMode="auto">
            <a:xfrm>
              <a:off x="8258175" y="6161088"/>
              <a:ext cx="92075" cy="217487"/>
            </a:xfrm>
            <a:custGeom>
              <a:avLst/>
              <a:gdLst>
                <a:gd name="T0" fmla="*/ 130 w 261"/>
                <a:gd name="T1" fmla="*/ 435 h 610"/>
                <a:gd name="T2" fmla="*/ 130 w 261"/>
                <a:gd name="T3" fmla="*/ 435 h 610"/>
                <a:gd name="T4" fmla="*/ 103 w 261"/>
                <a:gd name="T5" fmla="*/ 430 h 610"/>
                <a:gd name="T6" fmla="*/ 81 w 261"/>
                <a:gd name="T7" fmla="*/ 424 h 610"/>
                <a:gd name="T8" fmla="*/ 60 w 261"/>
                <a:gd name="T9" fmla="*/ 413 h 610"/>
                <a:gd name="T10" fmla="*/ 37 w 261"/>
                <a:gd name="T11" fmla="*/ 397 h 610"/>
                <a:gd name="T12" fmla="*/ 27 w 261"/>
                <a:gd name="T13" fmla="*/ 375 h 610"/>
                <a:gd name="T14" fmla="*/ 10 w 261"/>
                <a:gd name="T15" fmla="*/ 354 h 610"/>
                <a:gd name="T16" fmla="*/ 5 w 261"/>
                <a:gd name="T17" fmla="*/ 332 h 610"/>
                <a:gd name="T18" fmla="*/ 0 w 261"/>
                <a:gd name="T19" fmla="*/ 305 h 610"/>
                <a:gd name="T20" fmla="*/ 0 w 261"/>
                <a:gd name="T21" fmla="*/ 305 h 610"/>
                <a:gd name="T22" fmla="*/ 5 w 261"/>
                <a:gd name="T23" fmla="*/ 277 h 610"/>
                <a:gd name="T24" fmla="*/ 10 w 261"/>
                <a:gd name="T25" fmla="*/ 256 h 610"/>
                <a:gd name="T26" fmla="*/ 27 w 261"/>
                <a:gd name="T27" fmla="*/ 234 h 610"/>
                <a:gd name="T28" fmla="*/ 37 w 261"/>
                <a:gd name="T29" fmla="*/ 212 h 610"/>
                <a:gd name="T30" fmla="*/ 60 w 261"/>
                <a:gd name="T31" fmla="*/ 196 h 610"/>
                <a:gd name="T32" fmla="*/ 81 w 261"/>
                <a:gd name="T33" fmla="*/ 185 h 610"/>
                <a:gd name="T34" fmla="*/ 103 w 261"/>
                <a:gd name="T35" fmla="*/ 180 h 610"/>
                <a:gd name="T36" fmla="*/ 130 w 261"/>
                <a:gd name="T37" fmla="*/ 175 h 610"/>
                <a:gd name="T38" fmla="*/ 130 w 261"/>
                <a:gd name="T39" fmla="*/ 175 h 610"/>
                <a:gd name="T40" fmla="*/ 157 w 261"/>
                <a:gd name="T41" fmla="*/ 180 h 610"/>
                <a:gd name="T42" fmla="*/ 185 w 261"/>
                <a:gd name="T43" fmla="*/ 185 h 610"/>
                <a:gd name="T44" fmla="*/ 206 w 261"/>
                <a:gd name="T45" fmla="*/ 196 h 610"/>
                <a:gd name="T46" fmla="*/ 222 w 261"/>
                <a:gd name="T47" fmla="*/ 212 h 610"/>
                <a:gd name="T48" fmla="*/ 239 w 261"/>
                <a:gd name="T49" fmla="*/ 234 h 610"/>
                <a:gd name="T50" fmla="*/ 249 w 261"/>
                <a:gd name="T51" fmla="*/ 256 h 610"/>
                <a:gd name="T52" fmla="*/ 260 w 261"/>
                <a:gd name="T53" fmla="*/ 277 h 610"/>
                <a:gd name="T54" fmla="*/ 260 w 261"/>
                <a:gd name="T55" fmla="*/ 305 h 610"/>
                <a:gd name="T56" fmla="*/ 260 w 261"/>
                <a:gd name="T57" fmla="*/ 33 h 610"/>
                <a:gd name="T58" fmla="*/ 260 w 261"/>
                <a:gd name="T59" fmla="*/ 33 h 610"/>
                <a:gd name="T60" fmla="*/ 233 w 261"/>
                <a:gd name="T61" fmla="*/ 17 h 610"/>
                <a:gd name="T62" fmla="*/ 201 w 261"/>
                <a:gd name="T63" fmla="*/ 11 h 610"/>
                <a:gd name="T64" fmla="*/ 168 w 261"/>
                <a:gd name="T65" fmla="*/ 0 h 610"/>
                <a:gd name="T66" fmla="*/ 130 w 261"/>
                <a:gd name="T67" fmla="*/ 0 h 610"/>
                <a:gd name="T68" fmla="*/ 130 w 261"/>
                <a:gd name="T69" fmla="*/ 0 h 610"/>
                <a:gd name="T70" fmla="*/ 97 w 261"/>
                <a:gd name="T71" fmla="*/ 0 h 610"/>
                <a:gd name="T72" fmla="*/ 65 w 261"/>
                <a:gd name="T73" fmla="*/ 11 h 610"/>
                <a:gd name="T74" fmla="*/ 33 w 261"/>
                <a:gd name="T75" fmla="*/ 17 h 610"/>
                <a:gd name="T76" fmla="*/ 0 w 261"/>
                <a:gd name="T77" fmla="*/ 33 h 610"/>
                <a:gd name="T78" fmla="*/ 0 w 261"/>
                <a:gd name="T79" fmla="*/ 576 h 610"/>
                <a:gd name="T80" fmla="*/ 0 w 261"/>
                <a:gd name="T81" fmla="*/ 576 h 610"/>
                <a:gd name="T82" fmla="*/ 33 w 261"/>
                <a:gd name="T83" fmla="*/ 593 h 610"/>
                <a:gd name="T84" fmla="*/ 65 w 261"/>
                <a:gd name="T85" fmla="*/ 598 h 610"/>
                <a:gd name="T86" fmla="*/ 97 w 261"/>
                <a:gd name="T87" fmla="*/ 604 h 610"/>
                <a:gd name="T88" fmla="*/ 130 w 261"/>
                <a:gd name="T89" fmla="*/ 609 h 610"/>
                <a:gd name="T90" fmla="*/ 130 w 261"/>
                <a:gd name="T91" fmla="*/ 609 h 610"/>
                <a:gd name="T92" fmla="*/ 168 w 261"/>
                <a:gd name="T93" fmla="*/ 604 h 610"/>
                <a:gd name="T94" fmla="*/ 201 w 261"/>
                <a:gd name="T95" fmla="*/ 598 h 610"/>
                <a:gd name="T96" fmla="*/ 233 w 261"/>
                <a:gd name="T97" fmla="*/ 593 h 610"/>
                <a:gd name="T98" fmla="*/ 260 w 261"/>
                <a:gd name="T99" fmla="*/ 576 h 610"/>
                <a:gd name="T100" fmla="*/ 260 w 261"/>
                <a:gd name="T101" fmla="*/ 305 h 610"/>
                <a:gd name="T102" fmla="*/ 260 w 261"/>
                <a:gd name="T103" fmla="*/ 305 h 610"/>
                <a:gd name="T104" fmla="*/ 260 w 261"/>
                <a:gd name="T105" fmla="*/ 332 h 610"/>
                <a:gd name="T106" fmla="*/ 249 w 261"/>
                <a:gd name="T107" fmla="*/ 354 h 610"/>
                <a:gd name="T108" fmla="*/ 239 w 261"/>
                <a:gd name="T109" fmla="*/ 375 h 610"/>
                <a:gd name="T110" fmla="*/ 222 w 261"/>
                <a:gd name="T111" fmla="*/ 397 h 610"/>
                <a:gd name="T112" fmla="*/ 206 w 261"/>
                <a:gd name="T113" fmla="*/ 413 h 610"/>
                <a:gd name="T114" fmla="*/ 185 w 261"/>
                <a:gd name="T115" fmla="*/ 424 h 610"/>
                <a:gd name="T116" fmla="*/ 157 w 261"/>
                <a:gd name="T117" fmla="*/ 430 h 610"/>
                <a:gd name="T118" fmla="*/ 130 w 261"/>
                <a:gd name="T119" fmla="*/ 43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 h="610">
                  <a:moveTo>
                    <a:pt x="130" y="435"/>
                  </a:moveTo>
                  <a:lnTo>
                    <a:pt x="130" y="435"/>
                  </a:lnTo>
                  <a:lnTo>
                    <a:pt x="103" y="430"/>
                  </a:lnTo>
                  <a:lnTo>
                    <a:pt x="81" y="424"/>
                  </a:lnTo>
                  <a:lnTo>
                    <a:pt x="60" y="413"/>
                  </a:lnTo>
                  <a:lnTo>
                    <a:pt x="37" y="397"/>
                  </a:lnTo>
                  <a:lnTo>
                    <a:pt x="27" y="375"/>
                  </a:lnTo>
                  <a:lnTo>
                    <a:pt x="10" y="354"/>
                  </a:lnTo>
                  <a:lnTo>
                    <a:pt x="5" y="332"/>
                  </a:lnTo>
                  <a:lnTo>
                    <a:pt x="0" y="305"/>
                  </a:lnTo>
                  <a:lnTo>
                    <a:pt x="0" y="305"/>
                  </a:lnTo>
                  <a:lnTo>
                    <a:pt x="5" y="277"/>
                  </a:lnTo>
                  <a:lnTo>
                    <a:pt x="10" y="256"/>
                  </a:lnTo>
                  <a:lnTo>
                    <a:pt x="27" y="234"/>
                  </a:lnTo>
                  <a:lnTo>
                    <a:pt x="37" y="212"/>
                  </a:lnTo>
                  <a:lnTo>
                    <a:pt x="60" y="196"/>
                  </a:lnTo>
                  <a:lnTo>
                    <a:pt x="81" y="185"/>
                  </a:lnTo>
                  <a:lnTo>
                    <a:pt x="103" y="180"/>
                  </a:lnTo>
                  <a:lnTo>
                    <a:pt x="130" y="175"/>
                  </a:lnTo>
                  <a:lnTo>
                    <a:pt x="130" y="175"/>
                  </a:lnTo>
                  <a:lnTo>
                    <a:pt x="157" y="180"/>
                  </a:lnTo>
                  <a:lnTo>
                    <a:pt x="185" y="185"/>
                  </a:lnTo>
                  <a:lnTo>
                    <a:pt x="206" y="196"/>
                  </a:lnTo>
                  <a:lnTo>
                    <a:pt x="222" y="212"/>
                  </a:lnTo>
                  <a:lnTo>
                    <a:pt x="239" y="234"/>
                  </a:lnTo>
                  <a:lnTo>
                    <a:pt x="249" y="256"/>
                  </a:lnTo>
                  <a:lnTo>
                    <a:pt x="260" y="277"/>
                  </a:lnTo>
                  <a:lnTo>
                    <a:pt x="260" y="305"/>
                  </a:lnTo>
                  <a:lnTo>
                    <a:pt x="260" y="33"/>
                  </a:lnTo>
                  <a:lnTo>
                    <a:pt x="260" y="33"/>
                  </a:lnTo>
                  <a:lnTo>
                    <a:pt x="233" y="17"/>
                  </a:lnTo>
                  <a:lnTo>
                    <a:pt x="201" y="11"/>
                  </a:lnTo>
                  <a:lnTo>
                    <a:pt x="168" y="0"/>
                  </a:lnTo>
                  <a:lnTo>
                    <a:pt x="130" y="0"/>
                  </a:lnTo>
                  <a:lnTo>
                    <a:pt x="130" y="0"/>
                  </a:lnTo>
                  <a:lnTo>
                    <a:pt x="97" y="0"/>
                  </a:lnTo>
                  <a:lnTo>
                    <a:pt x="65" y="11"/>
                  </a:lnTo>
                  <a:lnTo>
                    <a:pt x="33" y="17"/>
                  </a:lnTo>
                  <a:lnTo>
                    <a:pt x="0" y="33"/>
                  </a:lnTo>
                  <a:lnTo>
                    <a:pt x="0" y="576"/>
                  </a:lnTo>
                  <a:lnTo>
                    <a:pt x="0" y="576"/>
                  </a:lnTo>
                  <a:lnTo>
                    <a:pt x="33" y="593"/>
                  </a:lnTo>
                  <a:lnTo>
                    <a:pt x="65" y="598"/>
                  </a:lnTo>
                  <a:lnTo>
                    <a:pt x="97" y="604"/>
                  </a:lnTo>
                  <a:lnTo>
                    <a:pt x="130" y="609"/>
                  </a:lnTo>
                  <a:lnTo>
                    <a:pt x="130" y="609"/>
                  </a:lnTo>
                  <a:lnTo>
                    <a:pt x="168" y="604"/>
                  </a:lnTo>
                  <a:lnTo>
                    <a:pt x="201" y="598"/>
                  </a:lnTo>
                  <a:lnTo>
                    <a:pt x="233" y="593"/>
                  </a:lnTo>
                  <a:lnTo>
                    <a:pt x="260" y="576"/>
                  </a:lnTo>
                  <a:lnTo>
                    <a:pt x="260" y="305"/>
                  </a:lnTo>
                  <a:lnTo>
                    <a:pt x="260" y="305"/>
                  </a:lnTo>
                  <a:lnTo>
                    <a:pt x="260" y="332"/>
                  </a:lnTo>
                  <a:lnTo>
                    <a:pt x="249" y="354"/>
                  </a:lnTo>
                  <a:lnTo>
                    <a:pt x="239" y="375"/>
                  </a:lnTo>
                  <a:lnTo>
                    <a:pt x="222" y="397"/>
                  </a:lnTo>
                  <a:lnTo>
                    <a:pt x="206" y="413"/>
                  </a:lnTo>
                  <a:lnTo>
                    <a:pt x="185" y="424"/>
                  </a:lnTo>
                  <a:lnTo>
                    <a:pt x="157" y="430"/>
                  </a:lnTo>
                  <a:lnTo>
                    <a:pt x="130" y="435"/>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8" name="Freeform 184"/>
            <p:cNvSpPr>
              <a:spLocks noChangeArrowheads="1"/>
            </p:cNvSpPr>
            <p:nvPr/>
          </p:nvSpPr>
          <p:spPr bwMode="auto">
            <a:xfrm>
              <a:off x="8413750" y="627062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9" name="Freeform 185"/>
            <p:cNvSpPr>
              <a:spLocks noChangeArrowheads="1"/>
            </p:cNvSpPr>
            <p:nvPr/>
          </p:nvSpPr>
          <p:spPr bwMode="auto">
            <a:xfrm>
              <a:off x="8196263" y="6172200"/>
              <a:ext cx="61913" cy="193675"/>
            </a:xfrm>
            <a:custGeom>
              <a:avLst/>
              <a:gdLst>
                <a:gd name="T0" fmla="*/ 0 w 175"/>
                <a:gd name="T1" fmla="*/ 272 h 544"/>
                <a:gd name="T2" fmla="*/ 0 w 175"/>
                <a:gd name="T3" fmla="*/ 272 h 544"/>
                <a:gd name="T4" fmla="*/ 5 w 175"/>
                <a:gd name="T5" fmla="*/ 315 h 544"/>
                <a:gd name="T6" fmla="*/ 16 w 175"/>
                <a:gd name="T7" fmla="*/ 359 h 544"/>
                <a:gd name="T8" fmla="*/ 32 w 175"/>
                <a:gd name="T9" fmla="*/ 397 h 544"/>
                <a:gd name="T10" fmla="*/ 49 w 175"/>
                <a:gd name="T11" fmla="*/ 435 h 544"/>
                <a:gd name="T12" fmla="*/ 76 w 175"/>
                <a:gd name="T13" fmla="*/ 467 h 544"/>
                <a:gd name="T14" fmla="*/ 103 w 175"/>
                <a:gd name="T15" fmla="*/ 500 h 544"/>
                <a:gd name="T16" fmla="*/ 141 w 175"/>
                <a:gd name="T17" fmla="*/ 522 h 544"/>
                <a:gd name="T18" fmla="*/ 174 w 175"/>
                <a:gd name="T19" fmla="*/ 543 h 544"/>
                <a:gd name="T20" fmla="*/ 174 w 175"/>
                <a:gd name="T21" fmla="*/ 0 h 544"/>
                <a:gd name="T22" fmla="*/ 174 w 175"/>
                <a:gd name="T23" fmla="*/ 0 h 544"/>
                <a:gd name="T24" fmla="*/ 141 w 175"/>
                <a:gd name="T25" fmla="*/ 17 h 544"/>
                <a:gd name="T26" fmla="*/ 103 w 175"/>
                <a:gd name="T27" fmla="*/ 44 h 544"/>
                <a:gd name="T28" fmla="*/ 76 w 175"/>
                <a:gd name="T29" fmla="*/ 76 h 544"/>
                <a:gd name="T30" fmla="*/ 49 w 175"/>
                <a:gd name="T31" fmla="*/ 109 h 544"/>
                <a:gd name="T32" fmla="*/ 32 w 175"/>
                <a:gd name="T33" fmla="*/ 147 h 544"/>
                <a:gd name="T34" fmla="*/ 16 w 175"/>
                <a:gd name="T35" fmla="*/ 185 h 544"/>
                <a:gd name="T36" fmla="*/ 5 w 175"/>
                <a:gd name="T37" fmla="*/ 228 h 544"/>
                <a:gd name="T38" fmla="*/ 0 w 175"/>
                <a:gd name="T3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544">
                  <a:moveTo>
                    <a:pt x="0" y="272"/>
                  </a:moveTo>
                  <a:lnTo>
                    <a:pt x="0" y="272"/>
                  </a:lnTo>
                  <a:lnTo>
                    <a:pt x="5" y="315"/>
                  </a:lnTo>
                  <a:lnTo>
                    <a:pt x="16" y="359"/>
                  </a:lnTo>
                  <a:lnTo>
                    <a:pt x="32" y="397"/>
                  </a:lnTo>
                  <a:lnTo>
                    <a:pt x="49" y="435"/>
                  </a:lnTo>
                  <a:lnTo>
                    <a:pt x="76" y="467"/>
                  </a:lnTo>
                  <a:lnTo>
                    <a:pt x="103" y="500"/>
                  </a:lnTo>
                  <a:lnTo>
                    <a:pt x="141" y="522"/>
                  </a:lnTo>
                  <a:lnTo>
                    <a:pt x="174" y="543"/>
                  </a:lnTo>
                  <a:lnTo>
                    <a:pt x="174" y="0"/>
                  </a:lnTo>
                  <a:lnTo>
                    <a:pt x="174" y="0"/>
                  </a:lnTo>
                  <a:lnTo>
                    <a:pt x="141" y="17"/>
                  </a:lnTo>
                  <a:lnTo>
                    <a:pt x="103" y="44"/>
                  </a:lnTo>
                  <a:lnTo>
                    <a:pt x="76" y="76"/>
                  </a:lnTo>
                  <a:lnTo>
                    <a:pt x="49" y="109"/>
                  </a:lnTo>
                  <a:lnTo>
                    <a:pt x="32" y="147"/>
                  </a:lnTo>
                  <a:lnTo>
                    <a:pt x="16" y="185"/>
                  </a:lnTo>
                  <a:lnTo>
                    <a:pt x="5" y="228"/>
                  </a:lnTo>
                  <a:lnTo>
                    <a:pt x="0"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0" name="Freeform 186"/>
            <p:cNvSpPr>
              <a:spLocks noChangeArrowheads="1"/>
            </p:cNvSpPr>
            <p:nvPr/>
          </p:nvSpPr>
          <p:spPr bwMode="auto">
            <a:xfrm>
              <a:off x="8351838" y="6172200"/>
              <a:ext cx="61913" cy="193675"/>
            </a:xfrm>
            <a:custGeom>
              <a:avLst/>
              <a:gdLst>
                <a:gd name="T0" fmla="*/ 174 w 175"/>
                <a:gd name="T1" fmla="*/ 272 h 544"/>
                <a:gd name="T2" fmla="*/ 174 w 175"/>
                <a:gd name="T3" fmla="*/ 272 h 544"/>
                <a:gd name="T4" fmla="*/ 174 w 175"/>
                <a:gd name="T5" fmla="*/ 272 h 544"/>
                <a:gd name="T6" fmla="*/ 169 w 175"/>
                <a:gd name="T7" fmla="*/ 228 h 544"/>
                <a:gd name="T8" fmla="*/ 163 w 175"/>
                <a:gd name="T9" fmla="*/ 185 h 544"/>
                <a:gd name="T10" fmla="*/ 147 w 175"/>
                <a:gd name="T11" fmla="*/ 142 h 544"/>
                <a:gd name="T12" fmla="*/ 125 w 175"/>
                <a:gd name="T13" fmla="*/ 109 h 544"/>
                <a:gd name="T14" fmla="*/ 104 w 175"/>
                <a:gd name="T15" fmla="*/ 71 h 544"/>
                <a:gd name="T16" fmla="*/ 71 w 175"/>
                <a:gd name="T17" fmla="*/ 44 h 544"/>
                <a:gd name="T18" fmla="*/ 38 w 175"/>
                <a:gd name="T19" fmla="*/ 17 h 544"/>
                <a:gd name="T20" fmla="*/ 0 w 175"/>
                <a:gd name="T21" fmla="*/ 0 h 544"/>
                <a:gd name="T22" fmla="*/ 0 w 175"/>
                <a:gd name="T23" fmla="*/ 272 h 544"/>
                <a:gd name="T24" fmla="*/ 0 w 175"/>
                <a:gd name="T25" fmla="*/ 272 h 544"/>
                <a:gd name="T26" fmla="*/ 0 w 175"/>
                <a:gd name="T27" fmla="*/ 272 h 544"/>
                <a:gd name="T28" fmla="*/ 0 w 175"/>
                <a:gd name="T29" fmla="*/ 272 h 544"/>
                <a:gd name="T30" fmla="*/ 0 w 175"/>
                <a:gd name="T31" fmla="*/ 272 h 544"/>
                <a:gd name="T32" fmla="*/ 0 w 175"/>
                <a:gd name="T33" fmla="*/ 543 h 544"/>
                <a:gd name="T34" fmla="*/ 0 w 175"/>
                <a:gd name="T35" fmla="*/ 543 h 544"/>
                <a:gd name="T36" fmla="*/ 38 w 175"/>
                <a:gd name="T37" fmla="*/ 527 h 544"/>
                <a:gd name="T38" fmla="*/ 71 w 175"/>
                <a:gd name="T39" fmla="*/ 500 h 544"/>
                <a:gd name="T40" fmla="*/ 104 w 175"/>
                <a:gd name="T41" fmla="*/ 467 h 544"/>
                <a:gd name="T42" fmla="*/ 125 w 175"/>
                <a:gd name="T43" fmla="*/ 435 h 544"/>
                <a:gd name="T44" fmla="*/ 147 w 175"/>
                <a:gd name="T45" fmla="*/ 397 h 544"/>
                <a:gd name="T46" fmla="*/ 163 w 175"/>
                <a:gd name="T47" fmla="*/ 359 h 544"/>
                <a:gd name="T48" fmla="*/ 169 w 175"/>
                <a:gd name="T49" fmla="*/ 315 h 544"/>
                <a:gd name="T50" fmla="*/ 174 w 175"/>
                <a:gd name="T51"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544">
                  <a:moveTo>
                    <a:pt x="174" y="272"/>
                  </a:moveTo>
                  <a:lnTo>
                    <a:pt x="174" y="272"/>
                  </a:lnTo>
                  <a:lnTo>
                    <a:pt x="174" y="272"/>
                  </a:lnTo>
                  <a:lnTo>
                    <a:pt x="169" y="228"/>
                  </a:lnTo>
                  <a:lnTo>
                    <a:pt x="163" y="185"/>
                  </a:lnTo>
                  <a:lnTo>
                    <a:pt x="147" y="142"/>
                  </a:lnTo>
                  <a:lnTo>
                    <a:pt x="125" y="109"/>
                  </a:lnTo>
                  <a:lnTo>
                    <a:pt x="104" y="71"/>
                  </a:lnTo>
                  <a:lnTo>
                    <a:pt x="71" y="44"/>
                  </a:lnTo>
                  <a:lnTo>
                    <a:pt x="38" y="17"/>
                  </a:lnTo>
                  <a:lnTo>
                    <a:pt x="0" y="0"/>
                  </a:lnTo>
                  <a:lnTo>
                    <a:pt x="0" y="272"/>
                  </a:lnTo>
                  <a:lnTo>
                    <a:pt x="0" y="272"/>
                  </a:lnTo>
                  <a:lnTo>
                    <a:pt x="0" y="272"/>
                  </a:lnTo>
                  <a:lnTo>
                    <a:pt x="0" y="272"/>
                  </a:lnTo>
                  <a:lnTo>
                    <a:pt x="0" y="272"/>
                  </a:lnTo>
                  <a:lnTo>
                    <a:pt x="0" y="543"/>
                  </a:lnTo>
                  <a:lnTo>
                    <a:pt x="0" y="543"/>
                  </a:lnTo>
                  <a:lnTo>
                    <a:pt x="38" y="527"/>
                  </a:lnTo>
                  <a:lnTo>
                    <a:pt x="71" y="500"/>
                  </a:lnTo>
                  <a:lnTo>
                    <a:pt x="104" y="467"/>
                  </a:lnTo>
                  <a:lnTo>
                    <a:pt x="125" y="435"/>
                  </a:lnTo>
                  <a:lnTo>
                    <a:pt x="147" y="397"/>
                  </a:lnTo>
                  <a:lnTo>
                    <a:pt x="163" y="359"/>
                  </a:lnTo>
                  <a:lnTo>
                    <a:pt x="169" y="315"/>
                  </a:lnTo>
                  <a:lnTo>
                    <a:pt x="174"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1" name="Freeform 187"/>
            <p:cNvSpPr>
              <a:spLocks noChangeArrowheads="1"/>
            </p:cNvSpPr>
            <p:nvPr/>
          </p:nvSpPr>
          <p:spPr bwMode="auto">
            <a:xfrm>
              <a:off x="11310938" y="5656263"/>
              <a:ext cx="60325" cy="1206500"/>
            </a:xfrm>
            <a:custGeom>
              <a:avLst/>
              <a:gdLst>
                <a:gd name="T0" fmla="*/ 0 w 174"/>
                <a:gd name="T1" fmla="*/ 1722 h 3358"/>
                <a:gd name="T2" fmla="*/ 0 w 174"/>
                <a:gd name="T3" fmla="*/ 1722 h 3358"/>
                <a:gd name="T4" fmla="*/ 5 w 174"/>
                <a:gd name="T5" fmla="*/ 1678 h 3358"/>
                <a:gd name="T6" fmla="*/ 16 w 174"/>
                <a:gd name="T7" fmla="*/ 1635 h 3358"/>
                <a:gd name="T8" fmla="*/ 27 w 174"/>
                <a:gd name="T9" fmla="*/ 1592 h 3358"/>
                <a:gd name="T10" fmla="*/ 48 w 174"/>
                <a:gd name="T11" fmla="*/ 1559 h 3358"/>
                <a:gd name="T12" fmla="*/ 75 w 174"/>
                <a:gd name="T13" fmla="*/ 1521 h 3358"/>
                <a:gd name="T14" fmla="*/ 102 w 174"/>
                <a:gd name="T15" fmla="*/ 1494 h 3358"/>
                <a:gd name="T16" fmla="*/ 135 w 174"/>
                <a:gd name="T17" fmla="*/ 1467 h 3358"/>
                <a:gd name="T18" fmla="*/ 173 w 174"/>
                <a:gd name="T19" fmla="*/ 1445 h 3358"/>
                <a:gd name="T20" fmla="*/ 173 w 174"/>
                <a:gd name="T21" fmla="*/ 0 h 3358"/>
                <a:gd name="T22" fmla="*/ 0 w 174"/>
                <a:gd name="T23" fmla="*/ 0 h 3358"/>
                <a:gd name="T24" fmla="*/ 0 w 174"/>
                <a:gd name="T25" fmla="*/ 3357 h 3358"/>
                <a:gd name="T26" fmla="*/ 173 w 174"/>
                <a:gd name="T27" fmla="*/ 3357 h 3358"/>
                <a:gd name="T28" fmla="*/ 173 w 174"/>
                <a:gd name="T29" fmla="*/ 1994 h 3358"/>
                <a:gd name="T30" fmla="*/ 173 w 174"/>
                <a:gd name="T31" fmla="*/ 1994 h 3358"/>
                <a:gd name="T32" fmla="*/ 135 w 174"/>
                <a:gd name="T33" fmla="*/ 1972 h 3358"/>
                <a:gd name="T34" fmla="*/ 102 w 174"/>
                <a:gd name="T35" fmla="*/ 1950 h 3358"/>
                <a:gd name="T36" fmla="*/ 75 w 174"/>
                <a:gd name="T37" fmla="*/ 1917 h 3358"/>
                <a:gd name="T38" fmla="*/ 48 w 174"/>
                <a:gd name="T39" fmla="*/ 1885 h 3358"/>
                <a:gd name="T40" fmla="*/ 27 w 174"/>
                <a:gd name="T41" fmla="*/ 1847 h 3358"/>
                <a:gd name="T42" fmla="*/ 16 w 174"/>
                <a:gd name="T43" fmla="*/ 1809 h 3358"/>
                <a:gd name="T44" fmla="*/ 5 w 174"/>
                <a:gd name="T45" fmla="*/ 1765 h 3358"/>
                <a:gd name="T46" fmla="*/ 0 w 174"/>
                <a:gd name="T47" fmla="*/ 1722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3358">
                  <a:moveTo>
                    <a:pt x="0" y="1722"/>
                  </a:moveTo>
                  <a:lnTo>
                    <a:pt x="0" y="1722"/>
                  </a:lnTo>
                  <a:lnTo>
                    <a:pt x="5" y="1678"/>
                  </a:lnTo>
                  <a:lnTo>
                    <a:pt x="16" y="1635"/>
                  </a:lnTo>
                  <a:lnTo>
                    <a:pt x="27" y="1592"/>
                  </a:lnTo>
                  <a:lnTo>
                    <a:pt x="48" y="1559"/>
                  </a:lnTo>
                  <a:lnTo>
                    <a:pt x="75" y="1521"/>
                  </a:lnTo>
                  <a:lnTo>
                    <a:pt x="102" y="1494"/>
                  </a:lnTo>
                  <a:lnTo>
                    <a:pt x="135" y="1467"/>
                  </a:lnTo>
                  <a:lnTo>
                    <a:pt x="173" y="1445"/>
                  </a:lnTo>
                  <a:lnTo>
                    <a:pt x="173" y="0"/>
                  </a:lnTo>
                  <a:lnTo>
                    <a:pt x="0" y="0"/>
                  </a:lnTo>
                  <a:lnTo>
                    <a:pt x="0" y="3357"/>
                  </a:lnTo>
                  <a:lnTo>
                    <a:pt x="173" y="3357"/>
                  </a:lnTo>
                  <a:lnTo>
                    <a:pt x="173" y="1994"/>
                  </a:lnTo>
                  <a:lnTo>
                    <a:pt x="173" y="1994"/>
                  </a:lnTo>
                  <a:lnTo>
                    <a:pt x="135" y="1972"/>
                  </a:lnTo>
                  <a:lnTo>
                    <a:pt x="102" y="1950"/>
                  </a:lnTo>
                  <a:lnTo>
                    <a:pt x="75" y="1917"/>
                  </a:lnTo>
                  <a:lnTo>
                    <a:pt x="48" y="1885"/>
                  </a:lnTo>
                  <a:lnTo>
                    <a:pt x="27" y="1847"/>
                  </a:lnTo>
                  <a:lnTo>
                    <a:pt x="16" y="1809"/>
                  </a:lnTo>
                  <a:lnTo>
                    <a:pt x="5" y="1765"/>
                  </a:lnTo>
                  <a:lnTo>
                    <a:pt x="0" y="1722"/>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2" name="Freeform 188"/>
            <p:cNvSpPr>
              <a:spLocks noChangeArrowheads="1"/>
            </p:cNvSpPr>
            <p:nvPr/>
          </p:nvSpPr>
          <p:spPr bwMode="auto">
            <a:xfrm>
              <a:off x="11466513" y="5813425"/>
              <a:ext cx="61913" cy="461962"/>
            </a:xfrm>
            <a:custGeom>
              <a:avLst/>
              <a:gdLst>
                <a:gd name="T0" fmla="*/ 0 w 175"/>
                <a:gd name="T1" fmla="*/ 0 h 1288"/>
                <a:gd name="T2" fmla="*/ 0 w 175"/>
                <a:gd name="T3" fmla="*/ 1010 h 1288"/>
                <a:gd name="T4" fmla="*/ 0 w 175"/>
                <a:gd name="T5" fmla="*/ 1010 h 1288"/>
                <a:gd name="T6" fmla="*/ 38 w 175"/>
                <a:gd name="T7" fmla="*/ 1032 h 1288"/>
                <a:gd name="T8" fmla="*/ 70 w 175"/>
                <a:gd name="T9" fmla="*/ 1059 h 1288"/>
                <a:gd name="T10" fmla="*/ 97 w 175"/>
                <a:gd name="T11" fmla="*/ 1086 h 1288"/>
                <a:gd name="T12" fmla="*/ 124 w 175"/>
                <a:gd name="T13" fmla="*/ 1124 h 1288"/>
                <a:gd name="T14" fmla="*/ 147 w 175"/>
                <a:gd name="T15" fmla="*/ 1157 h 1288"/>
                <a:gd name="T16" fmla="*/ 163 w 175"/>
                <a:gd name="T17" fmla="*/ 1200 h 1288"/>
                <a:gd name="T18" fmla="*/ 168 w 175"/>
                <a:gd name="T19" fmla="*/ 1243 h 1288"/>
                <a:gd name="T20" fmla="*/ 174 w 175"/>
                <a:gd name="T21" fmla="*/ 1287 h 1288"/>
                <a:gd name="T22" fmla="*/ 174 w 175"/>
                <a:gd name="T23" fmla="*/ 0 h 1288"/>
                <a:gd name="T24" fmla="*/ 0 w 175"/>
                <a:gd name="T25"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288">
                  <a:moveTo>
                    <a:pt x="0" y="0"/>
                  </a:moveTo>
                  <a:lnTo>
                    <a:pt x="0" y="1010"/>
                  </a:lnTo>
                  <a:lnTo>
                    <a:pt x="0" y="1010"/>
                  </a:lnTo>
                  <a:lnTo>
                    <a:pt x="38" y="1032"/>
                  </a:lnTo>
                  <a:lnTo>
                    <a:pt x="70" y="1059"/>
                  </a:lnTo>
                  <a:lnTo>
                    <a:pt x="97" y="1086"/>
                  </a:lnTo>
                  <a:lnTo>
                    <a:pt x="124" y="1124"/>
                  </a:lnTo>
                  <a:lnTo>
                    <a:pt x="147" y="1157"/>
                  </a:lnTo>
                  <a:lnTo>
                    <a:pt x="163" y="1200"/>
                  </a:lnTo>
                  <a:lnTo>
                    <a:pt x="168" y="1243"/>
                  </a:lnTo>
                  <a:lnTo>
                    <a:pt x="174" y="1287"/>
                  </a:lnTo>
                  <a:lnTo>
                    <a:pt x="174" y="0"/>
                  </a:lnTo>
                  <a:lnTo>
                    <a:pt x="0" y="0"/>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3" name="Freeform 189"/>
            <p:cNvSpPr>
              <a:spLocks noChangeArrowheads="1"/>
            </p:cNvSpPr>
            <p:nvPr/>
          </p:nvSpPr>
          <p:spPr bwMode="auto">
            <a:xfrm>
              <a:off x="11466513" y="6276975"/>
              <a:ext cx="61913" cy="587375"/>
            </a:xfrm>
            <a:custGeom>
              <a:avLst/>
              <a:gdLst>
                <a:gd name="T0" fmla="*/ 0 w 175"/>
                <a:gd name="T1" fmla="*/ 272 h 1636"/>
                <a:gd name="T2" fmla="*/ 0 w 175"/>
                <a:gd name="T3" fmla="*/ 1635 h 1636"/>
                <a:gd name="T4" fmla="*/ 174 w 175"/>
                <a:gd name="T5" fmla="*/ 1635 h 1636"/>
                <a:gd name="T6" fmla="*/ 174 w 175"/>
                <a:gd name="T7" fmla="*/ 0 h 1636"/>
                <a:gd name="T8" fmla="*/ 174 w 175"/>
                <a:gd name="T9" fmla="*/ 0 h 1636"/>
                <a:gd name="T10" fmla="*/ 168 w 175"/>
                <a:gd name="T11" fmla="*/ 43 h 1636"/>
                <a:gd name="T12" fmla="*/ 163 w 175"/>
                <a:gd name="T13" fmla="*/ 87 h 1636"/>
                <a:gd name="T14" fmla="*/ 147 w 175"/>
                <a:gd name="T15" fmla="*/ 125 h 1636"/>
                <a:gd name="T16" fmla="*/ 124 w 175"/>
                <a:gd name="T17" fmla="*/ 163 h 1636"/>
                <a:gd name="T18" fmla="*/ 97 w 175"/>
                <a:gd name="T19" fmla="*/ 195 h 1636"/>
                <a:gd name="T20" fmla="*/ 70 w 175"/>
                <a:gd name="T21" fmla="*/ 228 h 1636"/>
                <a:gd name="T22" fmla="*/ 38 w 175"/>
                <a:gd name="T23" fmla="*/ 250 h 1636"/>
                <a:gd name="T24" fmla="*/ 0 w 175"/>
                <a:gd name="T25" fmla="*/ 272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636">
                  <a:moveTo>
                    <a:pt x="0" y="272"/>
                  </a:moveTo>
                  <a:lnTo>
                    <a:pt x="0" y="1635"/>
                  </a:lnTo>
                  <a:lnTo>
                    <a:pt x="174" y="1635"/>
                  </a:lnTo>
                  <a:lnTo>
                    <a:pt x="174" y="0"/>
                  </a:lnTo>
                  <a:lnTo>
                    <a:pt x="174" y="0"/>
                  </a:lnTo>
                  <a:lnTo>
                    <a:pt x="168" y="43"/>
                  </a:lnTo>
                  <a:lnTo>
                    <a:pt x="163" y="87"/>
                  </a:lnTo>
                  <a:lnTo>
                    <a:pt x="147" y="125"/>
                  </a:lnTo>
                  <a:lnTo>
                    <a:pt x="124" y="163"/>
                  </a:lnTo>
                  <a:lnTo>
                    <a:pt x="97" y="195"/>
                  </a:lnTo>
                  <a:lnTo>
                    <a:pt x="70" y="228"/>
                  </a:lnTo>
                  <a:lnTo>
                    <a:pt x="38" y="250"/>
                  </a:lnTo>
                  <a:lnTo>
                    <a:pt x="0" y="272"/>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4" name="Freeform 190"/>
            <p:cNvSpPr>
              <a:spLocks noChangeArrowheads="1"/>
            </p:cNvSpPr>
            <p:nvPr/>
          </p:nvSpPr>
          <p:spPr bwMode="auto">
            <a:xfrm>
              <a:off x="11372850" y="6167438"/>
              <a:ext cx="92075" cy="217487"/>
            </a:xfrm>
            <a:custGeom>
              <a:avLst/>
              <a:gdLst>
                <a:gd name="T0" fmla="*/ 131 w 262"/>
                <a:gd name="T1" fmla="*/ 435 h 609"/>
                <a:gd name="T2" fmla="*/ 131 w 262"/>
                <a:gd name="T3" fmla="*/ 435 h 609"/>
                <a:gd name="T4" fmla="*/ 104 w 262"/>
                <a:gd name="T5" fmla="*/ 429 h 609"/>
                <a:gd name="T6" fmla="*/ 81 w 262"/>
                <a:gd name="T7" fmla="*/ 424 h 609"/>
                <a:gd name="T8" fmla="*/ 60 w 262"/>
                <a:gd name="T9" fmla="*/ 413 h 609"/>
                <a:gd name="T10" fmla="*/ 38 w 262"/>
                <a:gd name="T11" fmla="*/ 396 h 609"/>
                <a:gd name="T12" fmla="*/ 22 w 262"/>
                <a:gd name="T13" fmla="*/ 375 h 609"/>
                <a:gd name="T14" fmla="*/ 11 w 262"/>
                <a:gd name="T15" fmla="*/ 353 h 609"/>
                <a:gd name="T16" fmla="*/ 6 w 262"/>
                <a:gd name="T17" fmla="*/ 331 h 609"/>
                <a:gd name="T18" fmla="*/ 0 w 262"/>
                <a:gd name="T19" fmla="*/ 304 h 609"/>
                <a:gd name="T20" fmla="*/ 0 w 262"/>
                <a:gd name="T21" fmla="*/ 304 h 609"/>
                <a:gd name="T22" fmla="*/ 6 w 262"/>
                <a:gd name="T23" fmla="*/ 277 h 609"/>
                <a:gd name="T24" fmla="*/ 11 w 262"/>
                <a:gd name="T25" fmla="*/ 255 h 609"/>
                <a:gd name="T26" fmla="*/ 22 w 262"/>
                <a:gd name="T27" fmla="*/ 228 h 609"/>
                <a:gd name="T28" fmla="*/ 38 w 262"/>
                <a:gd name="T29" fmla="*/ 212 h 609"/>
                <a:gd name="T30" fmla="*/ 60 w 262"/>
                <a:gd name="T31" fmla="*/ 195 h 609"/>
                <a:gd name="T32" fmla="*/ 81 w 262"/>
                <a:gd name="T33" fmla="*/ 185 h 609"/>
                <a:gd name="T34" fmla="*/ 104 w 262"/>
                <a:gd name="T35" fmla="*/ 174 h 609"/>
                <a:gd name="T36" fmla="*/ 131 w 262"/>
                <a:gd name="T37" fmla="*/ 174 h 609"/>
                <a:gd name="T38" fmla="*/ 131 w 262"/>
                <a:gd name="T39" fmla="*/ 174 h 609"/>
                <a:gd name="T40" fmla="*/ 158 w 262"/>
                <a:gd name="T41" fmla="*/ 174 h 609"/>
                <a:gd name="T42" fmla="*/ 179 w 262"/>
                <a:gd name="T43" fmla="*/ 185 h 609"/>
                <a:gd name="T44" fmla="*/ 201 w 262"/>
                <a:gd name="T45" fmla="*/ 195 h 609"/>
                <a:gd name="T46" fmla="*/ 223 w 262"/>
                <a:gd name="T47" fmla="*/ 212 h 609"/>
                <a:gd name="T48" fmla="*/ 239 w 262"/>
                <a:gd name="T49" fmla="*/ 228 h 609"/>
                <a:gd name="T50" fmla="*/ 250 w 262"/>
                <a:gd name="T51" fmla="*/ 255 h 609"/>
                <a:gd name="T52" fmla="*/ 256 w 262"/>
                <a:gd name="T53" fmla="*/ 277 h 609"/>
                <a:gd name="T54" fmla="*/ 261 w 262"/>
                <a:gd name="T55" fmla="*/ 304 h 609"/>
                <a:gd name="T56" fmla="*/ 261 w 262"/>
                <a:gd name="T57" fmla="*/ 27 h 609"/>
                <a:gd name="T58" fmla="*/ 261 w 262"/>
                <a:gd name="T59" fmla="*/ 27 h 609"/>
                <a:gd name="T60" fmla="*/ 228 w 262"/>
                <a:gd name="T61" fmla="*/ 16 h 609"/>
                <a:gd name="T62" fmla="*/ 196 w 262"/>
                <a:gd name="T63" fmla="*/ 6 h 609"/>
                <a:gd name="T64" fmla="*/ 163 w 262"/>
                <a:gd name="T65" fmla="*/ 0 h 609"/>
                <a:gd name="T66" fmla="*/ 131 w 262"/>
                <a:gd name="T67" fmla="*/ 0 h 609"/>
                <a:gd name="T68" fmla="*/ 131 w 262"/>
                <a:gd name="T69" fmla="*/ 0 h 609"/>
                <a:gd name="T70" fmla="*/ 98 w 262"/>
                <a:gd name="T71" fmla="*/ 0 h 609"/>
                <a:gd name="T72" fmla="*/ 65 w 262"/>
                <a:gd name="T73" fmla="*/ 6 h 609"/>
                <a:gd name="T74" fmla="*/ 33 w 262"/>
                <a:gd name="T75" fmla="*/ 16 h 609"/>
                <a:gd name="T76" fmla="*/ 0 w 262"/>
                <a:gd name="T77" fmla="*/ 27 h 609"/>
                <a:gd name="T78" fmla="*/ 0 w 262"/>
                <a:gd name="T79" fmla="*/ 576 h 609"/>
                <a:gd name="T80" fmla="*/ 0 w 262"/>
                <a:gd name="T81" fmla="*/ 576 h 609"/>
                <a:gd name="T82" fmla="*/ 33 w 262"/>
                <a:gd name="T83" fmla="*/ 592 h 609"/>
                <a:gd name="T84" fmla="*/ 65 w 262"/>
                <a:gd name="T85" fmla="*/ 597 h 609"/>
                <a:gd name="T86" fmla="*/ 98 w 262"/>
                <a:gd name="T87" fmla="*/ 603 h 609"/>
                <a:gd name="T88" fmla="*/ 131 w 262"/>
                <a:gd name="T89" fmla="*/ 608 h 609"/>
                <a:gd name="T90" fmla="*/ 131 w 262"/>
                <a:gd name="T91" fmla="*/ 608 h 609"/>
                <a:gd name="T92" fmla="*/ 163 w 262"/>
                <a:gd name="T93" fmla="*/ 603 h 609"/>
                <a:gd name="T94" fmla="*/ 196 w 262"/>
                <a:gd name="T95" fmla="*/ 597 h 609"/>
                <a:gd name="T96" fmla="*/ 228 w 262"/>
                <a:gd name="T97" fmla="*/ 592 h 609"/>
                <a:gd name="T98" fmla="*/ 261 w 262"/>
                <a:gd name="T99" fmla="*/ 576 h 609"/>
                <a:gd name="T100" fmla="*/ 261 w 262"/>
                <a:gd name="T101" fmla="*/ 304 h 609"/>
                <a:gd name="T102" fmla="*/ 261 w 262"/>
                <a:gd name="T103" fmla="*/ 304 h 609"/>
                <a:gd name="T104" fmla="*/ 256 w 262"/>
                <a:gd name="T105" fmla="*/ 331 h 609"/>
                <a:gd name="T106" fmla="*/ 250 w 262"/>
                <a:gd name="T107" fmla="*/ 353 h 609"/>
                <a:gd name="T108" fmla="*/ 239 w 262"/>
                <a:gd name="T109" fmla="*/ 375 h 609"/>
                <a:gd name="T110" fmla="*/ 223 w 262"/>
                <a:gd name="T111" fmla="*/ 396 h 609"/>
                <a:gd name="T112" fmla="*/ 201 w 262"/>
                <a:gd name="T113" fmla="*/ 413 h 609"/>
                <a:gd name="T114" fmla="*/ 179 w 262"/>
                <a:gd name="T115" fmla="*/ 424 h 609"/>
                <a:gd name="T116" fmla="*/ 158 w 262"/>
                <a:gd name="T117" fmla="*/ 429 h 609"/>
                <a:gd name="T118" fmla="*/ 131 w 262"/>
                <a:gd name="T119" fmla="*/ 43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2" h="609">
                  <a:moveTo>
                    <a:pt x="131" y="435"/>
                  </a:moveTo>
                  <a:lnTo>
                    <a:pt x="131" y="435"/>
                  </a:lnTo>
                  <a:lnTo>
                    <a:pt x="104" y="429"/>
                  </a:lnTo>
                  <a:lnTo>
                    <a:pt x="81" y="424"/>
                  </a:lnTo>
                  <a:lnTo>
                    <a:pt x="60" y="413"/>
                  </a:lnTo>
                  <a:lnTo>
                    <a:pt x="38" y="396"/>
                  </a:lnTo>
                  <a:lnTo>
                    <a:pt x="22" y="375"/>
                  </a:lnTo>
                  <a:lnTo>
                    <a:pt x="11" y="353"/>
                  </a:lnTo>
                  <a:lnTo>
                    <a:pt x="6" y="331"/>
                  </a:lnTo>
                  <a:lnTo>
                    <a:pt x="0" y="304"/>
                  </a:lnTo>
                  <a:lnTo>
                    <a:pt x="0" y="304"/>
                  </a:lnTo>
                  <a:lnTo>
                    <a:pt x="6" y="277"/>
                  </a:lnTo>
                  <a:lnTo>
                    <a:pt x="11" y="255"/>
                  </a:lnTo>
                  <a:lnTo>
                    <a:pt x="22" y="228"/>
                  </a:lnTo>
                  <a:lnTo>
                    <a:pt x="38" y="212"/>
                  </a:lnTo>
                  <a:lnTo>
                    <a:pt x="60" y="195"/>
                  </a:lnTo>
                  <a:lnTo>
                    <a:pt x="81" y="185"/>
                  </a:lnTo>
                  <a:lnTo>
                    <a:pt x="104" y="174"/>
                  </a:lnTo>
                  <a:lnTo>
                    <a:pt x="131" y="174"/>
                  </a:lnTo>
                  <a:lnTo>
                    <a:pt x="131" y="174"/>
                  </a:lnTo>
                  <a:lnTo>
                    <a:pt x="158" y="174"/>
                  </a:lnTo>
                  <a:lnTo>
                    <a:pt x="179" y="185"/>
                  </a:lnTo>
                  <a:lnTo>
                    <a:pt x="201" y="195"/>
                  </a:lnTo>
                  <a:lnTo>
                    <a:pt x="223" y="212"/>
                  </a:lnTo>
                  <a:lnTo>
                    <a:pt x="239" y="228"/>
                  </a:lnTo>
                  <a:lnTo>
                    <a:pt x="250" y="255"/>
                  </a:lnTo>
                  <a:lnTo>
                    <a:pt x="256" y="277"/>
                  </a:lnTo>
                  <a:lnTo>
                    <a:pt x="261" y="304"/>
                  </a:lnTo>
                  <a:lnTo>
                    <a:pt x="261" y="27"/>
                  </a:lnTo>
                  <a:lnTo>
                    <a:pt x="261" y="27"/>
                  </a:lnTo>
                  <a:lnTo>
                    <a:pt x="228" y="16"/>
                  </a:lnTo>
                  <a:lnTo>
                    <a:pt x="196" y="6"/>
                  </a:lnTo>
                  <a:lnTo>
                    <a:pt x="163" y="0"/>
                  </a:lnTo>
                  <a:lnTo>
                    <a:pt x="131" y="0"/>
                  </a:lnTo>
                  <a:lnTo>
                    <a:pt x="131" y="0"/>
                  </a:lnTo>
                  <a:lnTo>
                    <a:pt x="98" y="0"/>
                  </a:lnTo>
                  <a:lnTo>
                    <a:pt x="65" y="6"/>
                  </a:lnTo>
                  <a:lnTo>
                    <a:pt x="33" y="16"/>
                  </a:lnTo>
                  <a:lnTo>
                    <a:pt x="0" y="27"/>
                  </a:lnTo>
                  <a:lnTo>
                    <a:pt x="0" y="576"/>
                  </a:lnTo>
                  <a:lnTo>
                    <a:pt x="0" y="576"/>
                  </a:lnTo>
                  <a:lnTo>
                    <a:pt x="33" y="592"/>
                  </a:lnTo>
                  <a:lnTo>
                    <a:pt x="65" y="597"/>
                  </a:lnTo>
                  <a:lnTo>
                    <a:pt x="98" y="603"/>
                  </a:lnTo>
                  <a:lnTo>
                    <a:pt x="131" y="608"/>
                  </a:lnTo>
                  <a:lnTo>
                    <a:pt x="131" y="608"/>
                  </a:lnTo>
                  <a:lnTo>
                    <a:pt x="163" y="603"/>
                  </a:lnTo>
                  <a:lnTo>
                    <a:pt x="196" y="597"/>
                  </a:lnTo>
                  <a:lnTo>
                    <a:pt x="228" y="592"/>
                  </a:lnTo>
                  <a:lnTo>
                    <a:pt x="261" y="576"/>
                  </a:lnTo>
                  <a:lnTo>
                    <a:pt x="261" y="304"/>
                  </a:lnTo>
                  <a:lnTo>
                    <a:pt x="261" y="304"/>
                  </a:lnTo>
                  <a:lnTo>
                    <a:pt x="256" y="331"/>
                  </a:lnTo>
                  <a:lnTo>
                    <a:pt x="250" y="353"/>
                  </a:lnTo>
                  <a:lnTo>
                    <a:pt x="239" y="375"/>
                  </a:lnTo>
                  <a:lnTo>
                    <a:pt x="223" y="396"/>
                  </a:lnTo>
                  <a:lnTo>
                    <a:pt x="201" y="413"/>
                  </a:lnTo>
                  <a:lnTo>
                    <a:pt x="179" y="424"/>
                  </a:lnTo>
                  <a:lnTo>
                    <a:pt x="158" y="429"/>
                  </a:lnTo>
                  <a:lnTo>
                    <a:pt x="131" y="435"/>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5" name="Freeform 191"/>
            <p:cNvSpPr>
              <a:spLocks noChangeArrowheads="1"/>
            </p:cNvSpPr>
            <p:nvPr/>
          </p:nvSpPr>
          <p:spPr bwMode="auto">
            <a:xfrm>
              <a:off x="11310938" y="6176963"/>
              <a:ext cx="60325" cy="196850"/>
            </a:xfrm>
            <a:custGeom>
              <a:avLst/>
              <a:gdLst>
                <a:gd name="T0" fmla="*/ 0 w 174"/>
                <a:gd name="T1" fmla="*/ 277 h 550"/>
                <a:gd name="T2" fmla="*/ 0 w 174"/>
                <a:gd name="T3" fmla="*/ 277 h 550"/>
                <a:gd name="T4" fmla="*/ 5 w 174"/>
                <a:gd name="T5" fmla="*/ 320 h 550"/>
                <a:gd name="T6" fmla="*/ 16 w 174"/>
                <a:gd name="T7" fmla="*/ 364 h 550"/>
                <a:gd name="T8" fmla="*/ 27 w 174"/>
                <a:gd name="T9" fmla="*/ 402 h 550"/>
                <a:gd name="T10" fmla="*/ 48 w 174"/>
                <a:gd name="T11" fmla="*/ 440 h 550"/>
                <a:gd name="T12" fmla="*/ 75 w 174"/>
                <a:gd name="T13" fmla="*/ 472 h 550"/>
                <a:gd name="T14" fmla="*/ 102 w 174"/>
                <a:gd name="T15" fmla="*/ 505 h 550"/>
                <a:gd name="T16" fmla="*/ 135 w 174"/>
                <a:gd name="T17" fmla="*/ 527 h 550"/>
                <a:gd name="T18" fmla="*/ 173 w 174"/>
                <a:gd name="T19" fmla="*/ 549 h 550"/>
                <a:gd name="T20" fmla="*/ 173 w 174"/>
                <a:gd name="T21" fmla="*/ 0 h 550"/>
                <a:gd name="T22" fmla="*/ 173 w 174"/>
                <a:gd name="T23" fmla="*/ 0 h 550"/>
                <a:gd name="T24" fmla="*/ 135 w 174"/>
                <a:gd name="T25" fmla="*/ 22 h 550"/>
                <a:gd name="T26" fmla="*/ 102 w 174"/>
                <a:gd name="T27" fmla="*/ 49 h 550"/>
                <a:gd name="T28" fmla="*/ 75 w 174"/>
                <a:gd name="T29" fmla="*/ 76 h 550"/>
                <a:gd name="T30" fmla="*/ 48 w 174"/>
                <a:gd name="T31" fmla="*/ 114 h 550"/>
                <a:gd name="T32" fmla="*/ 27 w 174"/>
                <a:gd name="T33" fmla="*/ 147 h 550"/>
                <a:gd name="T34" fmla="*/ 16 w 174"/>
                <a:gd name="T35" fmla="*/ 190 h 550"/>
                <a:gd name="T36" fmla="*/ 5 w 174"/>
                <a:gd name="T37" fmla="*/ 233 h 550"/>
                <a:gd name="T38" fmla="*/ 0 w 174"/>
                <a:gd name="T39" fmla="*/ 27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550">
                  <a:moveTo>
                    <a:pt x="0" y="277"/>
                  </a:moveTo>
                  <a:lnTo>
                    <a:pt x="0" y="277"/>
                  </a:lnTo>
                  <a:lnTo>
                    <a:pt x="5" y="320"/>
                  </a:lnTo>
                  <a:lnTo>
                    <a:pt x="16" y="364"/>
                  </a:lnTo>
                  <a:lnTo>
                    <a:pt x="27" y="402"/>
                  </a:lnTo>
                  <a:lnTo>
                    <a:pt x="48" y="440"/>
                  </a:lnTo>
                  <a:lnTo>
                    <a:pt x="75" y="472"/>
                  </a:lnTo>
                  <a:lnTo>
                    <a:pt x="102" y="505"/>
                  </a:lnTo>
                  <a:lnTo>
                    <a:pt x="135" y="527"/>
                  </a:lnTo>
                  <a:lnTo>
                    <a:pt x="173" y="549"/>
                  </a:lnTo>
                  <a:lnTo>
                    <a:pt x="173" y="0"/>
                  </a:lnTo>
                  <a:lnTo>
                    <a:pt x="173" y="0"/>
                  </a:lnTo>
                  <a:lnTo>
                    <a:pt x="135" y="22"/>
                  </a:lnTo>
                  <a:lnTo>
                    <a:pt x="102" y="49"/>
                  </a:lnTo>
                  <a:lnTo>
                    <a:pt x="75" y="76"/>
                  </a:lnTo>
                  <a:lnTo>
                    <a:pt x="48" y="114"/>
                  </a:lnTo>
                  <a:lnTo>
                    <a:pt x="27" y="147"/>
                  </a:lnTo>
                  <a:lnTo>
                    <a:pt x="16" y="190"/>
                  </a:lnTo>
                  <a:lnTo>
                    <a:pt x="5" y="233"/>
                  </a:lnTo>
                  <a:lnTo>
                    <a:pt x="0" y="27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6" name="Freeform 192"/>
            <p:cNvSpPr>
              <a:spLocks noChangeArrowheads="1"/>
            </p:cNvSpPr>
            <p:nvPr/>
          </p:nvSpPr>
          <p:spPr bwMode="auto">
            <a:xfrm>
              <a:off x="11466513" y="6176963"/>
              <a:ext cx="61913" cy="196850"/>
            </a:xfrm>
            <a:custGeom>
              <a:avLst/>
              <a:gdLst>
                <a:gd name="T0" fmla="*/ 0 w 175"/>
                <a:gd name="T1" fmla="*/ 0 h 550"/>
                <a:gd name="T2" fmla="*/ 0 w 175"/>
                <a:gd name="T3" fmla="*/ 277 h 550"/>
                <a:gd name="T4" fmla="*/ 0 w 175"/>
                <a:gd name="T5" fmla="*/ 549 h 550"/>
                <a:gd name="T6" fmla="*/ 0 w 175"/>
                <a:gd name="T7" fmla="*/ 549 h 550"/>
                <a:gd name="T8" fmla="*/ 38 w 175"/>
                <a:gd name="T9" fmla="*/ 527 h 550"/>
                <a:gd name="T10" fmla="*/ 70 w 175"/>
                <a:gd name="T11" fmla="*/ 505 h 550"/>
                <a:gd name="T12" fmla="*/ 97 w 175"/>
                <a:gd name="T13" fmla="*/ 472 h 550"/>
                <a:gd name="T14" fmla="*/ 124 w 175"/>
                <a:gd name="T15" fmla="*/ 440 h 550"/>
                <a:gd name="T16" fmla="*/ 147 w 175"/>
                <a:gd name="T17" fmla="*/ 402 h 550"/>
                <a:gd name="T18" fmla="*/ 163 w 175"/>
                <a:gd name="T19" fmla="*/ 364 h 550"/>
                <a:gd name="T20" fmla="*/ 168 w 175"/>
                <a:gd name="T21" fmla="*/ 320 h 550"/>
                <a:gd name="T22" fmla="*/ 174 w 175"/>
                <a:gd name="T23" fmla="*/ 277 h 550"/>
                <a:gd name="T24" fmla="*/ 174 w 175"/>
                <a:gd name="T25" fmla="*/ 277 h 550"/>
                <a:gd name="T26" fmla="*/ 168 w 175"/>
                <a:gd name="T27" fmla="*/ 233 h 550"/>
                <a:gd name="T28" fmla="*/ 163 w 175"/>
                <a:gd name="T29" fmla="*/ 190 h 550"/>
                <a:gd name="T30" fmla="*/ 147 w 175"/>
                <a:gd name="T31" fmla="*/ 147 h 550"/>
                <a:gd name="T32" fmla="*/ 124 w 175"/>
                <a:gd name="T33" fmla="*/ 114 h 550"/>
                <a:gd name="T34" fmla="*/ 97 w 175"/>
                <a:gd name="T35" fmla="*/ 76 h 550"/>
                <a:gd name="T36" fmla="*/ 70 w 175"/>
                <a:gd name="T37" fmla="*/ 49 h 550"/>
                <a:gd name="T38" fmla="*/ 38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7"/>
                  </a:lnTo>
                  <a:lnTo>
                    <a:pt x="0" y="549"/>
                  </a:lnTo>
                  <a:lnTo>
                    <a:pt x="0" y="549"/>
                  </a:lnTo>
                  <a:lnTo>
                    <a:pt x="38" y="527"/>
                  </a:lnTo>
                  <a:lnTo>
                    <a:pt x="70" y="505"/>
                  </a:lnTo>
                  <a:lnTo>
                    <a:pt x="97" y="472"/>
                  </a:lnTo>
                  <a:lnTo>
                    <a:pt x="124" y="440"/>
                  </a:lnTo>
                  <a:lnTo>
                    <a:pt x="147" y="402"/>
                  </a:lnTo>
                  <a:lnTo>
                    <a:pt x="163" y="364"/>
                  </a:lnTo>
                  <a:lnTo>
                    <a:pt x="168" y="320"/>
                  </a:lnTo>
                  <a:lnTo>
                    <a:pt x="174" y="277"/>
                  </a:lnTo>
                  <a:lnTo>
                    <a:pt x="174" y="277"/>
                  </a:lnTo>
                  <a:lnTo>
                    <a:pt x="168" y="233"/>
                  </a:lnTo>
                  <a:lnTo>
                    <a:pt x="163" y="190"/>
                  </a:lnTo>
                  <a:lnTo>
                    <a:pt x="147" y="147"/>
                  </a:lnTo>
                  <a:lnTo>
                    <a:pt x="124" y="114"/>
                  </a:lnTo>
                  <a:lnTo>
                    <a:pt x="97" y="76"/>
                  </a:lnTo>
                  <a:lnTo>
                    <a:pt x="70" y="49"/>
                  </a:lnTo>
                  <a:lnTo>
                    <a:pt x="38"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7" name="Freeform 193"/>
            <p:cNvSpPr>
              <a:spLocks noChangeArrowheads="1"/>
            </p:cNvSpPr>
            <p:nvPr/>
          </p:nvSpPr>
          <p:spPr bwMode="auto">
            <a:xfrm>
              <a:off x="10999788" y="5994400"/>
              <a:ext cx="217488" cy="215900"/>
            </a:xfrm>
            <a:custGeom>
              <a:avLst/>
              <a:gdLst>
                <a:gd name="T0" fmla="*/ 239 w 609"/>
                <a:gd name="T1" fmla="*/ 597 h 604"/>
                <a:gd name="T2" fmla="*/ 131 w 609"/>
                <a:gd name="T3" fmla="*/ 554 h 604"/>
                <a:gd name="T4" fmla="*/ 49 w 609"/>
                <a:gd name="T5" fmla="*/ 472 h 604"/>
                <a:gd name="T6" fmla="*/ 6 w 609"/>
                <a:gd name="T7" fmla="*/ 364 h 604"/>
                <a:gd name="T8" fmla="*/ 6 w 609"/>
                <a:gd name="T9" fmla="*/ 239 h 604"/>
                <a:gd name="T10" fmla="*/ 49 w 609"/>
                <a:gd name="T11" fmla="*/ 130 h 604"/>
                <a:gd name="T12" fmla="*/ 131 w 609"/>
                <a:gd name="T13" fmla="*/ 49 h 604"/>
                <a:gd name="T14" fmla="*/ 239 w 609"/>
                <a:gd name="T15" fmla="*/ 5 h 604"/>
                <a:gd name="T16" fmla="*/ 364 w 609"/>
                <a:gd name="T17" fmla="*/ 5 h 604"/>
                <a:gd name="T18" fmla="*/ 473 w 609"/>
                <a:gd name="T19" fmla="*/ 49 h 604"/>
                <a:gd name="T20" fmla="*/ 554 w 609"/>
                <a:gd name="T21" fmla="*/ 130 h 604"/>
                <a:gd name="T22" fmla="*/ 597 w 609"/>
                <a:gd name="T23" fmla="*/ 239 h 604"/>
                <a:gd name="T24" fmla="*/ 597 w 609"/>
                <a:gd name="T25" fmla="*/ 364 h 604"/>
                <a:gd name="T26" fmla="*/ 554 w 609"/>
                <a:gd name="T27" fmla="*/ 472 h 604"/>
                <a:gd name="T28" fmla="*/ 473 w 609"/>
                <a:gd name="T29" fmla="*/ 554 h 604"/>
                <a:gd name="T30" fmla="*/ 364 w 609"/>
                <a:gd name="T31" fmla="*/ 597 h 604"/>
                <a:gd name="T32" fmla="*/ 304 w 609"/>
                <a:gd name="T33" fmla="*/ 174 h 604"/>
                <a:gd name="T34" fmla="*/ 250 w 609"/>
                <a:gd name="T35" fmla="*/ 184 h 604"/>
                <a:gd name="T36" fmla="*/ 212 w 609"/>
                <a:gd name="T37" fmla="*/ 211 h 604"/>
                <a:gd name="T38" fmla="*/ 185 w 609"/>
                <a:gd name="T39" fmla="*/ 250 h 604"/>
                <a:gd name="T40" fmla="*/ 174 w 609"/>
                <a:gd name="T41" fmla="*/ 304 h 604"/>
                <a:gd name="T42" fmla="*/ 185 w 609"/>
                <a:gd name="T43" fmla="*/ 353 h 604"/>
                <a:gd name="T44" fmla="*/ 212 w 609"/>
                <a:gd name="T45" fmla="*/ 391 h 604"/>
                <a:gd name="T46" fmla="*/ 250 w 609"/>
                <a:gd name="T47" fmla="*/ 424 h 604"/>
                <a:gd name="T48" fmla="*/ 304 w 609"/>
                <a:gd name="T49" fmla="*/ 429 h 604"/>
                <a:gd name="T50" fmla="*/ 353 w 609"/>
                <a:gd name="T51" fmla="*/ 424 h 604"/>
                <a:gd name="T52" fmla="*/ 397 w 609"/>
                <a:gd name="T53" fmla="*/ 391 h 604"/>
                <a:gd name="T54" fmla="*/ 424 w 609"/>
                <a:gd name="T55" fmla="*/ 353 h 604"/>
                <a:gd name="T56" fmla="*/ 435 w 609"/>
                <a:gd name="T57" fmla="*/ 304 h 604"/>
                <a:gd name="T58" fmla="*/ 424 w 609"/>
                <a:gd name="T59" fmla="*/ 250 h 604"/>
                <a:gd name="T60" fmla="*/ 397 w 609"/>
                <a:gd name="T61" fmla="*/ 211 h 604"/>
                <a:gd name="T62" fmla="*/ 353 w 609"/>
                <a:gd name="T63" fmla="*/ 184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39" y="597"/>
                  </a:lnTo>
                  <a:lnTo>
                    <a:pt x="185" y="581"/>
                  </a:lnTo>
                  <a:lnTo>
                    <a:pt x="131" y="554"/>
                  </a:lnTo>
                  <a:lnTo>
                    <a:pt x="87" y="516"/>
                  </a:lnTo>
                  <a:lnTo>
                    <a:pt x="49" y="472"/>
                  </a:lnTo>
                  <a:lnTo>
                    <a:pt x="22" y="418"/>
                  </a:lnTo>
                  <a:lnTo>
                    <a:pt x="6" y="364"/>
                  </a:lnTo>
                  <a:lnTo>
                    <a:pt x="0" y="304"/>
                  </a:lnTo>
                  <a:lnTo>
                    <a:pt x="6" y="239"/>
                  </a:lnTo>
                  <a:lnTo>
                    <a:pt x="22" y="184"/>
                  </a:lnTo>
                  <a:lnTo>
                    <a:pt x="49" y="130"/>
                  </a:lnTo>
                  <a:lnTo>
                    <a:pt x="87" y="87"/>
                  </a:lnTo>
                  <a:lnTo>
                    <a:pt x="131" y="49"/>
                  </a:lnTo>
                  <a:lnTo>
                    <a:pt x="185" y="22"/>
                  </a:lnTo>
                  <a:lnTo>
                    <a:pt x="239" y="5"/>
                  </a:lnTo>
                  <a:lnTo>
                    <a:pt x="304" y="0"/>
                  </a:lnTo>
                  <a:lnTo>
                    <a:pt x="364" y="5"/>
                  </a:lnTo>
                  <a:lnTo>
                    <a:pt x="418" y="22"/>
                  </a:lnTo>
                  <a:lnTo>
                    <a:pt x="473" y="49"/>
                  </a:lnTo>
                  <a:lnTo>
                    <a:pt x="516" y="87"/>
                  </a:lnTo>
                  <a:lnTo>
                    <a:pt x="554" y="130"/>
                  </a:lnTo>
                  <a:lnTo>
                    <a:pt x="581" y="184"/>
                  </a:lnTo>
                  <a:lnTo>
                    <a:pt x="597" y="239"/>
                  </a:lnTo>
                  <a:lnTo>
                    <a:pt x="608" y="304"/>
                  </a:lnTo>
                  <a:lnTo>
                    <a:pt x="597" y="364"/>
                  </a:lnTo>
                  <a:lnTo>
                    <a:pt x="581" y="418"/>
                  </a:lnTo>
                  <a:lnTo>
                    <a:pt x="554" y="472"/>
                  </a:lnTo>
                  <a:lnTo>
                    <a:pt x="516" y="516"/>
                  </a:lnTo>
                  <a:lnTo>
                    <a:pt x="473" y="554"/>
                  </a:lnTo>
                  <a:lnTo>
                    <a:pt x="418" y="581"/>
                  </a:lnTo>
                  <a:lnTo>
                    <a:pt x="364" y="597"/>
                  </a:lnTo>
                  <a:lnTo>
                    <a:pt x="304" y="603"/>
                  </a:lnTo>
                  <a:close/>
                  <a:moveTo>
                    <a:pt x="304" y="174"/>
                  </a:moveTo>
                  <a:lnTo>
                    <a:pt x="277" y="174"/>
                  </a:lnTo>
                  <a:lnTo>
                    <a:pt x="250" y="184"/>
                  </a:lnTo>
                  <a:lnTo>
                    <a:pt x="229" y="195"/>
                  </a:lnTo>
                  <a:lnTo>
                    <a:pt x="212" y="211"/>
                  </a:lnTo>
                  <a:lnTo>
                    <a:pt x="196" y="228"/>
                  </a:lnTo>
                  <a:lnTo>
                    <a:pt x="185" y="250"/>
                  </a:lnTo>
                  <a:lnTo>
                    <a:pt x="174" y="277"/>
                  </a:lnTo>
                  <a:lnTo>
                    <a:pt x="174" y="304"/>
                  </a:lnTo>
                  <a:lnTo>
                    <a:pt x="174" y="326"/>
                  </a:lnTo>
                  <a:lnTo>
                    <a:pt x="185" y="353"/>
                  </a:lnTo>
                  <a:lnTo>
                    <a:pt x="196" y="375"/>
                  </a:lnTo>
                  <a:lnTo>
                    <a:pt x="212" y="391"/>
                  </a:lnTo>
                  <a:lnTo>
                    <a:pt x="229" y="407"/>
                  </a:lnTo>
                  <a:lnTo>
                    <a:pt x="250" y="424"/>
                  </a:lnTo>
                  <a:lnTo>
                    <a:pt x="277" y="429"/>
                  </a:lnTo>
                  <a:lnTo>
                    <a:pt x="304" y="429"/>
                  </a:lnTo>
                  <a:lnTo>
                    <a:pt x="326" y="429"/>
                  </a:lnTo>
                  <a:lnTo>
                    <a:pt x="353" y="424"/>
                  </a:lnTo>
                  <a:lnTo>
                    <a:pt x="375" y="407"/>
                  </a:lnTo>
                  <a:lnTo>
                    <a:pt x="397" y="391"/>
                  </a:lnTo>
                  <a:lnTo>
                    <a:pt x="408" y="375"/>
                  </a:lnTo>
                  <a:lnTo>
                    <a:pt x="424" y="353"/>
                  </a:lnTo>
                  <a:lnTo>
                    <a:pt x="429" y="326"/>
                  </a:lnTo>
                  <a:lnTo>
                    <a:pt x="435" y="304"/>
                  </a:lnTo>
                  <a:lnTo>
                    <a:pt x="429" y="277"/>
                  </a:lnTo>
                  <a:lnTo>
                    <a:pt x="424" y="250"/>
                  </a:lnTo>
                  <a:lnTo>
                    <a:pt x="408" y="228"/>
                  </a:lnTo>
                  <a:lnTo>
                    <a:pt x="397" y="211"/>
                  </a:lnTo>
                  <a:lnTo>
                    <a:pt x="375" y="195"/>
                  </a:lnTo>
                  <a:lnTo>
                    <a:pt x="353" y="184"/>
                  </a:lnTo>
                  <a:lnTo>
                    <a:pt x="326"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8" name="Freeform 194"/>
            <p:cNvSpPr>
              <a:spLocks noChangeArrowheads="1"/>
            </p:cNvSpPr>
            <p:nvPr/>
          </p:nvSpPr>
          <p:spPr bwMode="auto">
            <a:xfrm>
              <a:off x="10220325" y="5435600"/>
              <a:ext cx="217488" cy="217487"/>
            </a:xfrm>
            <a:custGeom>
              <a:avLst/>
              <a:gdLst>
                <a:gd name="T0" fmla="*/ 244 w 609"/>
                <a:gd name="T1" fmla="*/ 603 h 609"/>
                <a:gd name="T2" fmla="*/ 136 w 609"/>
                <a:gd name="T3" fmla="*/ 554 h 609"/>
                <a:gd name="T4" fmla="*/ 55 w 609"/>
                <a:gd name="T5" fmla="*/ 473 h 609"/>
                <a:gd name="T6" fmla="*/ 11 w 609"/>
                <a:gd name="T7" fmla="*/ 364 h 609"/>
                <a:gd name="T8" fmla="*/ 11 w 609"/>
                <a:gd name="T9" fmla="*/ 244 h 609"/>
                <a:gd name="T10" fmla="*/ 55 w 609"/>
                <a:gd name="T11" fmla="*/ 136 h 609"/>
                <a:gd name="T12" fmla="*/ 136 w 609"/>
                <a:gd name="T13" fmla="*/ 54 h 609"/>
                <a:gd name="T14" fmla="*/ 244 w 609"/>
                <a:gd name="T15" fmla="*/ 6 h 609"/>
                <a:gd name="T16" fmla="*/ 364 w 609"/>
                <a:gd name="T17" fmla="*/ 6 h 609"/>
                <a:gd name="T18" fmla="*/ 473 w 609"/>
                <a:gd name="T19" fmla="*/ 54 h 609"/>
                <a:gd name="T20" fmla="*/ 559 w 609"/>
                <a:gd name="T21" fmla="*/ 136 h 609"/>
                <a:gd name="T22" fmla="*/ 603 w 609"/>
                <a:gd name="T23" fmla="*/ 244 h 609"/>
                <a:gd name="T24" fmla="*/ 603 w 609"/>
                <a:gd name="T25" fmla="*/ 364 h 609"/>
                <a:gd name="T26" fmla="*/ 559 w 609"/>
                <a:gd name="T27" fmla="*/ 473 h 609"/>
                <a:gd name="T28" fmla="*/ 473 w 609"/>
                <a:gd name="T29" fmla="*/ 554 h 609"/>
                <a:gd name="T30" fmla="*/ 364 w 609"/>
                <a:gd name="T31" fmla="*/ 603 h 609"/>
                <a:gd name="T32" fmla="*/ 304 w 609"/>
                <a:gd name="T33" fmla="*/ 174 h 609"/>
                <a:gd name="T34" fmla="*/ 255 w 609"/>
                <a:gd name="T35" fmla="*/ 185 h 609"/>
                <a:gd name="T36" fmla="*/ 212 w 609"/>
                <a:gd name="T37" fmla="*/ 212 h 609"/>
                <a:gd name="T38" fmla="*/ 185 w 609"/>
                <a:gd name="T39" fmla="*/ 256 h 609"/>
                <a:gd name="T40" fmla="*/ 174 w 609"/>
                <a:gd name="T41" fmla="*/ 304 h 609"/>
                <a:gd name="T42" fmla="*/ 185 w 609"/>
                <a:gd name="T43" fmla="*/ 353 h 609"/>
                <a:gd name="T44" fmla="*/ 212 w 609"/>
                <a:gd name="T45" fmla="*/ 397 h 609"/>
                <a:gd name="T46" fmla="*/ 255 w 609"/>
                <a:gd name="T47" fmla="*/ 424 h 609"/>
                <a:gd name="T48" fmla="*/ 304 w 609"/>
                <a:gd name="T49" fmla="*/ 435 h 609"/>
                <a:gd name="T50" fmla="*/ 353 w 609"/>
                <a:gd name="T51" fmla="*/ 424 h 609"/>
                <a:gd name="T52" fmla="*/ 396 w 609"/>
                <a:gd name="T53" fmla="*/ 397 h 609"/>
                <a:gd name="T54" fmla="*/ 423 w 609"/>
                <a:gd name="T55" fmla="*/ 353 h 609"/>
                <a:gd name="T56" fmla="*/ 434 w 609"/>
                <a:gd name="T57" fmla="*/ 304 h 609"/>
                <a:gd name="T58" fmla="*/ 423 w 609"/>
                <a:gd name="T59" fmla="*/ 256 h 609"/>
                <a:gd name="T60" fmla="*/ 396 w 609"/>
                <a:gd name="T61" fmla="*/ 212 h 609"/>
                <a:gd name="T62" fmla="*/ 359 w 609"/>
                <a:gd name="T63" fmla="*/ 185 h 609"/>
                <a:gd name="T64" fmla="*/ 304 w 609"/>
                <a:gd name="T65" fmla="*/ 1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90" y="581"/>
                  </a:lnTo>
                  <a:lnTo>
                    <a:pt x="136" y="554"/>
                  </a:lnTo>
                  <a:lnTo>
                    <a:pt x="92" y="516"/>
                  </a:lnTo>
                  <a:lnTo>
                    <a:pt x="55" y="473"/>
                  </a:lnTo>
                  <a:lnTo>
                    <a:pt x="27" y="424"/>
                  </a:lnTo>
                  <a:lnTo>
                    <a:pt x="11" y="364"/>
                  </a:lnTo>
                  <a:lnTo>
                    <a:pt x="0" y="304"/>
                  </a:lnTo>
                  <a:lnTo>
                    <a:pt x="11" y="244"/>
                  </a:lnTo>
                  <a:lnTo>
                    <a:pt x="27" y="185"/>
                  </a:lnTo>
                  <a:lnTo>
                    <a:pt x="55" y="136"/>
                  </a:lnTo>
                  <a:lnTo>
                    <a:pt x="92" y="87"/>
                  </a:lnTo>
                  <a:lnTo>
                    <a:pt x="136" y="54"/>
                  </a:lnTo>
                  <a:lnTo>
                    <a:pt x="190" y="22"/>
                  </a:lnTo>
                  <a:lnTo>
                    <a:pt x="244" y="6"/>
                  </a:lnTo>
                  <a:lnTo>
                    <a:pt x="304" y="0"/>
                  </a:lnTo>
                  <a:lnTo>
                    <a:pt x="364" y="6"/>
                  </a:lnTo>
                  <a:lnTo>
                    <a:pt x="423" y="22"/>
                  </a:lnTo>
                  <a:lnTo>
                    <a:pt x="473" y="54"/>
                  </a:lnTo>
                  <a:lnTo>
                    <a:pt x="521" y="87"/>
                  </a:lnTo>
                  <a:lnTo>
                    <a:pt x="559" y="136"/>
                  </a:lnTo>
                  <a:lnTo>
                    <a:pt x="587" y="185"/>
                  </a:lnTo>
                  <a:lnTo>
                    <a:pt x="603" y="244"/>
                  </a:lnTo>
                  <a:lnTo>
                    <a:pt x="608" y="304"/>
                  </a:lnTo>
                  <a:lnTo>
                    <a:pt x="603" y="364"/>
                  </a:lnTo>
                  <a:lnTo>
                    <a:pt x="587" y="424"/>
                  </a:lnTo>
                  <a:lnTo>
                    <a:pt x="559" y="473"/>
                  </a:lnTo>
                  <a:lnTo>
                    <a:pt x="521" y="516"/>
                  </a:lnTo>
                  <a:lnTo>
                    <a:pt x="473" y="554"/>
                  </a:lnTo>
                  <a:lnTo>
                    <a:pt x="423" y="581"/>
                  </a:lnTo>
                  <a:lnTo>
                    <a:pt x="364" y="603"/>
                  </a:lnTo>
                  <a:lnTo>
                    <a:pt x="304" y="608"/>
                  </a:lnTo>
                  <a:close/>
                  <a:moveTo>
                    <a:pt x="304" y="174"/>
                  </a:moveTo>
                  <a:lnTo>
                    <a:pt x="277" y="174"/>
                  </a:lnTo>
                  <a:lnTo>
                    <a:pt x="255" y="185"/>
                  </a:lnTo>
                  <a:lnTo>
                    <a:pt x="234" y="196"/>
                  </a:lnTo>
                  <a:lnTo>
                    <a:pt x="212" y="212"/>
                  </a:lnTo>
                  <a:lnTo>
                    <a:pt x="196" y="234"/>
                  </a:lnTo>
                  <a:lnTo>
                    <a:pt x="185" y="256"/>
                  </a:lnTo>
                  <a:lnTo>
                    <a:pt x="179" y="277"/>
                  </a:lnTo>
                  <a:lnTo>
                    <a:pt x="174" y="304"/>
                  </a:lnTo>
                  <a:lnTo>
                    <a:pt x="179" y="331"/>
                  </a:lnTo>
                  <a:lnTo>
                    <a:pt x="185" y="353"/>
                  </a:lnTo>
                  <a:lnTo>
                    <a:pt x="196" y="375"/>
                  </a:lnTo>
                  <a:lnTo>
                    <a:pt x="212" y="397"/>
                  </a:lnTo>
                  <a:lnTo>
                    <a:pt x="234" y="413"/>
                  </a:lnTo>
                  <a:lnTo>
                    <a:pt x="255" y="424"/>
                  </a:lnTo>
                  <a:lnTo>
                    <a:pt x="277" y="429"/>
                  </a:lnTo>
                  <a:lnTo>
                    <a:pt x="304" y="435"/>
                  </a:lnTo>
                  <a:lnTo>
                    <a:pt x="331" y="429"/>
                  </a:lnTo>
                  <a:lnTo>
                    <a:pt x="353" y="424"/>
                  </a:lnTo>
                  <a:lnTo>
                    <a:pt x="380" y="413"/>
                  </a:lnTo>
                  <a:lnTo>
                    <a:pt x="396" y="397"/>
                  </a:lnTo>
                  <a:lnTo>
                    <a:pt x="413" y="375"/>
                  </a:lnTo>
                  <a:lnTo>
                    <a:pt x="423" y="353"/>
                  </a:lnTo>
                  <a:lnTo>
                    <a:pt x="434" y="331"/>
                  </a:lnTo>
                  <a:lnTo>
                    <a:pt x="434" y="304"/>
                  </a:lnTo>
                  <a:lnTo>
                    <a:pt x="434" y="277"/>
                  </a:lnTo>
                  <a:lnTo>
                    <a:pt x="423" y="256"/>
                  </a:lnTo>
                  <a:lnTo>
                    <a:pt x="413" y="234"/>
                  </a:lnTo>
                  <a:lnTo>
                    <a:pt x="396" y="212"/>
                  </a:lnTo>
                  <a:lnTo>
                    <a:pt x="380" y="196"/>
                  </a:lnTo>
                  <a:lnTo>
                    <a:pt x="359" y="185"/>
                  </a:lnTo>
                  <a:lnTo>
                    <a:pt x="331"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9" name="Freeform 195"/>
            <p:cNvSpPr>
              <a:spLocks noChangeArrowheads="1"/>
            </p:cNvSpPr>
            <p:nvPr/>
          </p:nvSpPr>
          <p:spPr bwMode="auto">
            <a:xfrm>
              <a:off x="11623675" y="4951413"/>
              <a:ext cx="215900" cy="215900"/>
            </a:xfrm>
            <a:custGeom>
              <a:avLst/>
              <a:gdLst>
                <a:gd name="T0" fmla="*/ 239 w 604"/>
                <a:gd name="T1" fmla="*/ 598 h 604"/>
                <a:gd name="T2" fmla="*/ 130 w 604"/>
                <a:gd name="T3" fmla="*/ 554 h 604"/>
                <a:gd name="T4" fmla="*/ 49 w 604"/>
                <a:gd name="T5" fmla="*/ 473 h 604"/>
                <a:gd name="T6" fmla="*/ 6 w 604"/>
                <a:gd name="T7" fmla="*/ 364 h 604"/>
                <a:gd name="T8" fmla="*/ 6 w 604"/>
                <a:gd name="T9" fmla="*/ 239 h 604"/>
                <a:gd name="T10" fmla="*/ 49 w 604"/>
                <a:gd name="T11" fmla="*/ 130 h 604"/>
                <a:gd name="T12" fmla="*/ 130 w 604"/>
                <a:gd name="T13" fmla="*/ 49 h 604"/>
                <a:gd name="T14" fmla="*/ 239 w 604"/>
                <a:gd name="T15" fmla="*/ 5 h 604"/>
                <a:gd name="T16" fmla="*/ 358 w 604"/>
                <a:gd name="T17" fmla="*/ 5 h 604"/>
                <a:gd name="T18" fmla="*/ 467 w 604"/>
                <a:gd name="T19" fmla="*/ 49 h 604"/>
                <a:gd name="T20" fmla="*/ 554 w 604"/>
                <a:gd name="T21" fmla="*/ 136 h 604"/>
                <a:gd name="T22" fmla="*/ 597 w 604"/>
                <a:gd name="T23" fmla="*/ 244 h 604"/>
                <a:gd name="T24" fmla="*/ 597 w 604"/>
                <a:gd name="T25" fmla="*/ 364 h 604"/>
                <a:gd name="T26" fmla="*/ 554 w 604"/>
                <a:gd name="T27" fmla="*/ 473 h 604"/>
                <a:gd name="T28" fmla="*/ 467 w 604"/>
                <a:gd name="T29" fmla="*/ 554 h 604"/>
                <a:gd name="T30" fmla="*/ 358 w 604"/>
                <a:gd name="T31" fmla="*/ 598 h 604"/>
                <a:gd name="T32" fmla="*/ 299 w 604"/>
                <a:gd name="T33" fmla="*/ 174 h 604"/>
                <a:gd name="T34" fmla="*/ 250 w 604"/>
                <a:gd name="T35" fmla="*/ 185 h 604"/>
                <a:gd name="T36" fmla="*/ 212 w 604"/>
                <a:gd name="T37" fmla="*/ 212 h 604"/>
                <a:gd name="T38" fmla="*/ 179 w 604"/>
                <a:gd name="T39" fmla="*/ 250 h 604"/>
                <a:gd name="T40" fmla="*/ 174 w 604"/>
                <a:gd name="T41" fmla="*/ 304 h 604"/>
                <a:gd name="T42" fmla="*/ 179 w 604"/>
                <a:gd name="T43" fmla="*/ 353 h 604"/>
                <a:gd name="T44" fmla="*/ 212 w 604"/>
                <a:gd name="T45" fmla="*/ 391 h 604"/>
                <a:gd name="T46" fmla="*/ 250 w 604"/>
                <a:gd name="T47" fmla="*/ 423 h 604"/>
                <a:gd name="T48" fmla="*/ 299 w 604"/>
                <a:gd name="T49" fmla="*/ 429 h 604"/>
                <a:gd name="T50" fmla="*/ 353 w 604"/>
                <a:gd name="T51" fmla="*/ 423 h 604"/>
                <a:gd name="T52" fmla="*/ 391 w 604"/>
                <a:gd name="T53" fmla="*/ 391 h 604"/>
                <a:gd name="T54" fmla="*/ 418 w 604"/>
                <a:gd name="T55" fmla="*/ 353 h 604"/>
                <a:gd name="T56" fmla="*/ 429 w 604"/>
                <a:gd name="T57" fmla="*/ 304 h 604"/>
                <a:gd name="T58" fmla="*/ 418 w 604"/>
                <a:gd name="T59" fmla="*/ 250 h 604"/>
                <a:gd name="T60" fmla="*/ 391 w 604"/>
                <a:gd name="T61" fmla="*/ 212 h 604"/>
                <a:gd name="T62" fmla="*/ 353 w 604"/>
                <a:gd name="T63" fmla="*/ 185 h 604"/>
                <a:gd name="T64" fmla="*/ 299 w 604"/>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04">
                  <a:moveTo>
                    <a:pt x="299" y="603"/>
                  </a:moveTo>
                  <a:lnTo>
                    <a:pt x="239" y="598"/>
                  </a:lnTo>
                  <a:lnTo>
                    <a:pt x="185" y="581"/>
                  </a:lnTo>
                  <a:lnTo>
                    <a:pt x="130" y="554"/>
                  </a:lnTo>
                  <a:lnTo>
                    <a:pt x="87" y="516"/>
                  </a:lnTo>
                  <a:lnTo>
                    <a:pt x="49" y="473"/>
                  </a:lnTo>
                  <a:lnTo>
                    <a:pt x="22" y="419"/>
                  </a:lnTo>
                  <a:lnTo>
                    <a:pt x="6" y="364"/>
                  </a:lnTo>
                  <a:lnTo>
                    <a:pt x="0" y="304"/>
                  </a:lnTo>
                  <a:lnTo>
                    <a:pt x="6" y="239"/>
                  </a:lnTo>
                  <a:lnTo>
                    <a:pt x="22" y="185"/>
                  </a:lnTo>
                  <a:lnTo>
                    <a:pt x="49" y="130"/>
                  </a:lnTo>
                  <a:lnTo>
                    <a:pt x="87" y="87"/>
                  </a:lnTo>
                  <a:lnTo>
                    <a:pt x="130" y="49"/>
                  </a:lnTo>
                  <a:lnTo>
                    <a:pt x="185" y="22"/>
                  </a:lnTo>
                  <a:lnTo>
                    <a:pt x="239" y="5"/>
                  </a:lnTo>
                  <a:lnTo>
                    <a:pt x="299" y="0"/>
                  </a:lnTo>
                  <a:lnTo>
                    <a:pt x="358" y="5"/>
                  </a:lnTo>
                  <a:lnTo>
                    <a:pt x="418" y="22"/>
                  </a:lnTo>
                  <a:lnTo>
                    <a:pt x="467" y="49"/>
                  </a:lnTo>
                  <a:lnTo>
                    <a:pt x="516" y="87"/>
                  </a:lnTo>
                  <a:lnTo>
                    <a:pt x="554" y="136"/>
                  </a:lnTo>
                  <a:lnTo>
                    <a:pt x="581" y="185"/>
                  </a:lnTo>
                  <a:lnTo>
                    <a:pt x="597" y="244"/>
                  </a:lnTo>
                  <a:lnTo>
                    <a:pt x="603" y="304"/>
                  </a:lnTo>
                  <a:lnTo>
                    <a:pt x="597" y="364"/>
                  </a:lnTo>
                  <a:lnTo>
                    <a:pt x="581" y="419"/>
                  </a:lnTo>
                  <a:lnTo>
                    <a:pt x="554" y="473"/>
                  </a:lnTo>
                  <a:lnTo>
                    <a:pt x="516" y="516"/>
                  </a:lnTo>
                  <a:lnTo>
                    <a:pt x="467" y="554"/>
                  </a:lnTo>
                  <a:lnTo>
                    <a:pt x="418" y="581"/>
                  </a:lnTo>
                  <a:lnTo>
                    <a:pt x="358" y="598"/>
                  </a:lnTo>
                  <a:lnTo>
                    <a:pt x="299" y="603"/>
                  </a:lnTo>
                  <a:close/>
                  <a:moveTo>
                    <a:pt x="299" y="174"/>
                  </a:moveTo>
                  <a:lnTo>
                    <a:pt x="277" y="174"/>
                  </a:lnTo>
                  <a:lnTo>
                    <a:pt x="250" y="185"/>
                  </a:lnTo>
                  <a:lnTo>
                    <a:pt x="228" y="196"/>
                  </a:lnTo>
                  <a:lnTo>
                    <a:pt x="212" y="212"/>
                  </a:lnTo>
                  <a:lnTo>
                    <a:pt x="196" y="228"/>
                  </a:lnTo>
                  <a:lnTo>
                    <a:pt x="179" y="250"/>
                  </a:lnTo>
                  <a:lnTo>
                    <a:pt x="174" y="277"/>
                  </a:lnTo>
                  <a:lnTo>
                    <a:pt x="174" y="304"/>
                  </a:lnTo>
                  <a:lnTo>
                    <a:pt x="174" y="326"/>
                  </a:lnTo>
                  <a:lnTo>
                    <a:pt x="179" y="353"/>
                  </a:lnTo>
                  <a:lnTo>
                    <a:pt x="196" y="375"/>
                  </a:lnTo>
                  <a:lnTo>
                    <a:pt x="212" y="391"/>
                  </a:lnTo>
                  <a:lnTo>
                    <a:pt x="228" y="407"/>
                  </a:lnTo>
                  <a:lnTo>
                    <a:pt x="250" y="423"/>
                  </a:lnTo>
                  <a:lnTo>
                    <a:pt x="277" y="429"/>
                  </a:lnTo>
                  <a:lnTo>
                    <a:pt x="299" y="429"/>
                  </a:lnTo>
                  <a:lnTo>
                    <a:pt x="326" y="429"/>
                  </a:lnTo>
                  <a:lnTo>
                    <a:pt x="353" y="423"/>
                  </a:lnTo>
                  <a:lnTo>
                    <a:pt x="375" y="407"/>
                  </a:lnTo>
                  <a:lnTo>
                    <a:pt x="391" y="391"/>
                  </a:lnTo>
                  <a:lnTo>
                    <a:pt x="407" y="375"/>
                  </a:lnTo>
                  <a:lnTo>
                    <a:pt x="418" y="353"/>
                  </a:lnTo>
                  <a:lnTo>
                    <a:pt x="429" y="326"/>
                  </a:lnTo>
                  <a:lnTo>
                    <a:pt x="429" y="304"/>
                  </a:lnTo>
                  <a:lnTo>
                    <a:pt x="429" y="277"/>
                  </a:lnTo>
                  <a:lnTo>
                    <a:pt x="418" y="250"/>
                  </a:lnTo>
                  <a:lnTo>
                    <a:pt x="407" y="228"/>
                  </a:lnTo>
                  <a:lnTo>
                    <a:pt x="391" y="212"/>
                  </a:lnTo>
                  <a:lnTo>
                    <a:pt x="375" y="196"/>
                  </a:lnTo>
                  <a:lnTo>
                    <a:pt x="353" y="185"/>
                  </a:lnTo>
                  <a:lnTo>
                    <a:pt x="326" y="174"/>
                  </a:lnTo>
                  <a:lnTo>
                    <a:pt x="299" y="174"/>
                  </a:lnTo>
                  <a:close/>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0" name="Freeform 196"/>
            <p:cNvSpPr>
              <a:spLocks noChangeArrowheads="1"/>
            </p:cNvSpPr>
            <p:nvPr/>
          </p:nvSpPr>
          <p:spPr bwMode="auto">
            <a:xfrm>
              <a:off x="9285288" y="6180138"/>
              <a:ext cx="217488" cy="217487"/>
            </a:xfrm>
            <a:custGeom>
              <a:avLst/>
              <a:gdLst>
                <a:gd name="T0" fmla="*/ 245 w 609"/>
                <a:gd name="T1" fmla="*/ 603 h 609"/>
                <a:gd name="T2" fmla="*/ 136 w 609"/>
                <a:gd name="T3" fmla="*/ 559 h 609"/>
                <a:gd name="T4" fmla="*/ 55 w 609"/>
                <a:gd name="T5" fmla="*/ 472 h 609"/>
                <a:gd name="T6" fmla="*/ 6 w 609"/>
                <a:gd name="T7" fmla="*/ 364 h 609"/>
                <a:gd name="T8" fmla="*/ 6 w 609"/>
                <a:gd name="T9" fmla="*/ 245 h 609"/>
                <a:gd name="T10" fmla="*/ 55 w 609"/>
                <a:gd name="T11" fmla="*/ 136 h 609"/>
                <a:gd name="T12" fmla="*/ 136 w 609"/>
                <a:gd name="T13" fmla="*/ 54 h 609"/>
                <a:gd name="T14" fmla="*/ 245 w 609"/>
                <a:gd name="T15" fmla="*/ 11 h 609"/>
                <a:gd name="T16" fmla="*/ 364 w 609"/>
                <a:gd name="T17" fmla="*/ 11 h 609"/>
                <a:gd name="T18" fmla="*/ 472 w 609"/>
                <a:gd name="T19" fmla="*/ 54 h 609"/>
                <a:gd name="T20" fmla="*/ 554 w 609"/>
                <a:gd name="T21" fmla="*/ 136 h 609"/>
                <a:gd name="T22" fmla="*/ 603 w 609"/>
                <a:gd name="T23" fmla="*/ 245 h 609"/>
                <a:gd name="T24" fmla="*/ 603 w 609"/>
                <a:gd name="T25" fmla="*/ 364 h 609"/>
                <a:gd name="T26" fmla="*/ 554 w 609"/>
                <a:gd name="T27" fmla="*/ 472 h 609"/>
                <a:gd name="T28" fmla="*/ 472 w 609"/>
                <a:gd name="T29" fmla="*/ 559 h 609"/>
                <a:gd name="T30" fmla="*/ 364 w 609"/>
                <a:gd name="T31" fmla="*/ 603 h 609"/>
                <a:gd name="T32" fmla="*/ 304 w 609"/>
                <a:gd name="T33" fmla="*/ 174 h 609"/>
                <a:gd name="T34" fmla="*/ 255 w 609"/>
                <a:gd name="T35" fmla="*/ 184 h 609"/>
                <a:gd name="T36" fmla="*/ 212 w 609"/>
                <a:gd name="T37" fmla="*/ 212 h 609"/>
                <a:gd name="T38" fmla="*/ 185 w 609"/>
                <a:gd name="T39" fmla="*/ 255 h 609"/>
                <a:gd name="T40" fmla="*/ 174 w 609"/>
                <a:gd name="T41" fmla="*/ 304 h 609"/>
                <a:gd name="T42" fmla="*/ 185 w 609"/>
                <a:gd name="T43" fmla="*/ 358 h 609"/>
                <a:gd name="T44" fmla="*/ 212 w 609"/>
                <a:gd name="T45" fmla="*/ 397 h 609"/>
                <a:gd name="T46" fmla="*/ 255 w 609"/>
                <a:gd name="T47" fmla="*/ 424 h 609"/>
                <a:gd name="T48" fmla="*/ 304 w 609"/>
                <a:gd name="T49" fmla="*/ 434 h 609"/>
                <a:gd name="T50" fmla="*/ 353 w 609"/>
                <a:gd name="T51" fmla="*/ 424 h 609"/>
                <a:gd name="T52" fmla="*/ 397 w 609"/>
                <a:gd name="T53" fmla="*/ 397 h 609"/>
                <a:gd name="T54" fmla="*/ 424 w 609"/>
                <a:gd name="T55" fmla="*/ 358 h 609"/>
                <a:gd name="T56" fmla="*/ 434 w 609"/>
                <a:gd name="T57" fmla="*/ 304 h 609"/>
                <a:gd name="T58" fmla="*/ 424 w 609"/>
                <a:gd name="T59" fmla="*/ 255 h 609"/>
                <a:gd name="T60" fmla="*/ 397 w 609"/>
                <a:gd name="T61" fmla="*/ 212 h 609"/>
                <a:gd name="T62" fmla="*/ 353 w 609"/>
                <a:gd name="T63" fmla="*/ 184 h 609"/>
                <a:gd name="T64" fmla="*/ 304 w 609"/>
                <a:gd name="T65" fmla="*/ 1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5" y="603"/>
                  </a:lnTo>
                  <a:lnTo>
                    <a:pt x="185" y="586"/>
                  </a:lnTo>
                  <a:lnTo>
                    <a:pt x="136" y="559"/>
                  </a:lnTo>
                  <a:lnTo>
                    <a:pt x="93" y="521"/>
                  </a:lnTo>
                  <a:lnTo>
                    <a:pt x="55" y="472"/>
                  </a:lnTo>
                  <a:lnTo>
                    <a:pt x="28" y="424"/>
                  </a:lnTo>
                  <a:lnTo>
                    <a:pt x="6" y="364"/>
                  </a:lnTo>
                  <a:lnTo>
                    <a:pt x="0" y="304"/>
                  </a:lnTo>
                  <a:lnTo>
                    <a:pt x="6" y="245"/>
                  </a:lnTo>
                  <a:lnTo>
                    <a:pt x="28" y="190"/>
                  </a:lnTo>
                  <a:lnTo>
                    <a:pt x="55" y="136"/>
                  </a:lnTo>
                  <a:lnTo>
                    <a:pt x="93" y="93"/>
                  </a:lnTo>
                  <a:lnTo>
                    <a:pt x="136" y="54"/>
                  </a:lnTo>
                  <a:lnTo>
                    <a:pt x="185" y="27"/>
                  </a:lnTo>
                  <a:lnTo>
                    <a:pt x="245" y="11"/>
                  </a:lnTo>
                  <a:lnTo>
                    <a:pt x="304" y="0"/>
                  </a:lnTo>
                  <a:lnTo>
                    <a:pt x="364" y="11"/>
                  </a:lnTo>
                  <a:lnTo>
                    <a:pt x="424" y="27"/>
                  </a:lnTo>
                  <a:lnTo>
                    <a:pt x="472" y="54"/>
                  </a:lnTo>
                  <a:lnTo>
                    <a:pt x="522" y="93"/>
                  </a:lnTo>
                  <a:lnTo>
                    <a:pt x="554" y="136"/>
                  </a:lnTo>
                  <a:lnTo>
                    <a:pt x="586" y="190"/>
                  </a:lnTo>
                  <a:lnTo>
                    <a:pt x="603" y="245"/>
                  </a:lnTo>
                  <a:lnTo>
                    <a:pt x="608" y="304"/>
                  </a:lnTo>
                  <a:lnTo>
                    <a:pt x="603" y="364"/>
                  </a:lnTo>
                  <a:lnTo>
                    <a:pt x="586" y="424"/>
                  </a:lnTo>
                  <a:lnTo>
                    <a:pt x="554" y="472"/>
                  </a:lnTo>
                  <a:lnTo>
                    <a:pt x="522" y="521"/>
                  </a:lnTo>
                  <a:lnTo>
                    <a:pt x="472" y="559"/>
                  </a:lnTo>
                  <a:lnTo>
                    <a:pt x="424" y="586"/>
                  </a:lnTo>
                  <a:lnTo>
                    <a:pt x="364" y="603"/>
                  </a:lnTo>
                  <a:lnTo>
                    <a:pt x="304" y="608"/>
                  </a:lnTo>
                  <a:close/>
                  <a:moveTo>
                    <a:pt x="304" y="174"/>
                  </a:moveTo>
                  <a:lnTo>
                    <a:pt x="277" y="179"/>
                  </a:lnTo>
                  <a:lnTo>
                    <a:pt x="255" y="184"/>
                  </a:lnTo>
                  <a:lnTo>
                    <a:pt x="234" y="195"/>
                  </a:lnTo>
                  <a:lnTo>
                    <a:pt x="212" y="212"/>
                  </a:lnTo>
                  <a:lnTo>
                    <a:pt x="196" y="234"/>
                  </a:lnTo>
                  <a:lnTo>
                    <a:pt x="185" y="255"/>
                  </a:lnTo>
                  <a:lnTo>
                    <a:pt x="180" y="277"/>
                  </a:lnTo>
                  <a:lnTo>
                    <a:pt x="174" y="304"/>
                  </a:lnTo>
                  <a:lnTo>
                    <a:pt x="180" y="331"/>
                  </a:lnTo>
                  <a:lnTo>
                    <a:pt x="185" y="358"/>
                  </a:lnTo>
                  <a:lnTo>
                    <a:pt x="196" y="380"/>
                  </a:lnTo>
                  <a:lnTo>
                    <a:pt x="212" y="397"/>
                  </a:lnTo>
                  <a:lnTo>
                    <a:pt x="234" y="413"/>
                  </a:lnTo>
                  <a:lnTo>
                    <a:pt x="255" y="424"/>
                  </a:lnTo>
                  <a:lnTo>
                    <a:pt x="277" y="434"/>
                  </a:lnTo>
                  <a:lnTo>
                    <a:pt x="304" y="434"/>
                  </a:lnTo>
                  <a:lnTo>
                    <a:pt x="332" y="434"/>
                  </a:lnTo>
                  <a:lnTo>
                    <a:pt x="353" y="424"/>
                  </a:lnTo>
                  <a:lnTo>
                    <a:pt x="375" y="413"/>
                  </a:lnTo>
                  <a:lnTo>
                    <a:pt x="397" y="397"/>
                  </a:lnTo>
                  <a:lnTo>
                    <a:pt x="413" y="380"/>
                  </a:lnTo>
                  <a:lnTo>
                    <a:pt x="424" y="358"/>
                  </a:lnTo>
                  <a:lnTo>
                    <a:pt x="429" y="331"/>
                  </a:lnTo>
                  <a:lnTo>
                    <a:pt x="434" y="304"/>
                  </a:lnTo>
                  <a:lnTo>
                    <a:pt x="429" y="277"/>
                  </a:lnTo>
                  <a:lnTo>
                    <a:pt x="424" y="255"/>
                  </a:lnTo>
                  <a:lnTo>
                    <a:pt x="413" y="234"/>
                  </a:lnTo>
                  <a:lnTo>
                    <a:pt x="397" y="212"/>
                  </a:lnTo>
                  <a:lnTo>
                    <a:pt x="375" y="195"/>
                  </a:lnTo>
                  <a:lnTo>
                    <a:pt x="353" y="184"/>
                  </a:lnTo>
                  <a:lnTo>
                    <a:pt x="332" y="179"/>
                  </a:lnTo>
                  <a:lnTo>
                    <a:pt x="304" y="174"/>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1" name="Freeform 197"/>
            <p:cNvSpPr>
              <a:spLocks noChangeArrowheads="1"/>
            </p:cNvSpPr>
            <p:nvPr/>
          </p:nvSpPr>
          <p:spPr bwMode="auto">
            <a:xfrm>
              <a:off x="9598025" y="6053138"/>
              <a:ext cx="215900" cy="215900"/>
            </a:xfrm>
            <a:custGeom>
              <a:avLst/>
              <a:gdLst>
                <a:gd name="T0" fmla="*/ 239 w 603"/>
                <a:gd name="T1" fmla="*/ 598 h 604"/>
                <a:gd name="T2" fmla="*/ 130 w 603"/>
                <a:gd name="T3" fmla="*/ 554 h 604"/>
                <a:gd name="T4" fmla="*/ 49 w 603"/>
                <a:gd name="T5" fmla="*/ 473 h 604"/>
                <a:gd name="T6" fmla="*/ 5 w 603"/>
                <a:gd name="T7" fmla="*/ 364 h 604"/>
                <a:gd name="T8" fmla="*/ 5 w 603"/>
                <a:gd name="T9" fmla="*/ 239 h 604"/>
                <a:gd name="T10" fmla="*/ 49 w 603"/>
                <a:gd name="T11" fmla="*/ 130 h 604"/>
                <a:gd name="T12" fmla="*/ 130 w 603"/>
                <a:gd name="T13" fmla="*/ 48 h 604"/>
                <a:gd name="T14" fmla="*/ 239 w 603"/>
                <a:gd name="T15" fmla="*/ 5 h 604"/>
                <a:gd name="T16" fmla="*/ 363 w 603"/>
                <a:gd name="T17" fmla="*/ 5 h 604"/>
                <a:gd name="T18" fmla="*/ 472 w 603"/>
                <a:gd name="T19" fmla="*/ 48 h 604"/>
                <a:gd name="T20" fmla="*/ 554 w 603"/>
                <a:gd name="T21" fmla="*/ 130 h 604"/>
                <a:gd name="T22" fmla="*/ 597 w 603"/>
                <a:gd name="T23" fmla="*/ 239 h 604"/>
                <a:gd name="T24" fmla="*/ 597 w 603"/>
                <a:gd name="T25" fmla="*/ 364 h 604"/>
                <a:gd name="T26" fmla="*/ 554 w 603"/>
                <a:gd name="T27" fmla="*/ 473 h 604"/>
                <a:gd name="T28" fmla="*/ 472 w 603"/>
                <a:gd name="T29" fmla="*/ 554 h 604"/>
                <a:gd name="T30" fmla="*/ 363 w 603"/>
                <a:gd name="T31" fmla="*/ 598 h 604"/>
                <a:gd name="T32" fmla="*/ 298 w 603"/>
                <a:gd name="T33" fmla="*/ 173 h 604"/>
                <a:gd name="T34" fmla="*/ 250 w 603"/>
                <a:gd name="T35" fmla="*/ 184 h 604"/>
                <a:gd name="T36" fmla="*/ 211 w 603"/>
                <a:gd name="T37" fmla="*/ 212 h 604"/>
                <a:gd name="T38" fmla="*/ 184 w 603"/>
                <a:gd name="T39" fmla="*/ 250 h 604"/>
                <a:gd name="T40" fmla="*/ 173 w 603"/>
                <a:gd name="T41" fmla="*/ 298 h 604"/>
                <a:gd name="T42" fmla="*/ 184 w 603"/>
                <a:gd name="T43" fmla="*/ 353 h 604"/>
                <a:gd name="T44" fmla="*/ 211 w 603"/>
                <a:gd name="T45" fmla="*/ 391 h 604"/>
                <a:gd name="T46" fmla="*/ 250 w 603"/>
                <a:gd name="T47" fmla="*/ 418 h 604"/>
                <a:gd name="T48" fmla="*/ 298 w 603"/>
                <a:gd name="T49" fmla="*/ 429 h 604"/>
                <a:gd name="T50" fmla="*/ 353 w 603"/>
                <a:gd name="T51" fmla="*/ 418 h 604"/>
                <a:gd name="T52" fmla="*/ 391 w 603"/>
                <a:gd name="T53" fmla="*/ 391 h 604"/>
                <a:gd name="T54" fmla="*/ 418 w 603"/>
                <a:gd name="T55" fmla="*/ 353 h 604"/>
                <a:gd name="T56" fmla="*/ 429 w 603"/>
                <a:gd name="T57" fmla="*/ 298 h 604"/>
                <a:gd name="T58" fmla="*/ 418 w 603"/>
                <a:gd name="T59" fmla="*/ 250 h 604"/>
                <a:gd name="T60" fmla="*/ 391 w 603"/>
                <a:gd name="T61" fmla="*/ 212 h 604"/>
                <a:gd name="T62" fmla="*/ 353 w 603"/>
                <a:gd name="T63" fmla="*/ 184 h 604"/>
                <a:gd name="T64" fmla="*/ 298 w 603"/>
                <a:gd name="T65" fmla="*/ 17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3" h="604">
                  <a:moveTo>
                    <a:pt x="298" y="603"/>
                  </a:moveTo>
                  <a:lnTo>
                    <a:pt x="239" y="598"/>
                  </a:lnTo>
                  <a:lnTo>
                    <a:pt x="184" y="581"/>
                  </a:lnTo>
                  <a:lnTo>
                    <a:pt x="130" y="554"/>
                  </a:lnTo>
                  <a:lnTo>
                    <a:pt x="87" y="516"/>
                  </a:lnTo>
                  <a:lnTo>
                    <a:pt x="49" y="473"/>
                  </a:lnTo>
                  <a:lnTo>
                    <a:pt x="21" y="418"/>
                  </a:lnTo>
                  <a:lnTo>
                    <a:pt x="5" y="364"/>
                  </a:lnTo>
                  <a:lnTo>
                    <a:pt x="0" y="298"/>
                  </a:lnTo>
                  <a:lnTo>
                    <a:pt x="5" y="239"/>
                  </a:lnTo>
                  <a:lnTo>
                    <a:pt x="21" y="184"/>
                  </a:lnTo>
                  <a:lnTo>
                    <a:pt x="49" y="130"/>
                  </a:lnTo>
                  <a:lnTo>
                    <a:pt x="87" y="87"/>
                  </a:lnTo>
                  <a:lnTo>
                    <a:pt x="130" y="48"/>
                  </a:lnTo>
                  <a:lnTo>
                    <a:pt x="184" y="21"/>
                  </a:lnTo>
                  <a:lnTo>
                    <a:pt x="239" y="5"/>
                  </a:lnTo>
                  <a:lnTo>
                    <a:pt x="298" y="0"/>
                  </a:lnTo>
                  <a:lnTo>
                    <a:pt x="363" y="5"/>
                  </a:lnTo>
                  <a:lnTo>
                    <a:pt x="418" y="21"/>
                  </a:lnTo>
                  <a:lnTo>
                    <a:pt x="472" y="48"/>
                  </a:lnTo>
                  <a:lnTo>
                    <a:pt x="516" y="87"/>
                  </a:lnTo>
                  <a:lnTo>
                    <a:pt x="554" y="130"/>
                  </a:lnTo>
                  <a:lnTo>
                    <a:pt x="581" y="184"/>
                  </a:lnTo>
                  <a:lnTo>
                    <a:pt x="597" y="239"/>
                  </a:lnTo>
                  <a:lnTo>
                    <a:pt x="602" y="298"/>
                  </a:lnTo>
                  <a:lnTo>
                    <a:pt x="597" y="364"/>
                  </a:lnTo>
                  <a:lnTo>
                    <a:pt x="581" y="418"/>
                  </a:lnTo>
                  <a:lnTo>
                    <a:pt x="554" y="473"/>
                  </a:lnTo>
                  <a:lnTo>
                    <a:pt x="516" y="516"/>
                  </a:lnTo>
                  <a:lnTo>
                    <a:pt x="472" y="554"/>
                  </a:lnTo>
                  <a:lnTo>
                    <a:pt x="418" y="581"/>
                  </a:lnTo>
                  <a:lnTo>
                    <a:pt x="363" y="598"/>
                  </a:lnTo>
                  <a:lnTo>
                    <a:pt x="298" y="603"/>
                  </a:lnTo>
                  <a:close/>
                  <a:moveTo>
                    <a:pt x="298" y="173"/>
                  </a:moveTo>
                  <a:lnTo>
                    <a:pt x="277" y="173"/>
                  </a:lnTo>
                  <a:lnTo>
                    <a:pt x="250" y="184"/>
                  </a:lnTo>
                  <a:lnTo>
                    <a:pt x="228" y="196"/>
                  </a:lnTo>
                  <a:lnTo>
                    <a:pt x="211" y="212"/>
                  </a:lnTo>
                  <a:lnTo>
                    <a:pt x="195" y="228"/>
                  </a:lnTo>
                  <a:lnTo>
                    <a:pt x="184" y="250"/>
                  </a:lnTo>
                  <a:lnTo>
                    <a:pt x="173" y="277"/>
                  </a:lnTo>
                  <a:lnTo>
                    <a:pt x="173" y="298"/>
                  </a:lnTo>
                  <a:lnTo>
                    <a:pt x="173" y="325"/>
                  </a:lnTo>
                  <a:lnTo>
                    <a:pt x="184" y="353"/>
                  </a:lnTo>
                  <a:lnTo>
                    <a:pt x="195" y="375"/>
                  </a:lnTo>
                  <a:lnTo>
                    <a:pt x="211" y="391"/>
                  </a:lnTo>
                  <a:lnTo>
                    <a:pt x="228" y="407"/>
                  </a:lnTo>
                  <a:lnTo>
                    <a:pt x="250" y="418"/>
                  </a:lnTo>
                  <a:lnTo>
                    <a:pt x="277" y="429"/>
                  </a:lnTo>
                  <a:lnTo>
                    <a:pt x="298" y="429"/>
                  </a:lnTo>
                  <a:lnTo>
                    <a:pt x="325" y="429"/>
                  </a:lnTo>
                  <a:lnTo>
                    <a:pt x="353" y="418"/>
                  </a:lnTo>
                  <a:lnTo>
                    <a:pt x="375" y="407"/>
                  </a:lnTo>
                  <a:lnTo>
                    <a:pt x="391" y="391"/>
                  </a:lnTo>
                  <a:lnTo>
                    <a:pt x="407" y="375"/>
                  </a:lnTo>
                  <a:lnTo>
                    <a:pt x="418" y="353"/>
                  </a:lnTo>
                  <a:lnTo>
                    <a:pt x="429" y="325"/>
                  </a:lnTo>
                  <a:lnTo>
                    <a:pt x="429" y="298"/>
                  </a:lnTo>
                  <a:lnTo>
                    <a:pt x="429" y="277"/>
                  </a:lnTo>
                  <a:lnTo>
                    <a:pt x="418" y="250"/>
                  </a:lnTo>
                  <a:lnTo>
                    <a:pt x="407" y="228"/>
                  </a:lnTo>
                  <a:lnTo>
                    <a:pt x="391" y="212"/>
                  </a:lnTo>
                  <a:lnTo>
                    <a:pt x="375" y="196"/>
                  </a:lnTo>
                  <a:lnTo>
                    <a:pt x="353" y="184"/>
                  </a:lnTo>
                  <a:lnTo>
                    <a:pt x="325" y="173"/>
                  </a:lnTo>
                  <a:lnTo>
                    <a:pt x="298" y="173"/>
                  </a:lnTo>
                  <a:close/>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2" name="Freeform 198"/>
            <p:cNvSpPr>
              <a:spLocks noChangeArrowheads="1"/>
            </p:cNvSpPr>
            <p:nvPr/>
          </p:nvSpPr>
          <p:spPr bwMode="auto">
            <a:xfrm>
              <a:off x="10220325" y="6178550"/>
              <a:ext cx="0" cy="1587"/>
            </a:xfrm>
            <a:custGeom>
              <a:avLst/>
              <a:gdLst>
                <a:gd name="T0" fmla="*/ 0 w 1"/>
                <a:gd name="T1" fmla="*/ 5 h 11"/>
                <a:gd name="T2" fmla="*/ 0 w 1"/>
                <a:gd name="T3" fmla="*/ 5 h 11"/>
                <a:gd name="T4" fmla="*/ 0 w 1"/>
                <a:gd name="T5" fmla="*/ 0 h 11"/>
                <a:gd name="T6" fmla="*/ 0 w 1"/>
                <a:gd name="T7" fmla="*/ 10 h 11"/>
                <a:gd name="T8" fmla="*/ 0 w 1"/>
                <a:gd name="T9" fmla="*/ 10 h 11"/>
                <a:gd name="T10" fmla="*/ 0 w 1"/>
                <a:gd name="T11" fmla="*/ 5 h 11"/>
              </a:gdLst>
              <a:ahLst/>
              <a:cxnLst>
                <a:cxn ang="0">
                  <a:pos x="T0" y="T1"/>
                </a:cxn>
                <a:cxn ang="0">
                  <a:pos x="T2" y="T3"/>
                </a:cxn>
                <a:cxn ang="0">
                  <a:pos x="T4" y="T5"/>
                </a:cxn>
                <a:cxn ang="0">
                  <a:pos x="T6" y="T7"/>
                </a:cxn>
                <a:cxn ang="0">
                  <a:pos x="T8" y="T9"/>
                </a:cxn>
                <a:cxn ang="0">
                  <a:pos x="T10" y="T11"/>
                </a:cxn>
              </a:cxnLst>
              <a:rect l="0" t="0" r="r" b="b"/>
              <a:pathLst>
                <a:path w="1" h="11">
                  <a:moveTo>
                    <a:pt x="0" y="5"/>
                  </a:moveTo>
                  <a:lnTo>
                    <a:pt x="0" y="5"/>
                  </a:lnTo>
                  <a:lnTo>
                    <a:pt x="0" y="0"/>
                  </a:lnTo>
                  <a:lnTo>
                    <a:pt x="0" y="10"/>
                  </a:lnTo>
                  <a:lnTo>
                    <a:pt x="0" y="10"/>
                  </a:lnTo>
                  <a:lnTo>
                    <a:pt x="0" y="5"/>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3" name="Freeform 199"/>
            <p:cNvSpPr>
              <a:spLocks noChangeArrowheads="1"/>
            </p:cNvSpPr>
            <p:nvPr/>
          </p:nvSpPr>
          <p:spPr bwMode="auto">
            <a:xfrm>
              <a:off x="10220325" y="6083300"/>
              <a:ext cx="61913" cy="195262"/>
            </a:xfrm>
            <a:custGeom>
              <a:avLst/>
              <a:gdLst>
                <a:gd name="T0" fmla="*/ 174 w 175"/>
                <a:gd name="T1" fmla="*/ 272 h 545"/>
                <a:gd name="T2" fmla="*/ 174 w 175"/>
                <a:gd name="T3" fmla="*/ 272 h 545"/>
                <a:gd name="T4" fmla="*/ 174 w 175"/>
                <a:gd name="T5" fmla="*/ 228 h 545"/>
                <a:gd name="T6" fmla="*/ 163 w 175"/>
                <a:gd name="T7" fmla="*/ 185 h 545"/>
                <a:gd name="T8" fmla="*/ 147 w 175"/>
                <a:gd name="T9" fmla="*/ 147 h 545"/>
                <a:gd name="T10" fmla="*/ 125 w 175"/>
                <a:gd name="T11" fmla="*/ 109 h 545"/>
                <a:gd name="T12" fmla="*/ 103 w 175"/>
                <a:gd name="T13" fmla="*/ 76 h 545"/>
                <a:gd name="T14" fmla="*/ 71 w 175"/>
                <a:gd name="T15" fmla="*/ 44 h 545"/>
                <a:gd name="T16" fmla="*/ 38 w 175"/>
                <a:gd name="T17" fmla="*/ 17 h 545"/>
                <a:gd name="T18" fmla="*/ 0 w 175"/>
                <a:gd name="T19" fmla="*/ 0 h 545"/>
                <a:gd name="T20" fmla="*/ 0 w 175"/>
                <a:gd name="T21" fmla="*/ 267 h 545"/>
                <a:gd name="T22" fmla="*/ 0 w 175"/>
                <a:gd name="T23" fmla="*/ 267 h 545"/>
                <a:gd name="T24" fmla="*/ 0 w 175"/>
                <a:gd name="T25" fmla="*/ 272 h 545"/>
                <a:gd name="T26" fmla="*/ 0 w 175"/>
                <a:gd name="T27" fmla="*/ 272 h 545"/>
                <a:gd name="T28" fmla="*/ 0 w 175"/>
                <a:gd name="T29" fmla="*/ 277 h 545"/>
                <a:gd name="T30" fmla="*/ 0 w 175"/>
                <a:gd name="T31" fmla="*/ 544 h 545"/>
                <a:gd name="T32" fmla="*/ 0 w 175"/>
                <a:gd name="T33" fmla="*/ 544 h 545"/>
                <a:gd name="T34" fmla="*/ 38 w 175"/>
                <a:gd name="T35" fmla="*/ 527 h 545"/>
                <a:gd name="T36" fmla="*/ 71 w 175"/>
                <a:gd name="T37" fmla="*/ 500 h 545"/>
                <a:gd name="T38" fmla="*/ 103 w 175"/>
                <a:gd name="T39" fmla="*/ 467 h 545"/>
                <a:gd name="T40" fmla="*/ 125 w 175"/>
                <a:gd name="T41" fmla="*/ 435 h 545"/>
                <a:gd name="T42" fmla="*/ 147 w 175"/>
                <a:gd name="T43" fmla="*/ 397 h 545"/>
                <a:gd name="T44" fmla="*/ 163 w 175"/>
                <a:gd name="T45" fmla="*/ 359 h 545"/>
                <a:gd name="T46" fmla="*/ 174 w 175"/>
                <a:gd name="T47" fmla="*/ 315 h 545"/>
                <a:gd name="T48" fmla="*/ 174 w 175"/>
                <a:gd name="T49" fmla="*/ 272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545">
                  <a:moveTo>
                    <a:pt x="174" y="272"/>
                  </a:moveTo>
                  <a:lnTo>
                    <a:pt x="174" y="272"/>
                  </a:lnTo>
                  <a:lnTo>
                    <a:pt x="174" y="228"/>
                  </a:lnTo>
                  <a:lnTo>
                    <a:pt x="163" y="185"/>
                  </a:lnTo>
                  <a:lnTo>
                    <a:pt x="147" y="147"/>
                  </a:lnTo>
                  <a:lnTo>
                    <a:pt x="125" y="109"/>
                  </a:lnTo>
                  <a:lnTo>
                    <a:pt x="103" y="76"/>
                  </a:lnTo>
                  <a:lnTo>
                    <a:pt x="71" y="44"/>
                  </a:lnTo>
                  <a:lnTo>
                    <a:pt x="38" y="17"/>
                  </a:lnTo>
                  <a:lnTo>
                    <a:pt x="0" y="0"/>
                  </a:lnTo>
                  <a:lnTo>
                    <a:pt x="0" y="267"/>
                  </a:lnTo>
                  <a:lnTo>
                    <a:pt x="0" y="267"/>
                  </a:lnTo>
                  <a:lnTo>
                    <a:pt x="0" y="272"/>
                  </a:lnTo>
                  <a:lnTo>
                    <a:pt x="0" y="272"/>
                  </a:lnTo>
                  <a:lnTo>
                    <a:pt x="0" y="277"/>
                  </a:lnTo>
                  <a:lnTo>
                    <a:pt x="0" y="544"/>
                  </a:lnTo>
                  <a:lnTo>
                    <a:pt x="0" y="544"/>
                  </a:lnTo>
                  <a:lnTo>
                    <a:pt x="38" y="527"/>
                  </a:lnTo>
                  <a:lnTo>
                    <a:pt x="71" y="500"/>
                  </a:lnTo>
                  <a:lnTo>
                    <a:pt x="103" y="467"/>
                  </a:lnTo>
                  <a:lnTo>
                    <a:pt x="125" y="435"/>
                  </a:lnTo>
                  <a:lnTo>
                    <a:pt x="147" y="397"/>
                  </a:lnTo>
                  <a:lnTo>
                    <a:pt x="163" y="359"/>
                  </a:lnTo>
                  <a:lnTo>
                    <a:pt x="174" y="315"/>
                  </a:lnTo>
                  <a:lnTo>
                    <a:pt x="174"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4" name="Freeform 200"/>
            <p:cNvSpPr>
              <a:spLocks noChangeArrowheads="1"/>
            </p:cNvSpPr>
            <p:nvPr/>
          </p:nvSpPr>
          <p:spPr bwMode="auto">
            <a:xfrm>
              <a:off x="10687050" y="6180138"/>
              <a:ext cx="60325" cy="682625"/>
            </a:xfrm>
            <a:custGeom>
              <a:avLst/>
              <a:gdLst>
                <a:gd name="T0" fmla="*/ 173 w 174"/>
                <a:gd name="T1" fmla="*/ 1901 h 1902"/>
                <a:gd name="T2" fmla="*/ 0 w 174"/>
                <a:gd name="T3" fmla="*/ 1901 h 1902"/>
                <a:gd name="T4" fmla="*/ 0 w 174"/>
                <a:gd name="T5" fmla="*/ 0 h 1902"/>
                <a:gd name="T6" fmla="*/ 173 w 174"/>
                <a:gd name="T7" fmla="*/ 0 h 1902"/>
                <a:gd name="T8" fmla="*/ 173 w 174"/>
                <a:gd name="T9" fmla="*/ 1901 h 1902"/>
              </a:gdLst>
              <a:ahLst/>
              <a:cxnLst>
                <a:cxn ang="0">
                  <a:pos x="T0" y="T1"/>
                </a:cxn>
                <a:cxn ang="0">
                  <a:pos x="T2" y="T3"/>
                </a:cxn>
                <a:cxn ang="0">
                  <a:pos x="T4" y="T5"/>
                </a:cxn>
                <a:cxn ang="0">
                  <a:pos x="T6" y="T7"/>
                </a:cxn>
                <a:cxn ang="0">
                  <a:pos x="T8" y="T9"/>
                </a:cxn>
              </a:cxnLst>
              <a:rect l="0" t="0" r="r" b="b"/>
              <a:pathLst>
                <a:path w="174" h="1902">
                  <a:moveTo>
                    <a:pt x="173" y="1901"/>
                  </a:moveTo>
                  <a:lnTo>
                    <a:pt x="0" y="1901"/>
                  </a:lnTo>
                  <a:lnTo>
                    <a:pt x="0" y="0"/>
                  </a:lnTo>
                  <a:lnTo>
                    <a:pt x="173" y="0"/>
                  </a:lnTo>
                  <a:lnTo>
                    <a:pt x="173" y="1901"/>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5" name="Freeform 204"/>
            <p:cNvSpPr>
              <a:spLocks noChangeArrowheads="1"/>
            </p:cNvSpPr>
            <p:nvPr/>
          </p:nvSpPr>
          <p:spPr bwMode="auto">
            <a:xfrm>
              <a:off x="9442450" y="5026025"/>
              <a:ext cx="674688" cy="682625"/>
            </a:xfrm>
            <a:custGeom>
              <a:avLst/>
              <a:gdLst>
                <a:gd name="T0" fmla="*/ 951 w 1880"/>
                <a:gd name="T1" fmla="*/ 1900 h 1901"/>
                <a:gd name="T2" fmla="*/ 951 w 1880"/>
                <a:gd name="T3" fmla="*/ 1900 h 1901"/>
                <a:gd name="T4" fmla="*/ 918 w 1880"/>
                <a:gd name="T5" fmla="*/ 1896 h 1901"/>
                <a:gd name="T6" fmla="*/ 907 w 1880"/>
                <a:gd name="T7" fmla="*/ 1890 h 1901"/>
                <a:gd name="T8" fmla="*/ 891 w 1880"/>
                <a:gd name="T9" fmla="*/ 1879 h 1901"/>
                <a:gd name="T10" fmla="*/ 28 w 1880"/>
                <a:gd name="T11" fmla="*/ 1010 h 1901"/>
                <a:gd name="T12" fmla="*/ 28 w 1880"/>
                <a:gd name="T13" fmla="*/ 1010 h 1901"/>
                <a:gd name="T14" fmla="*/ 17 w 1880"/>
                <a:gd name="T15" fmla="*/ 999 h 1901"/>
                <a:gd name="T16" fmla="*/ 6 w 1880"/>
                <a:gd name="T17" fmla="*/ 982 h 1901"/>
                <a:gd name="T18" fmla="*/ 0 w 1880"/>
                <a:gd name="T19" fmla="*/ 966 h 1901"/>
                <a:gd name="T20" fmla="*/ 0 w 1880"/>
                <a:gd name="T21" fmla="*/ 950 h 1901"/>
                <a:gd name="T22" fmla="*/ 0 w 1880"/>
                <a:gd name="T23" fmla="*/ 950 h 1901"/>
                <a:gd name="T24" fmla="*/ 0 w 1880"/>
                <a:gd name="T25" fmla="*/ 934 h 1901"/>
                <a:gd name="T26" fmla="*/ 6 w 1880"/>
                <a:gd name="T27" fmla="*/ 917 h 1901"/>
                <a:gd name="T28" fmla="*/ 17 w 1880"/>
                <a:gd name="T29" fmla="*/ 901 h 1901"/>
                <a:gd name="T30" fmla="*/ 28 w 1880"/>
                <a:gd name="T31" fmla="*/ 890 h 1901"/>
                <a:gd name="T32" fmla="*/ 891 w 1880"/>
                <a:gd name="T33" fmla="*/ 21 h 1901"/>
                <a:gd name="T34" fmla="*/ 891 w 1880"/>
                <a:gd name="T35" fmla="*/ 21 h 1901"/>
                <a:gd name="T36" fmla="*/ 902 w 1880"/>
                <a:gd name="T37" fmla="*/ 10 h 1901"/>
                <a:gd name="T38" fmla="*/ 918 w 1880"/>
                <a:gd name="T39" fmla="*/ 5 h 1901"/>
                <a:gd name="T40" fmla="*/ 935 w 1880"/>
                <a:gd name="T41" fmla="*/ 0 h 1901"/>
                <a:gd name="T42" fmla="*/ 951 w 1880"/>
                <a:gd name="T43" fmla="*/ 0 h 1901"/>
                <a:gd name="T44" fmla="*/ 951 w 1880"/>
                <a:gd name="T45" fmla="*/ 0 h 1901"/>
                <a:gd name="T46" fmla="*/ 951 w 1880"/>
                <a:gd name="T47" fmla="*/ 0 h 1901"/>
                <a:gd name="T48" fmla="*/ 967 w 1880"/>
                <a:gd name="T49" fmla="*/ 0 h 1901"/>
                <a:gd name="T50" fmla="*/ 983 w 1880"/>
                <a:gd name="T51" fmla="*/ 5 h 1901"/>
                <a:gd name="T52" fmla="*/ 1000 w 1880"/>
                <a:gd name="T53" fmla="*/ 10 h 1901"/>
                <a:gd name="T54" fmla="*/ 1016 w 1880"/>
                <a:gd name="T55" fmla="*/ 21 h 1901"/>
                <a:gd name="T56" fmla="*/ 1879 w 1880"/>
                <a:gd name="T57" fmla="*/ 890 h 1901"/>
                <a:gd name="T58" fmla="*/ 1754 w 1880"/>
                <a:gd name="T59" fmla="*/ 1010 h 1901"/>
                <a:gd name="T60" fmla="*/ 951 w 1880"/>
                <a:gd name="T61" fmla="*/ 206 h 1901"/>
                <a:gd name="T62" fmla="*/ 212 w 1880"/>
                <a:gd name="T63" fmla="*/ 950 h 1901"/>
                <a:gd name="T64" fmla="*/ 951 w 1880"/>
                <a:gd name="T65" fmla="*/ 1694 h 1901"/>
                <a:gd name="T66" fmla="*/ 1320 w 1880"/>
                <a:gd name="T67" fmla="*/ 1325 h 1901"/>
                <a:gd name="T68" fmla="*/ 1445 w 1880"/>
                <a:gd name="T69" fmla="*/ 1444 h 1901"/>
                <a:gd name="T70" fmla="*/ 1016 w 1880"/>
                <a:gd name="T71" fmla="*/ 1879 h 1901"/>
                <a:gd name="T72" fmla="*/ 1016 w 1880"/>
                <a:gd name="T73" fmla="*/ 1879 h 1901"/>
                <a:gd name="T74" fmla="*/ 1000 w 1880"/>
                <a:gd name="T75" fmla="*/ 1890 h 1901"/>
                <a:gd name="T76" fmla="*/ 983 w 1880"/>
                <a:gd name="T77" fmla="*/ 1896 h 1901"/>
                <a:gd name="T78" fmla="*/ 951 w 1880"/>
                <a:gd name="T79" fmla="*/ 1900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0" h="1901">
                  <a:moveTo>
                    <a:pt x="951" y="1900"/>
                  </a:moveTo>
                  <a:lnTo>
                    <a:pt x="951" y="1900"/>
                  </a:lnTo>
                  <a:lnTo>
                    <a:pt x="918" y="1896"/>
                  </a:lnTo>
                  <a:lnTo>
                    <a:pt x="907" y="1890"/>
                  </a:lnTo>
                  <a:lnTo>
                    <a:pt x="891" y="1879"/>
                  </a:lnTo>
                  <a:lnTo>
                    <a:pt x="28" y="1010"/>
                  </a:lnTo>
                  <a:lnTo>
                    <a:pt x="28" y="1010"/>
                  </a:lnTo>
                  <a:lnTo>
                    <a:pt x="17" y="999"/>
                  </a:lnTo>
                  <a:lnTo>
                    <a:pt x="6" y="982"/>
                  </a:lnTo>
                  <a:lnTo>
                    <a:pt x="0" y="966"/>
                  </a:lnTo>
                  <a:lnTo>
                    <a:pt x="0" y="950"/>
                  </a:lnTo>
                  <a:lnTo>
                    <a:pt x="0" y="950"/>
                  </a:lnTo>
                  <a:lnTo>
                    <a:pt x="0" y="934"/>
                  </a:lnTo>
                  <a:lnTo>
                    <a:pt x="6" y="917"/>
                  </a:lnTo>
                  <a:lnTo>
                    <a:pt x="17" y="901"/>
                  </a:lnTo>
                  <a:lnTo>
                    <a:pt x="28" y="890"/>
                  </a:lnTo>
                  <a:lnTo>
                    <a:pt x="891" y="21"/>
                  </a:lnTo>
                  <a:lnTo>
                    <a:pt x="891" y="21"/>
                  </a:lnTo>
                  <a:lnTo>
                    <a:pt x="902" y="10"/>
                  </a:lnTo>
                  <a:lnTo>
                    <a:pt x="918" y="5"/>
                  </a:lnTo>
                  <a:lnTo>
                    <a:pt x="935" y="0"/>
                  </a:lnTo>
                  <a:lnTo>
                    <a:pt x="951" y="0"/>
                  </a:lnTo>
                  <a:lnTo>
                    <a:pt x="951" y="0"/>
                  </a:lnTo>
                  <a:lnTo>
                    <a:pt x="951" y="0"/>
                  </a:lnTo>
                  <a:lnTo>
                    <a:pt x="967" y="0"/>
                  </a:lnTo>
                  <a:lnTo>
                    <a:pt x="983" y="5"/>
                  </a:lnTo>
                  <a:lnTo>
                    <a:pt x="1000" y="10"/>
                  </a:lnTo>
                  <a:lnTo>
                    <a:pt x="1016" y="21"/>
                  </a:lnTo>
                  <a:lnTo>
                    <a:pt x="1879" y="890"/>
                  </a:lnTo>
                  <a:lnTo>
                    <a:pt x="1754" y="1010"/>
                  </a:lnTo>
                  <a:lnTo>
                    <a:pt x="951" y="206"/>
                  </a:lnTo>
                  <a:lnTo>
                    <a:pt x="212" y="950"/>
                  </a:lnTo>
                  <a:lnTo>
                    <a:pt x="951" y="1694"/>
                  </a:lnTo>
                  <a:lnTo>
                    <a:pt x="1320" y="1325"/>
                  </a:lnTo>
                  <a:lnTo>
                    <a:pt x="1445" y="1444"/>
                  </a:lnTo>
                  <a:lnTo>
                    <a:pt x="1016" y="1879"/>
                  </a:lnTo>
                  <a:lnTo>
                    <a:pt x="1016" y="1879"/>
                  </a:lnTo>
                  <a:lnTo>
                    <a:pt x="1000" y="1890"/>
                  </a:lnTo>
                  <a:lnTo>
                    <a:pt x="983" y="1896"/>
                  </a:lnTo>
                  <a:lnTo>
                    <a:pt x="951" y="190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6" name="Freeform 205"/>
            <p:cNvSpPr>
              <a:spLocks noChangeArrowheads="1"/>
            </p:cNvSpPr>
            <p:nvPr/>
          </p:nvSpPr>
          <p:spPr bwMode="auto">
            <a:xfrm>
              <a:off x="10844213" y="5289550"/>
              <a:ext cx="374650" cy="374650"/>
            </a:xfrm>
            <a:custGeom>
              <a:avLst/>
              <a:gdLst>
                <a:gd name="T0" fmla="*/ 521 w 1043"/>
                <a:gd name="T1" fmla="*/ 1042 h 1043"/>
                <a:gd name="T2" fmla="*/ 488 w 1043"/>
                <a:gd name="T3" fmla="*/ 1038 h 1043"/>
                <a:gd name="T4" fmla="*/ 472 w 1043"/>
                <a:gd name="T5" fmla="*/ 1026 h 1043"/>
                <a:gd name="T6" fmla="*/ 456 w 1043"/>
                <a:gd name="T7" fmla="*/ 1015 h 1043"/>
                <a:gd name="T8" fmla="*/ 27 w 1043"/>
                <a:gd name="T9" fmla="*/ 586 h 1043"/>
                <a:gd name="T10" fmla="*/ 16 w 1043"/>
                <a:gd name="T11" fmla="*/ 570 h 1043"/>
                <a:gd name="T12" fmla="*/ 5 w 1043"/>
                <a:gd name="T13" fmla="*/ 554 h 1043"/>
                <a:gd name="T14" fmla="*/ 0 w 1043"/>
                <a:gd name="T15" fmla="*/ 538 h 1043"/>
                <a:gd name="T16" fmla="*/ 0 w 1043"/>
                <a:gd name="T17" fmla="*/ 521 h 1043"/>
                <a:gd name="T18" fmla="*/ 0 w 1043"/>
                <a:gd name="T19" fmla="*/ 505 h 1043"/>
                <a:gd name="T20" fmla="*/ 5 w 1043"/>
                <a:gd name="T21" fmla="*/ 489 h 1043"/>
                <a:gd name="T22" fmla="*/ 16 w 1043"/>
                <a:gd name="T23" fmla="*/ 472 h 1043"/>
                <a:gd name="T24" fmla="*/ 27 w 1043"/>
                <a:gd name="T25" fmla="*/ 461 h 1043"/>
                <a:gd name="T26" fmla="*/ 456 w 1043"/>
                <a:gd name="T27" fmla="*/ 27 h 1043"/>
                <a:gd name="T28" fmla="*/ 472 w 1043"/>
                <a:gd name="T29" fmla="*/ 16 h 1043"/>
                <a:gd name="T30" fmla="*/ 488 w 1043"/>
                <a:gd name="T31" fmla="*/ 11 h 1043"/>
                <a:gd name="T32" fmla="*/ 505 w 1043"/>
                <a:gd name="T33" fmla="*/ 5 h 1043"/>
                <a:gd name="T34" fmla="*/ 521 w 1043"/>
                <a:gd name="T35" fmla="*/ 0 h 1043"/>
                <a:gd name="T36" fmla="*/ 538 w 1043"/>
                <a:gd name="T37" fmla="*/ 5 h 1043"/>
                <a:gd name="T38" fmla="*/ 554 w 1043"/>
                <a:gd name="T39" fmla="*/ 11 h 1043"/>
                <a:gd name="T40" fmla="*/ 570 w 1043"/>
                <a:gd name="T41" fmla="*/ 16 h 1043"/>
                <a:gd name="T42" fmla="*/ 581 w 1043"/>
                <a:gd name="T43" fmla="*/ 27 h 1043"/>
                <a:gd name="T44" fmla="*/ 1015 w 1043"/>
                <a:gd name="T45" fmla="*/ 461 h 1043"/>
                <a:gd name="T46" fmla="*/ 1026 w 1043"/>
                <a:gd name="T47" fmla="*/ 472 h 1043"/>
                <a:gd name="T48" fmla="*/ 1031 w 1043"/>
                <a:gd name="T49" fmla="*/ 489 h 1043"/>
                <a:gd name="T50" fmla="*/ 1037 w 1043"/>
                <a:gd name="T51" fmla="*/ 505 h 1043"/>
                <a:gd name="T52" fmla="*/ 1042 w 1043"/>
                <a:gd name="T53" fmla="*/ 521 h 1043"/>
                <a:gd name="T54" fmla="*/ 1037 w 1043"/>
                <a:gd name="T55" fmla="*/ 538 h 1043"/>
                <a:gd name="T56" fmla="*/ 1031 w 1043"/>
                <a:gd name="T57" fmla="*/ 554 h 1043"/>
                <a:gd name="T58" fmla="*/ 1026 w 1043"/>
                <a:gd name="T59" fmla="*/ 570 h 1043"/>
                <a:gd name="T60" fmla="*/ 1015 w 1043"/>
                <a:gd name="T61" fmla="*/ 586 h 1043"/>
                <a:gd name="T62" fmla="*/ 581 w 1043"/>
                <a:gd name="T63" fmla="*/ 1015 h 1043"/>
                <a:gd name="T64" fmla="*/ 570 w 1043"/>
                <a:gd name="T65" fmla="*/ 1026 h 1043"/>
                <a:gd name="T66" fmla="*/ 554 w 1043"/>
                <a:gd name="T67" fmla="*/ 1038 h 1043"/>
                <a:gd name="T68" fmla="*/ 521 w 1043"/>
                <a:gd name="T69" fmla="*/ 1042 h 1043"/>
                <a:gd name="T70" fmla="*/ 211 w 1043"/>
                <a:gd name="T71" fmla="*/ 521 h 1043"/>
                <a:gd name="T72" fmla="*/ 521 w 1043"/>
                <a:gd name="T73" fmla="*/ 831 h 1043"/>
                <a:gd name="T74" fmla="*/ 831 w 1043"/>
                <a:gd name="T75" fmla="*/ 521 h 1043"/>
                <a:gd name="T76" fmla="*/ 521 w 1043"/>
                <a:gd name="T77" fmla="*/ 212 h 1043"/>
                <a:gd name="T78" fmla="*/ 211 w 1043"/>
                <a:gd name="T79" fmla="*/ 521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3" h="1043">
                  <a:moveTo>
                    <a:pt x="521" y="1042"/>
                  </a:moveTo>
                  <a:lnTo>
                    <a:pt x="488" y="1038"/>
                  </a:lnTo>
                  <a:lnTo>
                    <a:pt x="472" y="1026"/>
                  </a:lnTo>
                  <a:lnTo>
                    <a:pt x="456" y="1015"/>
                  </a:lnTo>
                  <a:lnTo>
                    <a:pt x="27" y="586"/>
                  </a:lnTo>
                  <a:lnTo>
                    <a:pt x="16" y="570"/>
                  </a:lnTo>
                  <a:lnTo>
                    <a:pt x="5" y="554"/>
                  </a:lnTo>
                  <a:lnTo>
                    <a:pt x="0" y="538"/>
                  </a:lnTo>
                  <a:lnTo>
                    <a:pt x="0" y="521"/>
                  </a:lnTo>
                  <a:lnTo>
                    <a:pt x="0" y="505"/>
                  </a:lnTo>
                  <a:lnTo>
                    <a:pt x="5" y="489"/>
                  </a:lnTo>
                  <a:lnTo>
                    <a:pt x="16" y="472"/>
                  </a:lnTo>
                  <a:lnTo>
                    <a:pt x="27" y="461"/>
                  </a:lnTo>
                  <a:lnTo>
                    <a:pt x="456" y="27"/>
                  </a:lnTo>
                  <a:lnTo>
                    <a:pt x="472" y="16"/>
                  </a:lnTo>
                  <a:lnTo>
                    <a:pt x="488" y="11"/>
                  </a:lnTo>
                  <a:lnTo>
                    <a:pt x="505" y="5"/>
                  </a:lnTo>
                  <a:lnTo>
                    <a:pt x="521" y="0"/>
                  </a:lnTo>
                  <a:lnTo>
                    <a:pt x="538" y="5"/>
                  </a:lnTo>
                  <a:lnTo>
                    <a:pt x="554" y="11"/>
                  </a:lnTo>
                  <a:lnTo>
                    <a:pt x="570" y="16"/>
                  </a:lnTo>
                  <a:lnTo>
                    <a:pt x="581" y="27"/>
                  </a:lnTo>
                  <a:lnTo>
                    <a:pt x="1015" y="461"/>
                  </a:lnTo>
                  <a:lnTo>
                    <a:pt x="1026" y="472"/>
                  </a:lnTo>
                  <a:lnTo>
                    <a:pt x="1031" y="489"/>
                  </a:lnTo>
                  <a:lnTo>
                    <a:pt x="1037" y="505"/>
                  </a:lnTo>
                  <a:lnTo>
                    <a:pt x="1042" y="521"/>
                  </a:lnTo>
                  <a:lnTo>
                    <a:pt x="1037" y="538"/>
                  </a:lnTo>
                  <a:lnTo>
                    <a:pt x="1031" y="554"/>
                  </a:lnTo>
                  <a:lnTo>
                    <a:pt x="1026" y="570"/>
                  </a:lnTo>
                  <a:lnTo>
                    <a:pt x="1015" y="586"/>
                  </a:lnTo>
                  <a:lnTo>
                    <a:pt x="581" y="1015"/>
                  </a:lnTo>
                  <a:lnTo>
                    <a:pt x="570" y="1026"/>
                  </a:lnTo>
                  <a:lnTo>
                    <a:pt x="554" y="1038"/>
                  </a:lnTo>
                  <a:lnTo>
                    <a:pt x="521" y="1042"/>
                  </a:lnTo>
                  <a:close/>
                  <a:moveTo>
                    <a:pt x="211" y="521"/>
                  </a:moveTo>
                  <a:lnTo>
                    <a:pt x="521" y="831"/>
                  </a:lnTo>
                  <a:lnTo>
                    <a:pt x="831" y="521"/>
                  </a:lnTo>
                  <a:lnTo>
                    <a:pt x="521" y="212"/>
                  </a:lnTo>
                  <a:lnTo>
                    <a:pt x="211" y="521"/>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7" name="Freeform 206"/>
            <p:cNvSpPr>
              <a:spLocks noChangeArrowheads="1"/>
            </p:cNvSpPr>
            <p:nvPr/>
          </p:nvSpPr>
          <p:spPr bwMode="auto">
            <a:xfrm>
              <a:off x="10066338" y="4735513"/>
              <a:ext cx="371475" cy="371475"/>
            </a:xfrm>
            <a:custGeom>
              <a:avLst/>
              <a:gdLst>
                <a:gd name="T0" fmla="*/ 207 w 1038"/>
                <a:gd name="T1" fmla="*/ 516 h 1038"/>
                <a:gd name="T2" fmla="*/ 516 w 1038"/>
                <a:gd name="T3" fmla="*/ 825 h 1038"/>
                <a:gd name="T4" fmla="*/ 825 w 1038"/>
                <a:gd name="T5" fmla="*/ 516 h 1038"/>
                <a:gd name="T6" fmla="*/ 516 w 1038"/>
                <a:gd name="T7" fmla="*/ 206 h 1038"/>
                <a:gd name="T8" fmla="*/ 207 w 1038"/>
                <a:gd name="T9" fmla="*/ 516 h 1038"/>
                <a:gd name="T10" fmla="*/ 516 w 1038"/>
                <a:gd name="T11" fmla="*/ 1037 h 1038"/>
                <a:gd name="T12" fmla="*/ 484 w 1038"/>
                <a:gd name="T13" fmla="*/ 1032 h 1038"/>
                <a:gd name="T14" fmla="*/ 473 w 1038"/>
                <a:gd name="T15" fmla="*/ 1020 h 1038"/>
                <a:gd name="T16" fmla="*/ 456 w 1038"/>
                <a:gd name="T17" fmla="*/ 1010 h 1038"/>
                <a:gd name="T18" fmla="*/ 22 w 1038"/>
                <a:gd name="T19" fmla="*/ 581 h 1038"/>
                <a:gd name="T20" fmla="*/ 11 w 1038"/>
                <a:gd name="T21" fmla="*/ 564 h 1038"/>
                <a:gd name="T22" fmla="*/ 6 w 1038"/>
                <a:gd name="T23" fmla="*/ 554 h 1038"/>
                <a:gd name="T24" fmla="*/ 0 w 1038"/>
                <a:gd name="T25" fmla="*/ 537 h 1038"/>
                <a:gd name="T26" fmla="*/ 0 w 1038"/>
                <a:gd name="T27" fmla="*/ 516 h 1038"/>
                <a:gd name="T28" fmla="*/ 0 w 1038"/>
                <a:gd name="T29" fmla="*/ 499 h 1038"/>
                <a:gd name="T30" fmla="*/ 6 w 1038"/>
                <a:gd name="T31" fmla="*/ 483 h 1038"/>
                <a:gd name="T32" fmla="*/ 11 w 1038"/>
                <a:gd name="T33" fmla="*/ 467 h 1038"/>
                <a:gd name="T34" fmla="*/ 22 w 1038"/>
                <a:gd name="T35" fmla="*/ 456 h 1038"/>
                <a:gd name="T36" fmla="*/ 456 w 1038"/>
                <a:gd name="T37" fmla="*/ 21 h 1038"/>
                <a:gd name="T38" fmla="*/ 473 w 1038"/>
                <a:gd name="T39" fmla="*/ 10 h 1038"/>
                <a:gd name="T40" fmla="*/ 484 w 1038"/>
                <a:gd name="T41" fmla="*/ 5 h 1038"/>
                <a:gd name="T42" fmla="*/ 500 w 1038"/>
                <a:gd name="T43" fmla="*/ 0 h 1038"/>
                <a:gd name="T44" fmla="*/ 516 w 1038"/>
                <a:gd name="T45" fmla="*/ 0 h 1038"/>
                <a:gd name="T46" fmla="*/ 538 w 1038"/>
                <a:gd name="T47" fmla="*/ 0 h 1038"/>
                <a:gd name="T48" fmla="*/ 554 w 1038"/>
                <a:gd name="T49" fmla="*/ 5 h 1038"/>
                <a:gd name="T50" fmla="*/ 565 w 1038"/>
                <a:gd name="T51" fmla="*/ 10 h 1038"/>
                <a:gd name="T52" fmla="*/ 581 w 1038"/>
                <a:gd name="T53" fmla="*/ 21 h 1038"/>
                <a:gd name="T54" fmla="*/ 1010 w 1038"/>
                <a:gd name="T55" fmla="*/ 456 h 1038"/>
                <a:gd name="T56" fmla="*/ 1021 w 1038"/>
                <a:gd name="T57" fmla="*/ 472 h 1038"/>
                <a:gd name="T58" fmla="*/ 1032 w 1038"/>
                <a:gd name="T59" fmla="*/ 483 h 1038"/>
                <a:gd name="T60" fmla="*/ 1037 w 1038"/>
                <a:gd name="T61" fmla="*/ 516 h 1038"/>
                <a:gd name="T62" fmla="*/ 1032 w 1038"/>
                <a:gd name="T63" fmla="*/ 548 h 1038"/>
                <a:gd name="T64" fmla="*/ 1021 w 1038"/>
                <a:gd name="T65" fmla="*/ 564 h 1038"/>
                <a:gd name="T66" fmla="*/ 1010 w 1038"/>
                <a:gd name="T67" fmla="*/ 581 h 1038"/>
                <a:gd name="T68" fmla="*/ 581 w 1038"/>
                <a:gd name="T69" fmla="*/ 1010 h 1038"/>
                <a:gd name="T70" fmla="*/ 565 w 1038"/>
                <a:gd name="T71" fmla="*/ 1020 h 1038"/>
                <a:gd name="T72" fmla="*/ 548 w 1038"/>
                <a:gd name="T73" fmla="*/ 1032 h 1038"/>
                <a:gd name="T74" fmla="*/ 516 w 1038"/>
                <a:gd name="T75" fmla="*/ 103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8" h="1038">
                  <a:moveTo>
                    <a:pt x="207" y="516"/>
                  </a:moveTo>
                  <a:lnTo>
                    <a:pt x="516" y="825"/>
                  </a:lnTo>
                  <a:lnTo>
                    <a:pt x="825" y="516"/>
                  </a:lnTo>
                  <a:lnTo>
                    <a:pt x="516" y="206"/>
                  </a:lnTo>
                  <a:lnTo>
                    <a:pt x="207" y="516"/>
                  </a:lnTo>
                  <a:close/>
                  <a:moveTo>
                    <a:pt x="516" y="1037"/>
                  </a:moveTo>
                  <a:lnTo>
                    <a:pt x="484" y="1032"/>
                  </a:lnTo>
                  <a:lnTo>
                    <a:pt x="473" y="1020"/>
                  </a:lnTo>
                  <a:lnTo>
                    <a:pt x="456" y="1010"/>
                  </a:lnTo>
                  <a:lnTo>
                    <a:pt x="22" y="581"/>
                  </a:lnTo>
                  <a:lnTo>
                    <a:pt x="11" y="564"/>
                  </a:lnTo>
                  <a:lnTo>
                    <a:pt x="6" y="554"/>
                  </a:lnTo>
                  <a:lnTo>
                    <a:pt x="0" y="537"/>
                  </a:lnTo>
                  <a:lnTo>
                    <a:pt x="0" y="516"/>
                  </a:lnTo>
                  <a:lnTo>
                    <a:pt x="0" y="499"/>
                  </a:lnTo>
                  <a:lnTo>
                    <a:pt x="6" y="483"/>
                  </a:lnTo>
                  <a:lnTo>
                    <a:pt x="11" y="467"/>
                  </a:lnTo>
                  <a:lnTo>
                    <a:pt x="22" y="456"/>
                  </a:lnTo>
                  <a:lnTo>
                    <a:pt x="456" y="21"/>
                  </a:lnTo>
                  <a:lnTo>
                    <a:pt x="473" y="10"/>
                  </a:lnTo>
                  <a:lnTo>
                    <a:pt x="484" y="5"/>
                  </a:lnTo>
                  <a:lnTo>
                    <a:pt x="500" y="0"/>
                  </a:lnTo>
                  <a:lnTo>
                    <a:pt x="516" y="0"/>
                  </a:lnTo>
                  <a:lnTo>
                    <a:pt x="538" y="0"/>
                  </a:lnTo>
                  <a:lnTo>
                    <a:pt x="554" y="5"/>
                  </a:lnTo>
                  <a:lnTo>
                    <a:pt x="565" y="10"/>
                  </a:lnTo>
                  <a:lnTo>
                    <a:pt x="581" y="21"/>
                  </a:lnTo>
                  <a:lnTo>
                    <a:pt x="1010" y="456"/>
                  </a:lnTo>
                  <a:lnTo>
                    <a:pt x="1021" y="472"/>
                  </a:lnTo>
                  <a:lnTo>
                    <a:pt x="1032" y="483"/>
                  </a:lnTo>
                  <a:lnTo>
                    <a:pt x="1037" y="516"/>
                  </a:lnTo>
                  <a:lnTo>
                    <a:pt x="1032" y="548"/>
                  </a:lnTo>
                  <a:lnTo>
                    <a:pt x="1021" y="564"/>
                  </a:lnTo>
                  <a:lnTo>
                    <a:pt x="1010" y="581"/>
                  </a:lnTo>
                  <a:lnTo>
                    <a:pt x="581" y="1010"/>
                  </a:lnTo>
                  <a:lnTo>
                    <a:pt x="565" y="1020"/>
                  </a:lnTo>
                  <a:lnTo>
                    <a:pt x="548" y="1032"/>
                  </a:lnTo>
                  <a:lnTo>
                    <a:pt x="516" y="1037"/>
                  </a:lnTo>
                  <a:close/>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8" name="Freeform 207"/>
            <p:cNvSpPr>
              <a:spLocks noChangeArrowheads="1"/>
            </p:cNvSpPr>
            <p:nvPr/>
          </p:nvSpPr>
          <p:spPr bwMode="auto">
            <a:xfrm>
              <a:off x="11310938" y="5470525"/>
              <a:ext cx="374650" cy="371475"/>
            </a:xfrm>
            <a:custGeom>
              <a:avLst/>
              <a:gdLst>
                <a:gd name="T0" fmla="*/ 521 w 1043"/>
                <a:gd name="T1" fmla="*/ 1037 h 1038"/>
                <a:gd name="T2" fmla="*/ 488 w 1043"/>
                <a:gd name="T3" fmla="*/ 1032 h 1038"/>
                <a:gd name="T4" fmla="*/ 472 w 1043"/>
                <a:gd name="T5" fmla="*/ 1021 h 1038"/>
                <a:gd name="T6" fmla="*/ 461 w 1043"/>
                <a:gd name="T7" fmla="*/ 1010 h 1038"/>
                <a:gd name="T8" fmla="*/ 27 w 1043"/>
                <a:gd name="T9" fmla="*/ 581 h 1038"/>
                <a:gd name="T10" fmla="*/ 16 w 1043"/>
                <a:gd name="T11" fmla="*/ 565 h 1038"/>
                <a:gd name="T12" fmla="*/ 5 w 1043"/>
                <a:gd name="T13" fmla="*/ 554 h 1038"/>
                <a:gd name="T14" fmla="*/ 0 w 1043"/>
                <a:gd name="T15" fmla="*/ 537 h 1038"/>
                <a:gd name="T16" fmla="*/ 0 w 1043"/>
                <a:gd name="T17" fmla="*/ 516 h 1038"/>
                <a:gd name="T18" fmla="*/ 0 w 1043"/>
                <a:gd name="T19" fmla="*/ 500 h 1038"/>
                <a:gd name="T20" fmla="*/ 5 w 1043"/>
                <a:gd name="T21" fmla="*/ 483 h 1038"/>
                <a:gd name="T22" fmla="*/ 16 w 1043"/>
                <a:gd name="T23" fmla="*/ 473 h 1038"/>
                <a:gd name="T24" fmla="*/ 27 w 1043"/>
                <a:gd name="T25" fmla="*/ 456 h 1038"/>
                <a:gd name="T26" fmla="*/ 461 w 1043"/>
                <a:gd name="T27" fmla="*/ 21 h 1038"/>
                <a:gd name="T28" fmla="*/ 472 w 1043"/>
                <a:gd name="T29" fmla="*/ 11 h 1038"/>
                <a:gd name="T30" fmla="*/ 488 w 1043"/>
                <a:gd name="T31" fmla="*/ 5 h 1038"/>
                <a:gd name="T32" fmla="*/ 504 w 1043"/>
                <a:gd name="T33" fmla="*/ 0 h 1038"/>
                <a:gd name="T34" fmla="*/ 521 w 1043"/>
                <a:gd name="T35" fmla="*/ 0 h 1038"/>
                <a:gd name="T36" fmla="*/ 537 w 1043"/>
                <a:gd name="T37" fmla="*/ 0 h 1038"/>
                <a:gd name="T38" fmla="*/ 553 w 1043"/>
                <a:gd name="T39" fmla="*/ 5 h 1038"/>
                <a:gd name="T40" fmla="*/ 570 w 1043"/>
                <a:gd name="T41" fmla="*/ 11 h 1038"/>
                <a:gd name="T42" fmla="*/ 581 w 1043"/>
                <a:gd name="T43" fmla="*/ 21 h 1038"/>
                <a:gd name="T44" fmla="*/ 1014 w 1043"/>
                <a:gd name="T45" fmla="*/ 456 h 1038"/>
                <a:gd name="T46" fmla="*/ 1026 w 1043"/>
                <a:gd name="T47" fmla="*/ 473 h 1038"/>
                <a:gd name="T48" fmla="*/ 1031 w 1043"/>
                <a:gd name="T49" fmla="*/ 483 h 1038"/>
                <a:gd name="T50" fmla="*/ 1037 w 1043"/>
                <a:gd name="T51" fmla="*/ 500 h 1038"/>
                <a:gd name="T52" fmla="*/ 1042 w 1043"/>
                <a:gd name="T53" fmla="*/ 516 h 1038"/>
                <a:gd name="T54" fmla="*/ 1037 w 1043"/>
                <a:gd name="T55" fmla="*/ 537 h 1038"/>
                <a:gd name="T56" fmla="*/ 1031 w 1043"/>
                <a:gd name="T57" fmla="*/ 554 h 1038"/>
                <a:gd name="T58" fmla="*/ 1026 w 1043"/>
                <a:gd name="T59" fmla="*/ 565 h 1038"/>
                <a:gd name="T60" fmla="*/ 1014 w 1043"/>
                <a:gd name="T61" fmla="*/ 581 h 1038"/>
                <a:gd name="T62" fmla="*/ 581 w 1043"/>
                <a:gd name="T63" fmla="*/ 1010 h 1038"/>
                <a:gd name="T64" fmla="*/ 570 w 1043"/>
                <a:gd name="T65" fmla="*/ 1021 h 1038"/>
                <a:gd name="T66" fmla="*/ 553 w 1043"/>
                <a:gd name="T67" fmla="*/ 1032 h 1038"/>
                <a:gd name="T68" fmla="*/ 521 w 1043"/>
                <a:gd name="T69" fmla="*/ 1037 h 1038"/>
                <a:gd name="T70" fmla="*/ 211 w 1043"/>
                <a:gd name="T71" fmla="*/ 516 h 1038"/>
                <a:gd name="T72" fmla="*/ 521 w 1043"/>
                <a:gd name="T73" fmla="*/ 826 h 1038"/>
                <a:gd name="T74" fmla="*/ 830 w 1043"/>
                <a:gd name="T75" fmla="*/ 516 h 1038"/>
                <a:gd name="T76" fmla="*/ 521 w 1043"/>
                <a:gd name="T77" fmla="*/ 206 h 1038"/>
                <a:gd name="T78" fmla="*/ 211 w 1043"/>
                <a:gd name="T79" fmla="*/ 516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3" h="1038">
                  <a:moveTo>
                    <a:pt x="521" y="1037"/>
                  </a:moveTo>
                  <a:lnTo>
                    <a:pt x="488" y="1032"/>
                  </a:lnTo>
                  <a:lnTo>
                    <a:pt x="472" y="1021"/>
                  </a:lnTo>
                  <a:lnTo>
                    <a:pt x="461" y="1010"/>
                  </a:lnTo>
                  <a:lnTo>
                    <a:pt x="27" y="581"/>
                  </a:lnTo>
                  <a:lnTo>
                    <a:pt x="16" y="565"/>
                  </a:lnTo>
                  <a:lnTo>
                    <a:pt x="5" y="554"/>
                  </a:lnTo>
                  <a:lnTo>
                    <a:pt x="0" y="537"/>
                  </a:lnTo>
                  <a:lnTo>
                    <a:pt x="0" y="516"/>
                  </a:lnTo>
                  <a:lnTo>
                    <a:pt x="0" y="500"/>
                  </a:lnTo>
                  <a:lnTo>
                    <a:pt x="5" y="483"/>
                  </a:lnTo>
                  <a:lnTo>
                    <a:pt x="16" y="473"/>
                  </a:lnTo>
                  <a:lnTo>
                    <a:pt x="27" y="456"/>
                  </a:lnTo>
                  <a:lnTo>
                    <a:pt x="461" y="21"/>
                  </a:lnTo>
                  <a:lnTo>
                    <a:pt x="472" y="11"/>
                  </a:lnTo>
                  <a:lnTo>
                    <a:pt x="488" y="5"/>
                  </a:lnTo>
                  <a:lnTo>
                    <a:pt x="504" y="0"/>
                  </a:lnTo>
                  <a:lnTo>
                    <a:pt x="521" y="0"/>
                  </a:lnTo>
                  <a:lnTo>
                    <a:pt x="537" y="0"/>
                  </a:lnTo>
                  <a:lnTo>
                    <a:pt x="553" y="5"/>
                  </a:lnTo>
                  <a:lnTo>
                    <a:pt x="570" y="11"/>
                  </a:lnTo>
                  <a:lnTo>
                    <a:pt x="581" y="21"/>
                  </a:lnTo>
                  <a:lnTo>
                    <a:pt x="1014" y="456"/>
                  </a:lnTo>
                  <a:lnTo>
                    <a:pt x="1026" y="473"/>
                  </a:lnTo>
                  <a:lnTo>
                    <a:pt x="1031" y="483"/>
                  </a:lnTo>
                  <a:lnTo>
                    <a:pt x="1037" y="500"/>
                  </a:lnTo>
                  <a:lnTo>
                    <a:pt x="1042" y="516"/>
                  </a:lnTo>
                  <a:lnTo>
                    <a:pt x="1037" y="537"/>
                  </a:lnTo>
                  <a:lnTo>
                    <a:pt x="1031" y="554"/>
                  </a:lnTo>
                  <a:lnTo>
                    <a:pt x="1026" y="565"/>
                  </a:lnTo>
                  <a:lnTo>
                    <a:pt x="1014" y="581"/>
                  </a:lnTo>
                  <a:lnTo>
                    <a:pt x="581" y="1010"/>
                  </a:lnTo>
                  <a:lnTo>
                    <a:pt x="570" y="1021"/>
                  </a:lnTo>
                  <a:lnTo>
                    <a:pt x="553" y="1032"/>
                  </a:lnTo>
                  <a:lnTo>
                    <a:pt x="521" y="1037"/>
                  </a:lnTo>
                  <a:close/>
                  <a:moveTo>
                    <a:pt x="211" y="516"/>
                  </a:moveTo>
                  <a:lnTo>
                    <a:pt x="521" y="826"/>
                  </a:lnTo>
                  <a:lnTo>
                    <a:pt x="830" y="516"/>
                  </a:lnTo>
                  <a:lnTo>
                    <a:pt x="521" y="206"/>
                  </a:lnTo>
                  <a:lnTo>
                    <a:pt x="211" y="516"/>
                  </a:lnTo>
                  <a:close/>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9" name="Freeform 208"/>
            <p:cNvSpPr>
              <a:spLocks noChangeArrowheads="1"/>
            </p:cNvSpPr>
            <p:nvPr/>
          </p:nvSpPr>
          <p:spPr bwMode="auto">
            <a:xfrm>
              <a:off x="10533063" y="3957638"/>
              <a:ext cx="61913" cy="303212"/>
            </a:xfrm>
            <a:custGeom>
              <a:avLst/>
              <a:gdLst>
                <a:gd name="T0" fmla="*/ 174 w 175"/>
                <a:gd name="T1" fmla="*/ 847 h 848"/>
                <a:gd name="T2" fmla="*/ 174 w 175"/>
                <a:gd name="T3" fmla="*/ 0 h 848"/>
                <a:gd name="T4" fmla="*/ 0 w 175"/>
                <a:gd name="T5" fmla="*/ 0 h 848"/>
                <a:gd name="T6" fmla="*/ 0 w 175"/>
                <a:gd name="T7" fmla="*/ 641 h 848"/>
                <a:gd name="T8" fmla="*/ 146 w 175"/>
                <a:gd name="T9" fmla="*/ 787 h 848"/>
                <a:gd name="T10" fmla="*/ 146 w 175"/>
                <a:gd name="T11" fmla="*/ 787 h 848"/>
                <a:gd name="T12" fmla="*/ 162 w 175"/>
                <a:gd name="T13" fmla="*/ 814 h 848"/>
                <a:gd name="T14" fmla="*/ 174 w 175"/>
                <a:gd name="T15" fmla="*/ 847 h 8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48">
                  <a:moveTo>
                    <a:pt x="174" y="847"/>
                  </a:moveTo>
                  <a:lnTo>
                    <a:pt x="174" y="0"/>
                  </a:lnTo>
                  <a:lnTo>
                    <a:pt x="0" y="0"/>
                  </a:lnTo>
                  <a:lnTo>
                    <a:pt x="0" y="641"/>
                  </a:lnTo>
                  <a:lnTo>
                    <a:pt x="146" y="787"/>
                  </a:lnTo>
                  <a:lnTo>
                    <a:pt x="146" y="787"/>
                  </a:lnTo>
                  <a:lnTo>
                    <a:pt x="162" y="814"/>
                  </a:lnTo>
                  <a:lnTo>
                    <a:pt x="174" y="847"/>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0" name="Freeform 209"/>
            <p:cNvSpPr>
              <a:spLocks noChangeArrowheads="1"/>
            </p:cNvSpPr>
            <p:nvPr/>
          </p:nvSpPr>
          <p:spPr bwMode="auto">
            <a:xfrm>
              <a:off x="10220325" y="4076700"/>
              <a:ext cx="311150" cy="371475"/>
            </a:xfrm>
            <a:custGeom>
              <a:avLst/>
              <a:gdLst>
                <a:gd name="T0" fmla="*/ 581 w 870"/>
                <a:gd name="T1" fmla="*/ 22 h 1038"/>
                <a:gd name="T2" fmla="*/ 571 w 870"/>
                <a:gd name="T3" fmla="*/ 10 h 1038"/>
                <a:gd name="T4" fmla="*/ 554 w 870"/>
                <a:gd name="T5" fmla="*/ 5 h 1038"/>
                <a:gd name="T6" fmla="*/ 538 w 870"/>
                <a:gd name="T7" fmla="*/ 0 h 1038"/>
                <a:gd name="T8" fmla="*/ 521 w 870"/>
                <a:gd name="T9" fmla="*/ 0 h 1038"/>
                <a:gd name="T10" fmla="*/ 505 w 870"/>
                <a:gd name="T11" fmla="*/ 0 h 1038"/>
                <a:gd name="T12" fmla="*/ 489 w 870"/>
                <a:gd name="T13" fmla="*/ 5 h 1038"/>
                <a:gd name="T14" fmla="*/ 473 w 870"/>
                <a:gd name="T15" fmla="*/ 10 h 1038"/>
                <a:gd name="T16" fmla="*/ 462 w 870"/>
                <a:gd name="T17" fmla="*/ 22 h 1038"/>
                <a:gd name="T18" fmla="*/ 27 w 870"/>
                <a:gd name="T19" fmla="*/ 456 h 1038"/>
                <a:gd name="T20" fmla="*/ 17 w 870"/>
                <a:gd name="T21" fmla="*/ 467 h 1038"/>
                <a:gd name="T22" fmla="*/ 11 w 870"/>
                <a:gd name="T23" fmla="*/ 483 h 1038"/>
                <a:gd name="T24" fmla="*/ 6 w 870"/>
                <a:gd name="T25" fmla="*/ 499 h 1038"/>
                <a:gd name="T26" fmla="*/ 0 w 870"/>
                <a:gd name="T27" fmla="*/ 516 h 1038"/>
                <a:gd name="T28" fmla="*/ 6 w 870"/>
                <a:gd name="T29" fmla="*/ 538 h 1038"/>
                <a:gd name="T30" fmla="*/ 11 w 870"/>
                <a:gd name="T31" fmla="*/ 554 h 1038"/>
                <a:gd name="T32" fmla="*/ 17 w 870"/>
                <a:gd name="T33" fmla="*/ 565 h 1038"/>
                <a:gd name="T34" fmla="*/ 27 w 870"/>
                <a:gd name="T35" fmla="*/ 581 h 1038"/>
                <a:gd name="T36" fmla="*/ 462 w 870"/>
                <a:gd name="T37" fmla="*/ 1010 h 1038"/>
                <a:gd name="T38" fmla="*/ 473 w 870"/>
                <a:gd name="T39" fmla="*/ 1021 h 1038"/>
                <a:gd name="T40" fmla="*/ 489 w 870"/>
                <a:gd name="T41" fmla="*/ 1032 h 1038"/>
                <a:gd name="T42" fmla="*/ 521 w 870"/>
                <a:gd name="T43" fmla="*/ 1037 h 1038"/>
                <a:gd name="T44" fmla="*/ 554 w 870"/>
                <a:gd name="T45" fmla="*/ 1032 h 1038"/>
                <a:gd name="T46" fmla="*/ 571 w 870"/>
                <a:gd name="T47" fmla="*/ 1021 h 1038"/>
                <a:gd name="T48" fmla="*/ 581 w 870"/>
                <a:gd name="T49" fmla="*/ 1010 h 1038"/>
                <a:gd name="T50" fmla="*/ 869 w 870"/>
                <a:gd name="T51" fmla="*/ 728 h 1038"/>
                <a:gd name="T52" fmla="*/ 869 w 870"/>
                <a:gd name="T53" fmla="*/ 310 h 1038"/>
                <a:gd name="T54" fmla="*/ 581 w 870"/>
                <a:gd name="T55" fmla="*/ 22 h 1038"/>
                <a:gd name="T56" fmla="*/ 521 w 870"/>
                <a:gd name="T57" fmla="*/ 826 h 1038"/>
                <a:gd name="T58" fmla="*/ 212 w 870"/>
                <a:gd name="T59" fmla="*/ 516 h 1038"/>
                <a:gd name="T60" fmla="*/ 521 w 870"/>
                <a:gd name="T61" fmla="*/ 206 h 1038"/>
                <a:gd name="T62" fmla="*/ 831 w 870"/>
                <a:gd name="T63" fmla="*/ 516 h 1038"/>
                <a:gd name="T64" fmla="*/ 521 w 870"/>
                <a:gd name="T65" fmla="*/ 826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0" h="1038">
                  <a:moveTo>
                    <a:pt x="581" y="22"/>
                  </a:moveTo>
                  <a:lnTo>
                    <a:pt x="571" y="10"/>
                  </a:lnTo>
                  <a:lnTo>
                    <a:pt x="554" y="5"/>
                  </a:lnTo>
                  <a:lnTo>
                    <a:pt x="538" y="0"/>
                  </a:lnTo>
                  <a:lnTo>
                    <a:pt x="521" y="0"/>
                  </a:lnTo>
                  <a:lnTo>
                    <a:pt x="505" y="0"/>
                  </a:lnTo>
                  <a:lnTo>
                    <a:pt x="489" y="5"/>
                  </a:lnTo>
                  <a:lnTo>
                    <a:pt x="473" y="10"/>
                  </a:lnTo>
                  <a:lnTo>
                    <a:pt x="462" y="22"/>
                  </a:lnTo>
                  <a:lnTo>
                    <a:pt x="27" y="456"/>
                  </a:lnTo>
                  <a:lnTo>
                    <a:pt x="17" y="467"/>
                  </a:lnTo>
                  <a:lnTo>
                    <a:pt x="11" y="483"/>
                  </a:lnTo>
                  <a:lnTo>
                    <a:pt x="6" y="499"/>
                  </a:lnTo>
                  <a:lnTo>
                    <a:pt x="0" y="516"/>
                  </a:lnTo>
                  <a:lnTo>
                    <a:pt x="6" y="538"/>
                  </a:lnTo>
                  <a:lnTo>
                    <a:pt x="11" y="554"/>
                  </a:lnTo>
                  <a:lnTo>
                    <a:pt x="17" y="565"/>
                  </a:lnTo>
                  <a:lnTo>
                    <a:pt x="27" y="581"/>
                  </a:lnTo>
                  <a:lnTo>
                    <a:pt x="462" y="1010"/>
                  </a:lnTo>
                  <a:lnTo>
                    <a:pt x="473" y="1021"/>
                  </a:lnTo>
                  <a:lnTo>
                    <a:pt x="489" y="1032"/>
                  </a:lnTo>
                  <a:lnTo>
                    <a:pt x="521" y="1037"/>
                  </a:lnTo>
                  <a:lnTo>
                    <a:pt x="554" y="1032"/>
                  </a:lnTo>
                  <a:lnTo>
                    <a:pt x="571" y="1021"/>
                  </a:lnTo>
                  <a:lnTo>
                    <a:pt x="581" y="1010"/>
                  </a:lnTo>
                  <a:lnTo>
                    <a:pt x="869" y="728"/>
                  </a:lnTo>
                  <a:lnTo>
                    <a:pt x="869" y="310"/>
                  </a:lnTo>
                  <a:lnTo>
                    <a:pt x="581" y="22"/>
                  </a:lnTo>
                  <a:close/>
                  <a:moveTo>
                    <a:pt x="521" y="826"/>
                  </a:moveTo>
                  <a:lnTo>
                    <a:pt x="212" y="516"/>
                  </a:lnTo>
                  <a:lnTo>
                    <a:pt x="521" y="206"/>
                  </a:lnTo>
                  <a:lnTo>
                    <a:pt x="831" y="516"/>
                  </a:lnTo>
                  <a:lnTo>
                    <a:pt x="521" y="826"/>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1" name="Freeform 210"/>
            <p:cNvSpPr>
              <a:spLocks noChangeArrowheads="1"/>
            </p:cNvSpPr>
            <p:nvPr/>
          </p:nvSpPr>
          <p:spPr bwMode="auto">
            <a:xfrm>
              <a:off x="10594975" y="4262438"/>
              <a:ext cx="0" cy="0"/>
            </a:xfrm>
            <a:custGeom>
              <a:avLst/>
              <a:gdLst>
                <a:gd name="T0" fmla="*/ 0 w 1"/>
                <a:gd name="T1" fmla="*/ 0 h 6"/>
                <a:gd name="T2" fmla="*/ 0 w 1"/>
                <a:gd name="T3" fmla="*/ 0 h 6"/>
                <a:gd name="T4" fmla="*/ 0 w 1"/>
                <a:gd name="T5" fmla="*/ 0 h 6"/>
                <a:gd name="T6" fmla="*/ 0 w 1"/>
                <a:gd name="T7" fmla="*/ 5 h 6"/>
                <a:gd name="T8" fmla="*/ 0 w 1"/>
                <a:gd name="T9" fmla="*/ 5 h 6"/>
                <a:gd name="T10" fmla="*/ 0 w 1"/>
                <a:gd name="T11" fmla="*/ 0 h 6"/>
              </a:gdLst>
              <a:ahLst/>
              <a:cxnLst>
                <a:cxn ang="0">
                  <a:pos x="T0" y="T1"/>
                </a:cxn>
                <a:cxn ang="0">
                  <a:pos x="T2" y="T3"/>
                </a:cxn>
                <a:cxn ang="0">
                  <a:pos x="T4" y="T5"/>
                </a:cxn>
                <a:cxn ang="0">
                  <a:pos x="T6" y="T7"/>
                </a:cxn>
                <a:cxn ang="0">
                  <a:pos x="T8" y="T9"/>
                </a:cxn>
                <a:cxn ang="0">
                  <a:pos x="T10" y="T11"/>
                </a:cxn>
              </a:cxnLst>
              <a:rect l="0" t="0" r="r" b="b"/>
              <a:pathLst>
                <a:path w="1" h="6">
                  <a:moveTo>
                    <a:pt x="0" y="0"/>
                  </a:moveTo>
                  <a:lnTo>
                    <a:pt x="0" y="0"/>
                  </a:lnTo>
                  <a:lnTo>
                    <a:pt x="0" y="0"/>
                  </a:lnTo>
                  <a:lnTo>
                    <a:pt x="0" y="5"/>
                  </a:lnTo>
                  <a:lnTo>
                    <a:pt x="0" y="5"/>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2" name="Freeform 211"/>
            <p:cNvSpPr>
              <a:spLocks noChangeArrowheads="1"/>
            </p:cNvSpPr>
            <p:nvPr/>
          </p:nvSpPr>
          <p:spPr bwMode="auto">
            <a:xfrm>
              <a:off x="10533063" y="4187825"/>
              <a:ext cx="61913" cy="149225"/>
            </a:xfrm>
            <a:custGeom>
              <a:avLst/>
              <a:gdLst>
                <a:gd name="T0" fmla="*/ 174 w 175"/>
                <a:gd name="T1" fmla="*/ 211 h 419"/>
                <a:gd name="T2" fmla="*/ 174 w 175"/>
                <a:gd name="T3" fmla="*/ 206 h 419"/>
                <a:gd name="T4" fmla="*/ 174 w 175"/>
                <a:gd name="T5" fmla="*/ 206 h 419"/>
                <a:gd name="T6" fmla="*/ 162 w 175"/>
                <a:gd name="T7" fmla="*/ 173 h 419"/>
                <a:gd name="T8" fmla="*/ 146 w 175"/>
                <a:gd name="T9" fmla="*/ 146 h 419"/>
                <a:gd name="T10" fmla="*/ 0 w 175"/>
                <a:gd name="T11" fmla="*/ 0 h 419"/>
                <a:gd name="T12" fmla="*/ 0 w 175"/>
                <a:gd name="T13" fmla="*/ 418 h 419"/>
                <a:gd name="T14" fmla="*/ 146 w 175"/>
                <a:gd name="T15" fmla="*/ 271 h 419"/>
                <a:gd name="T16" fmla="*/ 146 w 175"/>
                <a:gd name="T17" fmla="*/ 271 h 419"/>
                <a:gd name="T18" fmla="*/ 162 w 175"/>
                <a:gd name="T19" fmla="*/ 244 h 419"/>
                <a:gd name="T20" fmla="*/ 174 w 175"/>
                <a:gd name="T21" fmla="*/ 21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419">
                  <a:moveTo>
                    <a:pt x="174" y="211"/>
                  </a:moveTo>
                  <a:lnTo>
                    <a:pt x="174" y="206"/>
                  </a:lnTo>
                  <a:lnTo>
                    <a:pt x="174" y="206"/>
                  </a:lnTo>
                  <a:lnTo>
                    <a:pt x="162" y="173"/>
                  </a:lnTo>
                  <a:lnTo>
                    <a:pt x="146" y="146"/>
                  </a:lnTo>
                  <a:lnTo>
                    <a:pt x="0" y="0"/>
                  </a:lnTo>
                  <a:lnTo>
                    <a:pt x="0" y="418"/>
                  </a:lnTo>
                  <a:lnTo>
                    <a:pt x="146" y="271"/>
                  </a:lnTo>
                  <a:lnTo>
                    <a:pt x="146" y="271"/>
                  </a:lnTo>
                  <a:lnTo>
                    <a:pt x="162" y="244"/>
                  </a:lnTo>
                  <a:lnTo>
                    <a:pt x="174" y="211"/>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3" name="Freeform 212"/>
            <p:cNvSpPr>
              <a:spLocks noChangeArrowheads="1"/>
            </p:cNvSpPr>
            <p:nvPr/>
          </p:nvSpPr>
          <p:spPr bwMode="auto">
            <a:xfrm>
              <a:off x="10844213" y="3833813"/>
              <a:ext cx="374650" cy="374650"/>
            </a:xfrm>
            <a:custGeom>
              <a:avLst/>
              <a:gdLst>
                <a:gd name="T0" fmla="*/ 521 w 1043"/>
                <a:gd name="T1" fmla="*/ 1043 h 1044"/>
                <a:gd name="T2" fmla="*/ 488 w 1043"/>
                <a:gd name="T3" fmla="*/ 1032 h 1044"/>
                <a:gd name="T4" fmla="*/ 472 w 1043"/>
                <a:gd name="T5" fmla="*/ 1027 h 1044"/>
                <a:gd name="T6" fmla="*/ 456 w 1043"/>
                <a:gd name="T7" fmla="*/ 1016 h 1044"/>
                <a:gd name="T8" fmla="*/ 27 w 1043"/>
                <a:gd name="T9" fmla="*/ 582 h 1044"/>
                <a:gd name="T10" fmla="*/ 16 w 1043"/>
                <a:gd name="T11" fmla="*/ 571 h 1044"/>
                <a:gd name="T12" fmla="*/ 5 w 1043"/>
                <a:gd name="T13" fmla="*/ 555 h 1044"/>
                <a:gd name="T14" fmla="*/ 0 w 1043"/>
                <a:gd name="T15" fmla="*/ 538 h 1044"/>
                <a:gd name="T16" fmla="*/ 0 w 1043"/>
                <a:gd name="T17" fmla="*/ 522 h 1044"/>
                <a:gd name="T18" fmla="*/ 0 w 1043"/>
                <a:gd name="T19" fmla="*/ 505 h 1044"/>
                <a:gd name="T20" fmla="*/ 5 w 1043"/>
                <a:gd name="T21" fmla="*/ 489 h 1044"/>
                <a:gd name="T22" fmla="*/ 16 w 1043"/>
                <a:gd name="T23" fmla="*/ 473 h 1044"/>
                <a:gd name="T24" fmla="*/ 27 w 1043"/>
                <a:gd name="T25" fmla="*/ 457 h 1044"/>
                <a:gd name="T26" fmla="*/ 456 w 1043"/>
                <a:gd name="T27" fmla="*/ 27 h 1044"/>
                <a:gd name="T28" fmla="*/ 472 w 1043"/>
                <a:gd name="T29" fmla="*/ 16 h 1044"/>
                <a:gd name="T30" fmla="*/ 488 w 1043"/>
                <a:gd name="T31" fmla="*/ 6 h 1044"/>
                <a:gd name="T32" fmla="*/ 505 w 1043"/>
                <a:gd name="T33" fmla="*/ 0 h 1044"/>
                <a:gd name="T34" fmla="*/ 521 w 1043"/>
                <a:gd name="T35" fmla="*/ 0 h 1044"/>
                <a:gd name="T36" fmla="*/ 538 w 1043"/>
                <a:gd name="T37" fmla="*/ 0 h 1044"/>
                <a:gd name="T38" fmla="*/ 554 w 1043"/>
                <a:gd name="T39" fmla="*/ 6 h 1044"/>
                <a:gd name="T40" fmla="*/ 570 w 1043"/>
                <a:gd name="T41" fmla="*/ 16 h 1044"/>
                <a:gd name="T42" fmla="*/ 581 w 1043"/>
                <a:gd name="T43" fmla="*/ 27 h 1044"/>
                <a:gd name="T44" fmla="*/ 1015 w 1043"/>
                <a:gd name="T45" fmla="*/ 457 h 1044"/>
                <a:gd name="T46" fmla="*/ 1026 w 1043"/>
                <a:gd name="T47" fmla="*/ 473 h 1044"/>
                <a:gd name="T48" fmla="*/ 1031 w 1043"/>
                <a:gd name="T49" fmla="*/ 489 h 1044"/>
                <a:gd name="T50" fmla="*/ 1037 w 1043"/>
                <a:gd name="T51" fmla="*/ 505 h 1044"/>
                <a:gd name="T52" fmla="*/ 1042 w 1043"/>
                <a:gd name="T53" fmla="*/ 522 h 1044"/>
                <a:gd name="T54" fmla="*/ 1037 w 1043"/>
                <a:gd name="T55" fmla="*/ 538 h 1044"/>
                <a:gd name="T56" fmla="*/ 1031 w 1043"/>
                <a:gd name="T57" fmla="*/ 555 h 1044"/>
                <a:gd name="T58" fmla="*/ 1026 w 1043"/>
                <a:gd name="T59" fmla="*/ 571 h 1044"/>
                <a:gd name="T60" fmla="*/ 1015 w 1043"/>
                <a:gd name="T61" fmla="*/ 582 h 1044"/>
                <a:gd name="T62" fmla="*/ 581 w 1043"/>
                <a:gd name="T63" fmla="*/ 1016 h 1044"/>
                <a:gd name="T64" fmla="*/ 570 w 1043"/>
                <a:gd name="T65" fmla="*/ 1027 h 1044"/>
                <a:gd name="T66" fmla="*/ 554 w 1043"/>
                <a:gd name="T67" fmla="*/ 1032 h 1044"/>
                <a:gd name="T68" fmla="*/ 521 w 1043"/>
                <a:gd name="T69" fmla="*/ 1043 h 1044"/>
                <a:gd name="T70" fmla="*/ 211 w 1043"/>
                <a:gd name="T71" fmla="*/ 522 h 1044"/>
                <a:gd name="T72" fmla="*/ 521 w 1043"/>
                <a:gd name="T73" fmla="*/ 832 h 1044"/>
                <a:gd name="T74" fmla="*/ 831 w 1043"/>
                <a:gd name="T75" fmla="*/ 522 h 1044"/>
                <a:gd name="T76" fmla="*/ 521 w 1043"/>
                <a:gd name="T77" fmla="*/ 212 h 1044"/>
                <a:gd name="T78" fmla="*/ 211 w 1043"/>
                <a:gd name="T79" fmla="*/ 52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3" h="1044">
                  <a:moveTo>
                    <a:pt x="521" y="1043"/>
                  </a:moveTo>
                  <a:lnTo>
                    <a:pt x="488" y="1032"/>
                  </a:lnTo>
                  <a:lnTo>
                    <a:pt x="472" y="1027"/>
                  </a:lnTo>
                  <a:lnTo>
                    <a:pt x="456" y="1016"/>
                  </a:lnTo>
                  <a:lnTo>
                    <a:pt x="27" y="582"/>
                  </a:lnTo>
                  <a:lnTo>
                    <a:pt x="16" y="571"/>
                  </a:lnTo>
                  <a:lnTo>
                    <a:pt x="5" y="555"/>
                  </a:lnTo>
                  <a:lnTo>
                    <a:pt x="0" y="538"/>
                  </a:lnTo>
                  <a:lnTo>
                    <a:pt x="0" y="522"/>
                  </a:lnTo>
                  <a:lnTo>
                    <a:pt x="0" y="505"/>
                  </a:lnTo>
                  <a:lnTo>
                    <a:pt x="5" y="489"/>
                  </a:lnTo>
                  <a:lnTo>
                    <a:pt x="16" y="473"/>
                  </a:lnTo>
                  <a:lnTo>
                    <a:pt x="27" y="457"/>
                  </a:lnTo>
                  <a:lnTo>
                    <a:pt x="456" y="27"/>
                  </a:lnTo>
                  <a:lnTo>
                    <a:pt x="472" y="16"/>
                  </a:lnTo>
                  <a:lnTo>
                    <a:pt x="488" y="6"/>
                  </a:lnTo>
                  <a:lnTo>
                    <a:pt x="505" y="0"/>
                  </a:lnTo>
                  <a:lnTo>
                    <a:pt x="521" y="0"/>
                  </a:lnTo>
                  <a:lnTo>
                    <a:pt x="538" y="0"/>
                  </a:lnTo>
                  <a:lnTo>
                    <a:pt x="554" y="6"/>
                  </a:lnTo>
                  <a:lnTo>
                    <a:pt x="570" y="16"/>
                  </a:lnTo>
                  <a:lnTo>
                    <a:pt x="581" y="27"/>
                  </a:lnTo>
                  <a:lnTo>
                    <a:pt x="1015" y="457"/>
                  </a:lnTo>
                  <a:lnTo>
                    <a:pt x="1026" y="473"/>
                  </a:lnTo>
                  <a:lnTo>
                    <a:pt x="1031" y="489"/>
                  </a:lnTo>
                  <a:lnTo>
                    <a:pt x="1037" y="505"/>
                  </a:lnTo>
                  <a:lnTo>
                    <a:pt x="1042" y="522"/>
                  </a:lnTo>
                  <a:lnTo>
                    <a:pt x="1037" y="538"/>
                  </a:lnTo>
                  <a:lnTo>
                    <a:pt x="1031" y="555"/>
                  </a:lnTo>
                  <a:lnTo>
                    <a:pt x="1026" y="571"/>
                  </a:lnTo>
                  <a:lnTo>
                    <a:pt x="1015" y="582"/>
                  </a:lnTo>
                  <a:lnTo>
                    <a:pt x="581" y="1016"/>
                  </a:lnTo>
                  <a:lnTo>
                    <a:pt x="570" y="1027"/>
                  </a:lnTo>
                  <a:lnTo>
                    <a:pt x="554" y="1032"/>
                  </a:lnTo>
                  <a:lnTo>
                    <a:pt x="521" y="1043"/>
                  </a:lnTo>
                  <a:close/>
                  <a:moveTo>
                    <a:pt x="211" y="522"/>
                  </a:moveTo>
                  <a:lnTo>
                    <a:pt x="521" y="832"/>
                  </a:lnTo>
                  <a:lnTo>
                    <a:pt x="831" y="522"/>
                  </a:lnTo>
                  <a:lnTo>
                    <a:pt x="521" y="212"/>
                  </a:lnTo>
                  <a:lnTo>
                    <a:pt x="211" y="522"/>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4" name="Freeform 213"/>
            <p:cNvSpPr>
              <a:spLocks noChangeArrowheads="1"/>
            </p:cNvSpPr>
            <p:nvPr/>
          </p:nvSpPr>
          <p:spPr bwMode="auto">
            <a:xfrm>
              <a:off x="11156950" y="1773238"/>
              <a:ext cx="371475" cy="374650"/>
            </a:xfrm>
            <a:custGeom>
              <a:avLst/>
              <a:gdLst>
                <a:gd name="T0" fmla="*/ 515 w 1038"/>
                <a:gd name="T1" fmla="*/ 1043 h 1044"/>
                <a:gd name="T2" fmla="*/ 483 w 1038"/>
                <a:gd name="T3" fmla="*/ 1037 h 1044"/>
                <a:gd name="T4" fmla="*/ 466 w 1038"/>
                <a:gd name="T5" fmla="*/ 1026 h 1044"/>
                <a:gd name="T6" fmla="*/ 456 w 1038"/>
                <a:gd name="T7" fmla="*/ 1016 h 1044"/>
                <a:gd name="T8" fmla="*/ 21 w 1038"/>
                <a:gd name="T9" fmla="*/ 586 h 1044"/>
                <a:gd name="T10" fmla="*/ 10 w 1038"/>
                <a:gd name="T11" fmla="*/ 570 h 1044"/>
                <a:gd name="T12" fmla="*/ 5 w 1038"/>
                <a:gd name="T13" fmla="*/ 554 h 1044"/>
                <a:gd name="T14" fmla="*/ 0 w 1038"/>
                <a:gd name="T15" fmla="*/ 537 h 1044"/>
                <a:gd name="T16" fmla="*/ 0 w 1038"/>
                <a:gd name="T17" fmla="*/ 521 h 1044"/>
                <a:gd name="T18" fmla="*/ 0 w 1038"/>
                <a:gd name="T19" fmla="*/ 505 h 1044"/>
                <a:gd name="T20" fmla="*/ 5 w 1038"/>
                <a:gd name="T21" fmla="*/ 489 h 1044"/>
                <a:gd name="T22" fmla="*/ 10 w 1038"/>
                <a:gd name="T23" fmla="*/ 472 h 1044"/>
                <a:gd name="T24" fmla="*/ 21 w 1038"/>
                <a:gd name="T25" fmla="*/ 461 h 1044"/>
                <a:gd name="T26" fmla="*/ 456 w 1038"/>
                <a:gd name="T27" fmla="*/ 27 h 1044"/>
                <a:gd name="T28" fmla="*/ 466 w 1038"/>
                <a:gd name="T29" fmla="*/ 16 h 1044"/>
                <a:gd name="T30" fmla="*/ 483 w 1038"/>
                <a:gd name="T31" fmla="*/ 11 h 1044"/>
                <a:gd name="T32" fmla="*/ 499 w 1038"/>
                <a:gd name="T33" fmla="*/ 5 h 1044"/>
                <a:gd name="T34" fmla="*/ 515 w 1038"/>
                <a:gd name="T35" fmla="*/ 0 h 1044"/>
                <a:gd name="T36" fmla="*/ 531 w 1038"/>
                <a:gd name="T37" fmla="*/ 5 h 1044"/>
                <a:gd name="T38" fmla="*/ 548 w 1038"/>
                <a:gd name="T39" fmla="*/ 11 h 1044"/>
                <a:gd name="T40" fmla="*/ 564 w 1038"/>
                <a:gd name="T41" fmla="*/ 16 h 1044"/>
                <a:gd name="T42" fmla="*/ 581 w 1038"/>
                <a:gd name="T43" fmla="*/ 27 h 1044"/>
                <a:gd name="T44" fmla="*/ 1010 w 1038"/>
                <a:gd name="T45" fmla="*/ 461 h 1044"/>
                <a:gd name="T46" fmla="*/ 1020 w 1038"/>
                <a:gd name="T47" fmla="*/ 472 h 1044"/>
                <a:gd name="T48" fmla="*/ 1031 w 1038"/>
                <a:gd name="T49" fmla="*/ 489 h 1044"/>
                <a:gd name="T50" fmla="*/ 1037 w 1038"/>
                <a:gd name="T51" fmla="*/ 521 h 1044"/>
                <a:gd name="T52" fmla="*/ 1031 w 1038"/>
                <a:gd name="T53" fmla="*/ 554 h 1044"/>
                <a:gd name="T54" fmla="*/ 1020 w 1038"/>
                <a:gd name="T55" fmla="*/ 570 h 1044"/>
                <a:gd name="T56" fmla="*/ 1010 w 1038"/>
                <a:gd name="T57" fmla="*/ 586 h 1044"/>
                <a:gd name="T58" fmla="*/ 581 w 1038"/>
                <a:gd name="T59" fmla="*/ 1016 h 1044"/>
                <a:gd name="T60" fmla="*/ 564 w 1038"/>
                <a:gd name="T61" fmla="*/ 1026 h 1044"/>
                <a:gd name="T62" fmla="*/ 548 w 1038"/>
                <a:gd name="T63" fmla="*/ 1037 h 1044"/>
                <a:gd name="T64" fmla="*/ 515 w 1038"/>
                <a:gd name="T65" fmla="*/ 1043 h 1044"/>
                <a:gd name="T66" fmla="*/ 206 w 1038"/>
                <a:gd name="T67" fmla="*/ 521 h 1044"/>
                <a:gd name="T68" fmla="*/ 515 w 1038"/>
                <a:gd name="T69" fmla="*/ 831 h 1044"/>
                <a:gd name="T70" fmla="*/ 825 w 1038"/>
                <a:gd name="T71" fmla="*/ 521 h 1044"/>
                <a:gd name="T72" fmla="*/ 515 w 1038"/>
                <a:gd name="T73" fmla="*/ 211 h 1044"/>
                <a:gd name="T74" fmla="*/ 206 w 1038"/>
                <a:gd name="T75" fmla="*/ 521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8" h="1044">
                  <a:moveTo>
                    <a:pt x="515" y="1043"/>
                  </a:moveTo>
                  <a:lnTo>
                    <a:pt x="483" y="1037"/>
                  </a:lnTo>
                  <a:lnTo>
                    <a:pt x="466" y="1026"/>
                  </a:lnTo>
                  <a:lnTo>
                    <a:pt x="456" y="1016"/>
                  </a:lnTo>
                  <a:lnTo>
                    <a:pt x="21" y="586"/>
                  </a:lnTo>
                  <a:lnTo>
                    <a:pt x="10" y="570"/>
                  </a:lnTo>
                  <a:lnTo>
                    <a:pt x="5" y="554"/>
                  </a:lnTo>
                  <a:lnTo>
                    <a:pt x="0" y="537"/>
                  </a:lnTo>
                  <a:lnTo>
                    <a:pt x="0" y="521"/>
                  </a:lnTo>
                  <a:lnTo>
                    <a:pt x="0" y="505"/>
                  </a:lnTo>
                  <a:lnTo>
                    <a:pt x="5" y="489"/>
                  </a:lnTo>
                  <a:lnTo>
                    <a:pt x="10" y="472"/>
                  </a:lnTo>
                  <a:lnTo>
                    <a:pt x="21" y="461"/>
                  </a:lnTo>
                  <a:lnTo>
                    <a:pt x="456" y="27"/>
                  </a:lnTo>
                  <a:lnTo>
                    <a:pt x="466" y="16"/>
                  </a:lnTo>
                  <a:lnTo>
                    <a:pt x="483" y="11"/>
                  </a:lnTo>
                  <a:lnTo>
                    <a:pt x="499" y="5"/>
                  </a:lnTo>
                  <a:lnTo>
                    <a:pt x="515" y="0"/>
                  </a:lnTo>
                  <a:lnTo>
                    <a:pt x="531" y="5"/>
                  </a:lnTo>
                  <a:lnTo>
                    <a:pt x="548" y="11"/>
                  </a:lnTo>
                  <a:lnTo>
                    <a:pt x="564" y="16"/>
                  </a:lnTo>
                  <a:lnTo>
                    <a:pt x="581" y="27"/>
                  </a:lnTo>
                  <a:lnTo>
                    <a:pt x="1010" y="461"/>
                  </a:lnTo>
                  <a:lnTo>
                    <a:pt x="1020" y="472"/>
                  </a:lnTo>
                  <a:lnTo>
                    <a:pt x="1031" y="489"/>
                  </a:lnTo>
                  <a:lnTo>
                    <a:pt x="1037" y="521"/>
                  </a:lnTo>
                  <a:lnTo>
                    <a:pt x="1031" y="554"/>
                  </a:lnTo>
                  <a:lnTo>
                    <a:pt x="1020" y="570"/>
                  </a:lnTo>
                  <a:lnTo>
                    <a:pt x="1010" y="586"/>
                  </a:lnTo>
                  <a:lnTo>
                    <a:pt x="581" y="1016"/>
                  </a:lnTo>
                  <a:lnTo>
                    <a:pt x="564" y="1026"/>
                  </a:lnTo>
                  <a:lnTo>
                    <a:pt x="548" y="1037"/>
                  </a:lnTo>
                  <a:lnTo>
                    <a:pt x="515" y="1043"/>
                  </a:lnTo>
                  <a:close/>
                  <a:moveTo>
                    <a:pt x="206" y="521"/>
                  </a:moveTo>
                  <a:lnTo>
                    <a:pt x="515" y="831"/>
                  </a:lnTo>
                  <a:lnTo>
                    <a:pt x="825" y="521"/>
                  </a:lnTo>
                  <a:lnTo>
                    <a:pt x="515" y="211"/>
                  </a:lnTo>
                  <a:lnTo>
                    <a:pt x="206" y="521"/>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5" name="Freeform 214"/>
            <p:cNvSpPr>
              <a:spLocks noChangeArrowheads="1"/>
            </p:cNvSpPr>
            <p:nvPr/>
          </p:nvSpPr>
          <p:spPr bwMode="auto">
            <a:xfrm>
              <a:off x="11623675" y="693738"/>
              <a:ext cx="371475" cy="373062"/>
            </a:xfrm>
            <a:custGeom>
              <a:avLst/>
              <a:gdLst>
                <a:gd name="T0" fmla="*/ 516 w 1038"/>
                <a:gd name="T1" fmla="*/ 1038 h 1039"/>
                <a:gd name="T2" fmla="*/ 483 w 1038"/>
                <a:gd name="T3" fmla="*/ 1032 h 1039"/>
                <a:gd name="T4" fmla="*/ 473 w 1038"/>
                <a:gd name="T5" fmla="*/ 1026 h 1039"/>
                <a:gd name="T6" fmla="*/ 456 w 1038"/>
                <a:gd name="T7" fmla="*/ 1016 h 1039"/>
                <a:gd name="T8" fmla="*/ 22 w 1038"/>
                <a:gd name="T9" fmla="*/ 581 h 1039"/>
                <a:gd name="T10" fmla="*/ 11 w 1038"/>
                <a:gd name="T11" fmla="*/ 570 h 1039"/>
                <a:gd name="T12" fmla="*/ 6 w 1038"/>
                <a:gd name="T13" fmla="*/ 554 h 1039"/>
                <a:gd name="T14" fmla="*/ 0 w 1038"/>
                <a:gd name="T15" fmla="*/ 538 h 1039"/>
                <a:gd name="T16" fmla="*/ 0 w 1038"/>
                <a:gd name="T17" fmla="*/ 522 h 1039"/>
                <a:gd name="T18" fmla="*/ 0 w 1038"/>
                <a:gd name="T19" fmla="*/ 505 h 1039"/>
                <a:gd name="T20" fmla="*/ 6 w 1038"/>
                <a:gd name="T21" fmla="*/ 489 h 1039"/>
                <a:gd name="T22" fmla="*/ 11 w 1038"/>
                <a:gd name="T23" fmla="*/ 473 h 1039"/>
                <a:gd name="T24" fmla="*/ 22 w 1038"/>
                <a:gd name="T25" fmla="*/ 456 h 1039"/>
                <a:gd name="T26" fmla="*/ 456 w 1038"/>
                <a:gd name="T27" fmla="*/ 27 h 1039"/>
                <a:gd name="T28" fmla="*/ 467 w 1038"/>
                <a:gd name="T29" fmla="*/ 16 h 1039"/>
                <a:gd name="T30" fmla="*/ 483 w 1038"/>
                <a:gd name="T31" fmla="*/ 6 h 1039"/>
                <a:gd name="T32" fmla="*/ 500 w 1038"/>
                <a:gd name="T33" fmla="*/ 0 h 1039"/>
                <a:gd name="T34" fmla="*/ 516 w 1038"/>
                <a:gd name="T35" fmla="*/ 0 h 1039"/>
                <a:gd name="T36" fmla="*/ 532 w 1038"/>
                <a:gd name="T37" fmla="*/ 0 h 1039"/>
                <a:gd name="T38" fmla="*/ 548 w 1038"/>
                <a:gd name="T39" fmla="*/ 6 h 1039"/>
                <a:gd name="T40" fmla="*/ 565 w 1038"/>
                <a:gd name="T41" fmla="*/ 16 h 1039"/>
                <a:gd name="T42" fmla="*/ 581 w 1038"/>
                <a:gd name="T43" fmla="*/ 27 h 1039"/>
                <a:gd name="T44" fmla="*/ 1010 w 1038"/>
                <a:gd name="T45" fmla="*/ 456 h 1039"/>
                <a:gd name="T46" fmla="*/ 1021 w 1038"/>
                <a:gd name="T47" fmla="*/ 473 h 1039"/>
                <a:gd name="T48" fmla="*/ 1031 w 1038"/>
                <a:gd name="T49" fmla="*/ 489 h 1039"/>
                <a:gd name="T50" fmla="*/ 1037 w 1038"/>
                <a:gd name="T51" fmla="*/ 505 h 1039"/>
                <a:gd name="T52" fmla="*/ 1037 w 1038"/>
                <a:gd name="T53" fmla="*/ 522 h 1039"/>
                <a:gd name="T54" fmla="*/ 1037 w 1038"/>
                <a:gd name="T55" fmla="*/ 538 h 1039"/>
                <a:gd name="T56" fmla="*/ 1031 w 1038"/>
                <a:gd name="T57" fmla="*/ 554 h 1039"/>
                <a:gd name="T58" fmla="*/ 1021 w 1038"/>
                <a:gd name="T59" fmla="*/ 570 h 1039"/>
                <a:gd name="T60" fmla="*/ 1010 w 1038"/>
                <a:gd name="T61" fmla="*/ 581 h 1039"/>
                <a:gd name="T62" fmla="*/ 581 w 1038"/>
                <a:gd name="T63" fmla="*/ 1016 h 1039"/>
                <a:gd name="T64" fmla="*/ 565 w 1038"/>
                <a:gd name="T65" fmla="*/ 1026 h 1039"/>
                <a:gd name="T66" fmla="*/ 548 w 1038"/>
                <a:gd name="T67" fmla="*/ 1032 h 1039"/>
                <a:gd name="T68" fmla="*/ 516 w 1038"/>
                <a:gd name="T69" fmla="*/ 1038 h 1039"/>
                <a:gd name="T70" fmla="*/ 206 w 1038"/>
                <a:gd name="T71" fmla="*/ 522 h 1039"/>
                <a:gd name="T72" fmla="*/ 516 w 1038"/>
                <a:gd name="T73" fmla="*/ 831 h 1039"/>
                <a:gd name="T74" fmla="*/ 825 w 1038"/>
                <a:gd name="T75" fmla="*/ 522 h 1039"/>
                <a:gd name="T76" fmla="*/ 516 w 1038"/>
                <a:gd name="T77" fmla="*/ 212 h 1039"/>
                <a:gd name="T78" fmla="*/ 206 w 1038"/>
                <a:gd name="T79" fmla="*/ 522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39">
                  <a:moveTo>
                    <a:pt x="516" y="1038"/>
                  </a:moveTo>
                  <a:lnTo>
                    <a:pt x="483" y="1032"/>
                  </a:lnTo>
                  <a:lnTo>
                    <a:pt x="473" y="1026"/>
                  </a:lnTo>
                  <a:lnTo>
                    <a:pt x="456" y="1016"/>
                  </a:lnTo>
                  <a:lnTo>
                    <a:pt x="22" y="581"/>
                  </a:lnTo>
                  <a:lnTo>
                    <a:pt x="11" y="570"/>
                  </a:lnTo>
                  <a:lnTo>
                    <a:pt x="6" y="554"/>
                  </a:lnTo>
                  <a:lnTo>
                    <a:pt x="0" y="538"/>
                  </a:lnTo>
                  <a:lnTo>
                    <a:pt x="0" y="522"/>
                  </a:lnTo>
                  <a:lnTo>
                    <a:pt x="0" y="505"/>
                  </a:lnTo>
                  <a:lnTo>
                    <a:pt x="6" y="489"/>
                  </a:lnTo>
                  <a:lnTo>
                    <a:pt x="11" y="473"/>
                  </a:lnTo>
                  <a:lnTo>
                    <a:pt x="22" y="456"/>
                  </a:lnTo>
                  <a:lnTo>
                    <a:pt x="456" y="27"/>
                  </a:lnTo>
                  <a:lnTo>
                    <a:pt x="467" y="16"/>
                  </a:lnTo>
                  <a:lnTo>
                    <a:pt x="483" y="6"/>
                  </a:lnTo>
                  <a:lnTo>
                    <a:pt x="500" y="0"/>
                  </a:lnTo>
                  <a:lnTo>
                    <a:pt x="516" y="0"/>
                  </a:lnTo>
                  <a:lnTo>
                    <a:pt x="532" y="0"/>
                  </a:lnTo>
                  <a:lnTo>
                    <a:pt x="548" y="6"/>
                  </a:lnTo>
                  <a:lnTo>
                    <a:pt x="565" y="16"/>
                  </a:lnTo>
                  <a:lnTo>
                    <a:pt x="581" y="27"/>
                  </a:lnTo>
                  <a:lnTo>
                    <a:pt x="1010" y="456"/>
                  </a:lnTo>
                  <a:lnTo>
                    <a:pt x="1021" y="473"/>
                  </a:lnTo>
                  <a:lnTo>
                    <a:pt x="1031" y="489"/>
                  </a:lnTo>
                  <a:lnTo>
                    <a:pt x="1037" y="505"/>
                  </a:lnTo>
                  <a:lnTo>
                    <a:pt x="1037" y="522"/>
                  </a:lnTo>
                  <a:lnTo>
                    <a:pt x="1037" y="538"/>
                  </a:lnTo>
                  <a:lnTo>
                    <a:pt x="1031" y="554"/>
                  </a:lnTo>
                  <a:lnTo>
                    <a:pt x="1021" y="570"/>
                  </a:lnTo>
                  <a:lnTo>
                    <a:pt x="1010" y="581"/>
                  </a:lnTo>
                  <a:lnTo>
                    <a:pt x="581" y="1016"/>
                  </a:lnTo>
                  <a:lnTo>
                    <a:pt x="565" y="1026"/>
                  </a:lnTo>
                  <a:lnTo>
                    <a:pt x="548" y="1032"/>
                  </a:lnTo>
                  <a:lnTo>
                    <a:pt x="516" y="1038"/>
                  </a:lnTo>
                  <a:close/>
                  <a:moveTo>
                    <a:pt x="206" y="522"/>
                  </a:moveTo>
                  <a:lnTo>
                    <a:pt x="516" y="831"/>
                  </a:lnTo>
                  <a:lnTo>
                    <a:pt x="825" y="522"/>
                  </a:lnTo>
                  <a:lnTo>
                    <a:pt x="516" y="212"/>
                  </a:lnTo>
                  <a:lnTo>
                    <a:pt x="206" y="522"/>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6" name="Freeform 215"/>
            <p:cNvSpPr>
              <a:spLocks noChangeArrowheads="1"/>
            </p:cNvSpPr>
            <p:nvPr/>
          </p:nvSpPr>
          <p:spPr bwMode="auto">
            <a:xfrm>
              <a:off x="10999788" y="4176713"/>
              <a:ext cx="61913" cy="1144587"/>
            </a:xfrm>
            <a:custGeom>
              <a:avLst/>
              <a:gdLst>
                <a:gd name="T0" fmla="*/ 174 w 175"/>
                <a:gd name="T1" fmla="*/ 3183 h 3184"/>
                <a:gd name="T2" fmla="*/ 0 w 175"/>
                <a:gd name="T3" fmla="*/ 3183 h 3184"/>
                <a:gd name="T4" fmla="*/ 0 w 175"/>
                <a:gd name="T5" fmla="*/ 0 h 3184"/>
                <a:gd name="T6" fmla="*/ 174 w 175"/>
                <a:gd name="T7" fmla="*/ 0 h 3184"/>
                <a:gd name="T8" fmla="*/ 174 w 175"/>
                <a:gd name="T9" fmla="*/ 3183 h 3184"/>
              </a:gdLst>
              <a:ahLst/>
              <a:cxnLst>
                <a:cxn ang="0">
                  <a:pos x="T0" y="T1"/>
                </a:cxn>
                <a:cxn ang="0">
                  <a:pos x="T2" y="T3"/>
                </a:cxn>
                <a:cxn ang="0">
                  <a:pos x="T4" y="T5"/>
                </a:cxn>
                <a:cxn ang="0">
                  <a:pos x="T6" y="T7"/>
                </a:cxn>
                <a:cxn ang="0">
                  <a:pos x="T8" y="T9"/>
                </a:cxn>
              </a:cxnLst>
              <a:rect l="0" t="0" r="r" b="b"/>
              <a:pathLst>
                <a:path w="175" h="3184">
                  <a:moveTo>
                    <a:pt x="174" y="3183"/>
                  </a:moveTo>
                  <a:lnTo>
                    <a:pt x="0" y="3183"/>
                  </a:lnTo>
                  <a:lnTo>
                    <a:pt x="0" y="0"/>
                  </a:lnTo>
                  <a:lnTo>
                    <a:pt x="174" y="0"/>
                  </a:lnTo>
                  <a:lnTo>
                    <a:pt x="174" y="3183"/>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7" name="Freeform 216"/>
            <p:cNvSpPr>
              <a:spLocks noChangeArrowheads="1"/>
            </p:cNvSpPr>
            <p:nvPr/>
          </p:nvSpPr>
          <p:spPr bwMode="auto">
            <a:xfrm>
              <a:off x="11777663" y="2163763"/>
              <a:ext cx="61913" cy="282575"/>
            </a:xfrm>
            <a:custGeom>
              <a:avLst/>
              <a:gdLst>
                <a:gd name="T0" fmla="*/ 174 w 175"/>
                <a:gd name="T1" fmla="*/ 788 h 789"/>
                <a:gd name="T2" fmla="*/ 0 w 175"/>
                <a:gd name="T3" fmla="*/ 788 h 789"/>
                <a:gd name="T4" fmla="*/ 0 w 175"/>
                <a:gd name="T5" fmla="*/ 0 h 789"/>
                <a:gd name="T6" fmla="*/ 174 w 175"/>
                <a:gd name="T7" fmla="*/ 0 h 789"/>
                <a:gd name="T8" fmla="*/ 174 w 175"/>
                <a:gd name="T9" fmla="*/ 788 h 789"/>
              </a:gdLst>
              <a:ahLst/>
              <a:cxnLst>
                <a:cxn ang="0">
                  <a:pos x="T0" y="T1"/>
                </a:cxn>
                <a:cxn ang="0">
                  <a:pos x="T2" y="T3"/>
                </a:cxn>
                <a:cxn ang="0">
                  <a:pos x="T4" y="T5"/>
                </a:cxn>
                <a:cxn ang="0">
                  <a:pos x="T6" y="T7"/>
                </a:cxn>
                <a:cxn ang="0">
                  <a:pos x="T8" y="T9"/>
                </a:cxn>
              </a:cxnLst>
              <a:rect l="0" t="0" r="r" b="b"/>
              <a:pathLst>
                <a:path w="175" h="789">
                  <a:moveTo>
                    <a:pt x="174" y="788"/>
                  </a:moveTo>
                  <a:lnTo>
                    <a:pt x="0" y="788"/>
                  </a:lnTo>
                  <a:lnTo>
                    <a:pt x="0" y="0"/>
                  </a:lnTo>
                  <a:lnTo>
                    <a:pt x="174" y="0"/>
                  </a:lnTo>
                  <a:lnTo>
                    <a:pt x="174" y="788"/>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8" name="Freeform 217"/>
            <p:cNvSpPr>
              <a:spLocks noChangeArrowheads="1"/>
            </p:cNvSpPr>
            <p:nvPr/>
          </p:nvSpPr>
          <p:spPr bwMode="auto">
            <a:xfrm>
              <a:off x="11156950" y="3522663"/>
              <a:ext cx="371475" cy="373062"/>
            </a:xfrm>
            <a:custGeom>
              <a:avLst/>
              <a:gdLst>
                <a:gd name="T0" fmla="*/ 515 w 1038"/>
                <a:gd name="T1" fmla="*/ 1038 h 1039"/>
                <a:gd name="T2" fmla="*/ 483 w 1038"/>
                <a:gd name="T3" fmla="*/ 1032 h 1039"/>
                <a:gd name="T4" fmla="*/ 466 w 1038"/>
                <a:gd name="T5" fmla="*/ 1027 h 1039"/>
                <a:gd name="T6" fmla="*/ 456 w 1038"/>
                <a:gd name="T7" fmla="*/ 1011 h 1039"/>
                <a:gd name="T8" fmla="*/ 21 w 1038"/>
                <a:gd name="T9" fmla="*/ 582 h 1039"/>
                <a:gd name="T10" fmla="*/ 10 w 1038"/>
                <a:gd name="T11" fmla="*/ 565 h 1039"/>
                <a:gd name="T12" fmla="*/ 5 w 1038"/>
                <a:gd name="T13" fmla="*/ 555 h 1039"/>
                <a:gd name="T14" fmla="*/ 0 w 1038"/>
                <a:gd name="T15" fmla="*/ 538 h 1039"/>
                <a:gd name="T16" fmla="*/ 0 w 1038"/>
                <a:gd name="T17" fmla="*/ 516 h 1039"/>
                <a:gd name="T18" fmla="*/ 0 w 1038"/>
                <a:gd name="T19" fmla="*/ 500 h 1039"/>
                <a:gd name="T20" fmla="*/ 5 w 1038"/>
                <a:gd name="T21" fmla="*/ 484 h 1039"/>
                <a:gd name="T22" fmla="*/ 10 w 1038"/>
                <a:gd name="T23" fmla="*/ 473 h 1039"/>
                <a:gd name="T24" fmla="*/ 21 w 1038"/>
                <a:gd name="T25" fmla="*/ 457 h 1039"/>
                <a:gd name="T26" fmla="*/ 456 w 1038"/>
                <a:gd name="T27" fmla="*/ 22 h 1039"/>
                <a:gd name="T28" fmla="*/ 466 w 1038"/>
                <a:gd name="T29" fmla="*/ 12 h 1039"/>
                <a:gd name="T30" fmla="*/ 483 w 1038"/>
                <a:gd name="T31" fmla="*/ 6 h 1039"/>
                <a:gd name="T32" fmla="*/ 499 w 1038"/>
                <a:gd name="T33" fmla="*/ 0 h 1039"/>
                <a:gd name="T34" fmla="*/ 515 w 1038"/>
                <a:gd name="T35" fmla="*/ 0 h 1039"/>
                <a:gd name="T36" fmla="*/ 531 w 1038"/>
                <a:gd name="T37" fmla="*/ 0 h 1039"/>
                <a:gd name="T38" fmla="*/ 548 w 1038"/>
                <a:gd name="T39" fmla="*/ 6 h 1039"/>
                <a:gd name="T40" fmla="*/ 564 w 1038"/>
                <a:gd name="T41" fmla="*/ 12 h 1039"/>
                <a:gd name="T42" fmla="*/ 581 w 1038"/>
                <a:gd name="T43" fmla="*/ 22 h 1039"/>
                <a:gd name="T44" fmla="*/ 1010 w 1038"/>
                <a:gd name="T45" fmla="*/ 457 h 1039"/>
                <a:gd name="T46" fmla="*/ 1020 w 1038"/>
                <a:gd name="T47" fmla="*/ 473 h 1039"/>
                <a:gd name="T48" fmla="*/ 1031 w 1038"/>
                <a:gd name="T49" fmla="*/ 484 h 1039"/>
                <a:gd name="T50" fmla="*/ 1037 w 1038"/>
                <a:gd name="T51" fmla="*/ 500 h 1039"/>
                <a:gd name="T52" fmla="*/ 1037 w 1038"/>
                <a:gd name="T53" fmla="*/ 516 h 1039"/>
                <a:gd name="T54" fmla="*/ 1037 w 1038"/>
                <a:gd name="T55" fmla="*/ 538 h 1039"/>
                <a:gd name="T56" fmla="*/ 1031 w 1038"/>
                <a:gd name="T57" fmla="*/ 555 h 1039"/>
                <a:gd name="T58" fmla="*/ 1020 w 1038"/>
                <a:gd name="T59" fmla="*/ 565 h 1039"/>
                <a:gd name="T60" fmla="*/ 1010 w 1038"/>
                <a:gd name="T61" fmla="*/ 582 h 1039"/>
                <a:gd name="T62" fmla="*/ 581 w 1038"/>
                <a:gd name="T63" fmla="*/ 1011 h 1039"/>
                <a:gd name="T64" fmla="*/ 564 w 1038"/>
                <a:gd name="T65" fmla="*/ 1027 h 1039"/>
                <a:gd name="T66" fmla="*/ 548 w 1038"/>
                <a:gd name="T67" fmla="*/ 1032 h 1039"/>
                <a:gd name="T68" fmla="*/ 515 w 1038"/>
                <a:gd name="T69" fmla="*/ 1038 h 1039"/>
                <a:gd name="T70" fmla="*/ 206 w 1038"/>
                <a:gd name="T71" fmla="*/ 516 h 1039"/>
                <a:gd name="T72" fmla="*/ 515 w 1038"/>
                <a:gd name="T73" fmla="*/ 832 h 1039"/>
                <a:gd name="T74" fmla="*/ 825 w 1038"/>
                <a:gd name="T75" fmla="*/ 516 h 1039"/>
                <a:gd name="T76" fmla="*/ 515 w 1038"/>
                <a:gd name="T77" fmla="*/ 207 h 1039"/>
                <a:gd name="T78" fmla="*/ 206 w 1038"/>
                <a:gd name="T79" fmla="*/ 516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39">
                  <a:moveTo>
                    <a:pt x="515" y="1038"/>
                  </a:moveTo>
                  <a:lnTo>
                    <a:pt x="483" y="1032"/>
                  </a:lnTo>
                  <a:lnTo>
                    <a:pt x="466" y="1027"/>
                  </a:lnTo>
                  <a:lnTo>
                    <a:pt x="456" y="1011"/>
                  </a:lnTo>
                  <a:lnTo>
                    <a:pt x="21" y="582"/>
                  </a:lnTo>
                  <a:lnTo>
                    <a:pt x="10" y="565"/>
                  </a:lnTo>
                  <a:lnTo>
                    <a:pt x="5" y="555"/>
                  </a:lnTo>
                  <a:lnTo>
                    <a:pt x="0" y="538"/>
                  </a:lnTo>
                  <a:lnTo>
                    <a:pt x="0" y="516"/>
                  </a:lnTo>
                  <a:lnTo>
                    <a:pt x="0" y="500"/>
                  </a:lnTo>
                  <a:lnTo>
                    <a:pt x="5" y="484"/>
                  </a:lnTo>
                  <a:lnTo>
                    <a:pt x="10" y="473"/>
                  </a:lnTo>
                  <a:lnTo>
                    <a:pt x="21" y="457"/>
                  </a:lnTo>
                  <a:lnTo>
                    <a:pt x="456" y="22"/>
                  </a:lnTo>
                  <a:lnTo>
                    <a:pt x="466" y="12"/>
                  </a:lnTo>
                  <a:lnTo>
                    <a:pt x="483" y="6"/>
                  </a:lnTo>
                  <a:lnTo>
                    <a:pt x="499" y="0"/>
                  </a:lnTo>
                  <a:lnTo>
                    <a:pt x="515" y="0"/>
                  </a:lnTo>
                  <a:lnTo>
                    <a:pt x="531" y="0"/>
                  </a:lnTo>
                  <a:lnTo>
                    <a:pt x="548" y="6"/>
                  </a:lnTo>
                  <a:lnTo>
                    <a:pt x="564" y="12"/>
                  </a:lnTo>
                  <a:lnTo>
                    <a:pt x="581" y="22"/>
                  </a:lnTo>
                  <a:lnTo>
                    <a:pt x="1010" y="457"/>
                  </a:lnTo>
                  <a:lnTo>
                    <a:pt x="1020" y="473"/>
                  </a:lnTo>
                  <a:lnTo>
                    <a:pt x="1031" y="484"/>
                  </a:lnTo>
                  <a:lnTo>
                    <a:pt x="1037" y="500"/>
                  </a:lnTo>
                  <a:lnTo>
                    <a:pt x="1037" y="516"/>
                  </a:lnTo>
                  <a:lnTo>
                    <a:pt x="1037" y="538"/>
                  </a:lnTo>
                  <a:lnTo>
                    <a:pt x="1031" y="555"/>
                  </a:lnTo>
                  <a:lnTo>
                    <a:pt x="1020" y="565"/>
                  </a:lnTo>
                  <a:lnTo>
                    <a:pt x="1010" y="582"/>
                  </a:lnTo>
                  <a:lnTo>
                    <a:pt x="581" y="1011"/>
                  </a:lnTo>
                  <a:lnTo>
                    <a:pt x="564" y="1027"/>
                  </a:lnTo>
                  <a:lnTo>
                    <a:pt x="548" y="1032"/>
                  </a:lnTo>
                  <a:lnTo>
                    <a:pt x="515" y="1038"/>
                  </a:lnTo>
                  <a:close/>
                  <a:moveTo>
                    <a:pt x="206" y="516"/>
                  </a:moveTo>
                  <a:lnTo>
                    <a:pt x="515" y="832"/>
                  </a:lnTo>
                  <a:lnTo>
                    <a:pt x="825" y="516"/>
                  </a:lnTo>
                  <a:lnTo>
                    <a:pt x="515" y="207"/>
                  </a:lnTo>
                  <a:lnTo>
                    <a:pt x="206" y="516"/>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9" name="Freeform 218"/>
            <p:cNvSpPr>
              <a:spLocks noChangeArrowheads="1"/>
            </p:cNvSpPr>
            <p:nvPr/>
          </p:nvSpPr>
          <p:spPr bwMode="auto">
            <a:xfrm>
              <a:off x="11623675" y="1619250"/>
              <a:ext cx="61913" cy="984250"/>
            </a:xfrm>
            <a:custGeom>
              <a:avLst/>
              <a:gdLst>
                <a:gd name="T0" fmla="*/ 0 w 175"/>
                <a:gd name="T1" fmla="*/ 272 h 2739"/>
                <a:gd name="T2" fmla="*/ 0 w 175"/>
                <a:gd name="T3" fmla="*/ 2738 h 2739"/>
                <a:gd name="T4" fmla="*/ 174 w 175"/>
                <a:gd name="T5" fmla="*/ 2738 h 2739"/>
                <a:gd name="T6" fmla="*/ 174 w 175"/>
                <a:gd name="T7" fmla="*/ 0 h 2739"/>
                <a:gd name="T8" fmla="*/ 174 w 175"/>
                <a:gd name="T9" fmla="*/ 0 h 2739"/>
                <a:gd name="T10" fmla="*/ 169 w 175"/>
                <a:gd name="T11" fmla="*/ 44 h 2739"/>
                <a:gd name="T12" fmla="*/ 158 w 175"/>
                <a:gd name="T13" fmla="*/ 87 h 2739"/>
                <a:gd name="T14" fmla="*/ 141 w 175"/>
                <a:gd name="T15" fmla="*/ 125 h 2739"/>
                <a:gd name="T16" fmla="*/ 125 w 175"/>
                <a:gd name="T17" fmla="*/ 164 h 2739"/>
                <a:gd name="T18" fmla="*/ 98 w 175"/>
                <a:gd name="T19" fmla="*/ 196 h 2739"/>
                <a:gd name="T20" fmla="*/ 71 w 175"/>
                <a:gd name="T21" fmla="*/ 223 h 2739"/>
                <a:gd name="T22" fmla="*/ 33 w 175"/>
                <a:gd name="T23" fmla="*/ 250 h 2739"/>
                <a:gd name="T24" fmla="*/ 0 w 175"/>
                <a:gd name="T25" fmla="*/ 272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39">
                  <a:moveTo>
                    <a:pt x="0" y="272"/>
                  </a:moveTo>
                  <a:lnTo>
                    <a:pt x="0" y="2738"/>
                  </a:lnTo>
                  <a:lnTo>
                    <a:pt x="174" y="2738"/>
                  </a:lnTo>
                  <a:lnTo>
                    <a:pt x="174" y="0"/>
                  </a:lnTo>
                  <a:lnTo>
                    <a:pt x="174" y="0"/>
                  </a:lnTo>
                  <a:lnTo>
                    <a:pt x="169" y="44"/>
                  </a:lnTo>
                  <a:lnTo>
                    <a:pt x="158" y="87"/>
                  </a:lnTo>
                  <a:lnTo>
                    <a:pt x="141" y="125"/>
                  </a:lnTo>
                  <a:lnTo>
                    <a:pt x="125" y="164"/>
                  </a:lnTo>
                  <a:lnTo>
                    <a:pt x="98" y="196"/>
                  </a:lnTo>
                  <a:lnTo>
                    <a:pt x="71" y="223"/>
                  </a:lnTo>
                  <a:lnTo>
                    <a:pt x="33" y="250"/>
                  </a:lnTo>
                  <a:lnTo>
                    <a:pt x="0" y="272"/>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0" name="Freeform 219"/>
            <p:cNvSpPr>
              <a:spLocks noChangeArrowheads="1"/>
            </p:cNvSpPr>
            <p:nvPr/>
          </p:nvSpPr>
          <p:spPr bwMode="auto">
            <a:xfrm>
              <a:off x="11530013" y="1509713"/>
              <a:ext cx="92075" cy="107950"/>
            </a:xfrm>
            <a:custGeom>
              <a:avLst/>
              <a:gdLst>
                <a:gd name="T0" fmla="*/ 130 w 261"/>
                <a:gd name="T1" fmla="*/ 174 h 305"/>
                <a:gd name="T2" fmla="*/ 130 w 261"/>
                <a:gd name="T3" fmla="*/ 174 h 305"/>
                <a:gd name="T4" fmla="*/ 157 w 261"/>
                <a:gd name="T5" fmla="*/ 174 h 305"/>
                <a:gd name="T6" fmla="*/ 179 w 261"/>
                <a:gd name="T7" fmla="*/ 185 h 305"/>
                <a:gd name="T8" fmla="*/ 200 w 261"/>
                <a:gd name="T9" fmla="*/ 196 h 305"/>
                <a:gd name="T10" fmla="*/ 222 w 261"/>
                <a:gd name="T11" fmla="*/ 212 h 305"/>
                <a:gd name="T12" fmla="*/ 238 w 261"/>
                <a:gd name="T13" fmla="*/ 228 h 305"/>
                <a:gd name="T14" fmla="*/ 249 w 261"/>
                <a:gd name="T15" fmla="*/ 250 h 305"/>
                <a:gd name="T16" fmla="*/ 254 w 261"/>
                <a:gd name="T17" fmla="*/ 277 h 305"/>
                <a:gd name="T18" fmla="*/ 260 w 261"/>
                <a:gd name="T19" fmla="*/ 304 h 305"/>
                <a:gd name="T20" fmla="*/ 260 w 261"/>
                <a:gd name="T21" fmla="*/ 27 h 305"/>
                <a:gd name="T22" fmla="*/ 260 w 261"/>
                <a:gd name="T23" fmla="*/ 27 h 305"/>
                <a:gd name="T24" fmla="*/ 227 w 261"/>
                <a:gd name="T25" fmla="*/ 16 h 305"/>
                <a:gd name="T26" fmla="*/ 195 w 261"/>
                <a:gd name="T27" fmla="*/ 6 h 305"/>
                <a:gd name="T28" fmla="*/ 162 w 261"/>
                <a:gd name="T29" fmla="*/ 0 h 305"/>
                <a:gd name="T30" fmla="*/ 130 w 261"/>
                <a:gd name="T31" fmla="*/ 0 h 305"/>
                <a:gd name="T32" fmla="*/ 130 w 261"/>
                <a:gd name="T33" fmla="*/ 0 h 305"/>
                <a:gd name="T34" fmla="*/ 92 w 261"/>
                <a:gd name="T35" fmla="*/ 0 h 305"/>
                <a:gd name="T36" fmla="*/ 59 w 261"/>
                <a:gd name="T37" fmla="*/ 6 h 305"/>
                <a:gd name="T38" fmla="*/ 32 w 261"/>
                <a:gd name="T39" fmla="*/ 16 h 305"/>
                <a:gd name="T40" fmla="*/ 0 w 261"/>
                <a:gd name="T41" fmla="*/ 27 h 305"/>
                <a:gd name="T42" fmla="*/ 0 w 261"/>
                <a:gd name="T43" fmla="*/ 304 h 305"/>
                <a:gd name="T44" fmla="*/ 0 w 261"/>
                <a:gd name="T45" fmla="*/ 304 h 305"/>
                <a:gd name="T46" fmla="*/ 0 w 261"/>
                <a:gd name="T47" fmla="*/ 277 h 305"/>
                <a:gd name="T48" fmla="*/ 10 w 261"/>
                <a:gd name="T49" fmla="*/ 250 h 305"/>
                <a:gd name="T50" fmla="*/ 21 w 261"/>
                <a:gd name="T51" fmla="*/ 228 h 305"/>
                <a:gd name="T52" fmla="*/ 37 w 261"/>
                <a:gd name="T53" fmla="*/ 212 h 305"/>
                <a:gd name="T54" fmla="*/ 54 w 261"/>
                <a:gd name="T55" fmla="*/ 196 h 305"/>
                <a:gd name="T56" fmla="*/ 81 w 261"/>
                <a:gd name="T57" fmla="*/ 185 h 305"/>
                <a:gd name="T58" fmla="*/ 102 w 261"/>
                <a:gd name="T59" fmla="*/ 174 h 305"/>
                <a:gd name="T60" fmla="*/ 130 w 261"/>
                <a:gd name="T61"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74"/>
                  </a:moveTo>
                  <a:lnTo>
                    <a:pt x="130" y="174"/>
                  </a:lnTo>
                  <a:lnTo>
                    <a:pt x="157" y="174"/>
                  </a:lnTo>
                  <a:lnTo>
                    <a:pt x="179" y="185"/>
                  </a:lnTo>
                  <a:lnTo>
                    <a:pt x="200" y="196"/>
                  </a:lnTo>
                  <a:lnTo>
                    <a:pt x="222" y="212"/>
                  </a:lnTo>
                  <a:lnTo>
                    <a:pt x="238" y="228"/>
                  </a:lnTo>
                  <a:lnTo>
                    <a:pt x="249" y="250"/>
                  </a:lnTo>
                  <a:lnTo>
                    <a:pt x="254" y="277"/>
                  </a:lnTo>
                  <a:lnTo>
                    <a:pt x="260" y="304"/>
                  </a:lnTo>
                  <a:lnTo>
                    <a:pt x="260" y="27"/>
                  </a:lnTo>
                  <a:lnTo>
                    <a:pt x="260" y="27"/>
                  </a:lnTo>
                  <a:lnTo>
                    <a:pt x="227" y="16"/>
                  </a:lnTo>
                  <a:lnTo>
                    <a:pt x="195" y="6"/>
                  </a:lnTo>
                  <a:lnTo>
                    <a:pt x="162" y="0"/>
                  </a:lnTo>
                  <a:lnTo>
                    <a:pt x="130" y="0"/>
                  </a:lnTo>
                  <a:lnTo>
                    <a:pt x="130" y="0"/>
                  </a:lnTo>
                  <a:lnTo>
                    <a:pt x="92" y="0"/>
                  </a:lnTo>
                  <a:lnTo>
                    <a:pt x="59" y="6"/>
                  </a:lnTo>
                  <a:lnTo>
                    <a:pt x="32" y="16"/>
                  </a:lnTo>
                  <a:lnTo>
                    <a:pt x="0" y="27"/>
                  </a:lnTo>
                  <a:lnTo>
                    <a:pt x="0" y="304"/>
                  </a:lnTo>
                  <a:lnTo>
                    <a:pt x="0" y="304"/>
                  </a:lnTo>
                  <a:lnTo>
                    <a:pt x="0" y="277"/>
                  </a:lnTo>
                  <a:lnTo>
                    <a:pt x="10" y="250"/>
                  </a:lnTo>
                  <a:lnTo>
                    <a:pt x="21" y="228"/>
                  </a:lnTo>
                  <a:lnTo>
                    <a:pt x="37" y="212"/>
                  </a:lnTo>
                  <a:lnTo>
                    <a:pt x="54" y="196"/>
                  </a:lnTo>
                  <a:lnTo>
                    <a:pt x="81" y="185"/>
                  </a:lnTo>
                  <a:lnTo>
                    <a:pt x="102" y="174"/>
                  </a:lnTo>
                  <a:lnTo>
                    <a:pt x="130" y="174"/>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1" name="Freeform 220"/>
            <p:cNvSpPr>
              <a:spLocks noChangeArrowheads="1"/>
            </p:cNvSpPr>
            <p:nvPr/>
          </p:nvSpPr>
          <p:spPr bwMode="auto">
            <a:xfrm>
              <a:off x="11530013" y="1619250"/>
              <a:ext cx="92075" cy="106362"/>
            </a:xfrm>
            <a:custGeom>
              <a:avLst/>
              <a:gdLst>
                <a:gd name="T0" fmla="*/ 130 w 261"/>
                <a:gd name="T1" fmla="*/ 125 h 300"/>
                <a:gd name="T2" fmla="*/ 130 w 261"/>
                <a:gd name="T3" fmla="*/ 125 h 300"/>
                <a:gd name="T4" fmla="*/ 102 w 261"/>
                <a:gd name="T5" fmla="*/ 125 h 300"/>
                <a:gd name="T6" fmla="*/ 81 w 261"/>
                <a:gd name="T7" fmla="*/ 120 h 300"/>
                <a:gd name="T8" fmla="*/ 54 w 261"/>
                <a:gd name="T9" fmla="*/ 104 h 300"/>
                <a:gd name="T10" fmla="*/ 37 w 261"/>
                <a:gd name="T11" fmla="*/ 87 h 300"/>
                <a:gd name="T12" fmla="*/ 21 w 261"/>
                <a:gd name="T13" fmla="*/ 71 h 300"/>
                <a:gd name="T14" fmla="*/ 10 w 261"/>
                <a:gd name="T15" fmla="*/ 49 h 300"/>
                <a:gd name="T16" fmla="*/ 0 w 261"/>
                <a:gd name="T17" fmla="*/ 22 h 300"/>
                <a:gd name="T18" fmla="*/ 0 w 261"/>
                <a:gd name="T19" fmla="*/ 0 h 300"/>
                <a:gd name="T20" fmla="*/ 0 w 261"/>
                <a:gd name="T21" fmla="*/ 272 h 300"/>
                <a:gd name="T22" fmla="*/ 0 w 261"/>
                <a:gd name="T23" fmla="*/ 272 h 300"/>
                <a:gd name="T24" fmla="*/ 32 w 261"/>
                <a:gd name="T25" fmla="*/ 283 h 300"/>
                <a:gd name="T26" fmla="*/ 59 w 261"/>
                <a:gd name="T27" fmla="*/ 294 h 300"/>
                <a:gd name="T28" fmla="*/ 92 w 261"/>
                <a:gd name="T29" fmla="*/ 299 h 300"/>
                <a:gd name="T30" fmla="*/ 130 w 261"/>
                <a:gd name="T31" fmla="*/ 299 h 300"/>
                <a:gd name="T32" fmla="*/ 130 w 261"/>
                <a:gd name="T33" fmla="*/ 299 h 300"/>
                <a:gd name="T34" fmla="*/ 162 w 261"/>
                <a:gd name="T35" fmla="*/ 299 h 300"/>
                <a:gd name="T36" fmla="*/ 195 w 261"/>
                <a:gd name="T37" fmla="*/ 294 h 300"/>
                <a:gd name="T38" fmla="*/ 227 w 261"/>
                <a:gd name="T39" fmla="*/ 283 h 300"/>
                <a:gd name="T40" fmla="*/ 260 w 261"/>
                <a:gd name="T41" fmla="*/ 272 h 300"/>
                <a:gd name="T42" fmla="*/ 260 w 261"/>
                <a:gd name="T43" fmla="*/ 0 h 300"/>
                <a:gd name="T44" fmla="*/ 260 w 261"/>
                <a:gd name="T45" fmla="*/ 0 h 300"/>
                <a:gd name="T46" fmla="*/ 254 w 261"/>
                <a:gd name="T47" fmla="*/ 22 h 300"/>
                <a:gd name="T48" fmla="*/ 249 w 261"/>
                <a:gd name="T49" fmla="*/ 49 h 300"/>
                <a:gd name="T50" fmla="*/ 238 w 261"/>
                <a:gd name="T51" fmla="*/ 71 h 300"/>
                <a:gd name="T52" fmla="*/ 222 w 261"/>
                <a:gd name="T53" fmla="*/ 87 h 300"/>
                <a:gd name="T54" fmla="*/ 200 w 261"/>
                <a:gd name="T55" fmla="*/ 104 h 300"/>
                <a:gd name="T56" fmla="*/ 179 w 261"/>
                <a:gd name="T57" fmla="*/ 120 h 300"/>
                <a:gd name="T58" fmla="*/ 157 w 261"/>
                <a:gd name="T59" fmla="*/ 125 h 300"/>
                <a:gd name="T60" fmla="*/ 130 w 261"/>
                <a:gd name="T61" fmla="*/ 12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0">
                  <a:moveTo>
                    <a:pt x="130" y="125"/>
                  </a:moveTo>
                  <a:lnTo>
                    <a:pt x="130" y="125"/>
                  </a:lnTo>
                  <a:lnTo>
                    <a:pt x="102" y="125"/>
                  </a:lnTo>
                  <a:lnTo>
                    <a:pt x="81" y="120"/>
                  </a:lnTo>
                  <a:lnTo>
                    <a:pt x="54" y="104"/>
                  </a:lnTo>
                  <a:lnTo>
                    <a:pt x="37" y="87"/>
                  </a:lnTo>
                  <a:lnTo>
                    <a:pt x="21" y="71"/>
                  </a:lnTo>
                  <a:lnTo>
                    <a:pt x="10" y="49"/>
                  </a:lnTo>
                  <a:lnTo>
                    <a:pt x="0" y="22"/>
                  </a:lnTo>
                  <a:lnTo>
                    <a:pt x="0" y="0"/>
                  </a:lnTo>
                  <a:lnTo>
                    <a:pt x="0" y="272"/>
                  </a:lnTo>
                  <a:lnTo>
                    <a:pt x="0" y="272"/>
                  </a:lnTo>
                  <a:lnTo>
                    <a:pt x="32" y="283"/>
                  </a:lnTo>
                  <a:lnTo>
                    <a:pt x="59" y="294"/>
                  </a:lnTo>
                  <a:lnTo>
                    <a:pt x="92" y="299"/>
                  </a:lnTo>
                  <a:lnTo>
                    <a:pt x="130" y="299"/>
                  </a:lnTo>
                  <a:lnTo>
                    <a:pt x="130" y="299"/>
                  </a:lnTo>
                  <a:lnTo>
                    <a:pt x="162" y="299"/>
                  </a:lnTo>
                  <a:lnTo>
                    <a:pt x="195" y="294"/>
                  </a:lnTo>
                  <a:lnTo>
                    <a:pt x="227" y="283"/>
                  </a:lnTo>
                  <a:lnTo>
                    <a:pt x="260" y="272"/>
                  </a:lnTo>
                  <a:lnTo>
                    <a:pt x="260" y="0"/>
                  </a:lnTo>
                  <a:lnTo>
                    <a:pt x="260" y="0"/>
                  </a:lnTo>
                  <a:lnTo>
                    <a:pt x="254" y="22"/>
                  </a:lnTo>
                  <a:lnTo>
                    <a:pt x="249" y="49"/>
                  </a:lnTo>
                  <a:lnTo>
                    <a:pt x="238" y="71"/>
                  </a:lnTo>
                  <a:lnTo>
                    <a:pt x="222" y="87"/>
                  </a:lnTo>
                  <a:lnTo>
                    <a:pt x="200" y="104"/>
                  </a:lnTo>
                  <a:lnTo>
                    <a:pt x="179" y="120"/>
                  </a:lnTo>
                  <a:lnTo>
                    <a:pt x="157" y="125"/>
                  </a:lnTo>
                  <a:lnTo>
                    <a:pt x="130" y="125"/>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2" name="Freeform 221"/>
            <p:cNvSpPr>
              <a:spLocks noChangeArrowheads="1"/>
            </p:cNvSpPr>
            <p:nvPr/>
          </p:nvSpPr>
          <p:spPr bwMode="auto">
            <a:xfrm>
              <a:off x="11466513" y="1519238"/>
              <a:ext cx="61913" cy="196850"/>
            </a:xfrm>
            <a:custGeom>
              <a:avLst/>
              <a:gdLst>
                <a:gd name="T0" fmla="*/ 174 w 175"/>
                <a:gd name="T1" fmla="*/ 0 h 550"/>
                <a:gd name="T2" fmla="*/ 174 w 175"/>
                <a:gd name="T3" fmla="*/ 0 h 550"/>
                <a:gd name="T4" fmla="*/ 136 w 175"/>
                <a:gd name="T5" fmla="*/ 22 h 550"/>
                <a:gd name="T6" fmla="*/ 103 w 175"/>
                <a:gd name="T7" fmla="*/ 49 h 550"/>
                <a:gd name="T8" fmla="*/ 76 w 175"/>
                <a:gd name="T9" fmla="*/ 77 h 550"/>
                <a:gd name="T10" fmla="*/ 49 w 175"/>
                <a:gd name="T11" fmla="*/ 109 h 550"/>
                <a:gd name="T12" fmla="*/ 27 w 175"/>
                <a:gd name="T13" fmla="*/ 147 h 550"/>
                <a:gd name="T14" fmla="*/ 11 w 175"/>
                <a:gd name="T15" fmla="*/ 191 h 550"/>
                <a:gd name="T16" fmla="*/ 5 w 175"/>
                <a:gd name="T17" fmla="*/ 229 h 550"/>
                <a:gd name="T18" fmla="*/ 0 w 175"/>
                <a:gd name="T19" fmla="*/ 277 h 550"/>
                <a:gd name="T20" fmla="*/ 0 w 175"/>
                <a:gd name="T21" fmla="*/ 277 h 550"/>
                <a:gd name="T22" fmla="*/ 5 w 175"/>
                <a:gd name="T23" fmla="*/ 321 h 550"/>
                <a:gd name="T24" fmla="*/ 11 w 175"/>
                <a:gd name="T25" fmla="*/ 364 h 550"/>
                <a:gd name="T26" fmla="*/ 27 w 175"/>
                <a:gd name="T27" fmla="*/ 402 h 550"/>
                <a:gd name="T28" fmla="*/ 49 w 175"/>
                <a:gd name="T29" fmla="*/ 441 h 550"/>
                <a:gd name="T30" fmla="*/ 76 w 175"/>
                <a:gd name="T31" fmla="*/ 473 h 550"/>
                <a:gd name="T32" fmla="*/ 103 w 175"/>
                <a:gd name="T33" fmla="*/ 500 h 550"/>
                <a:gd name="T34" fmla="*/ 136 w 175"/>
                <a:gd name="T35" fmla="*/ 527 h 550"/>
                <a:gd name="T36" fmla="*/ 174 w 175"/>
                <a:gd name="T37" fmla="*/ 549 h 550"/>
                <a:gd name="T38" fmla="*/ 174 w 175"/>
                <a:gd name="T39" fmla="*/ 277 h 550"/>
                <a:gd name="T40" fmla="*/ 174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174" y="0"/>
                  </a:moveTo>
                  <a:lnTo>
                    <a:pt x="174" y="0"/>
                  </a:lnTo>
                  <a:lnTo>
                    <a:pt x="136" y="22"/>
                  </a:lnTo>
                  <a:lnTo>
                    <a:pt x="103" y="49"/>
                  </a:lnTo>
                  <a:lnTo>
                    <a:pt x="76" y="77"/>
                  </a:lnTo>
                  <a:lnTo>
                    <a:pt x="49" y="109"/>
                  </a:lnTo>
                  <a:lnTo>
                    <a:pt x="27" y="147"/>
                  </a:lnTo>
                  <a:lnTo>
                    <a:pt x="11" y="191"/>
                  </a:lnTo>
                  <a:lnTo>
                    <a:pt x="5" y="229"/>
                  </a:lnTo>
                  <a:lnTo>
                    <a:pt x="0" y="277"/>
                  </a:lnTo>
                  <a:lnTo>
                    <a:pt x="0" y="277"/>
                  </a:lnTo>
                  <a:lnTo>
                    <a:pt x="5" y="321"/>
                  </a:lnTo>
                  <a:lnTo>
                    <a:pt x="11" y="364"/>
                  </a:lnTo>
                  <a:lnTo>
                    <a:pt x="27" y="402"/>
                  </a:lnTo>
                  <a:lnTo>
                    <a:pt x="49" y="441"/>
                  </a:lnTo>
                  <a:lnTo>
                    <a:pt x="76" y="473"/>
                  </a:lnTo>
                  <a:lnTo>
                    <a:pt x="103" y="500"/>
                  </a:lnTo>
                  <a:lnTo>
                    <a:pt x="136" y="527"/>
                  </a:lnTo>
                  <a:lnTo>
                    <a:pt x="174" y="549"/>
                  </a:lnTo>
                  <a:lnTo>
                    <a:pt x="174" y="277"/>
                  </a:lnTo>
                  <a:lnTo>
                    <a:pt x="174"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3" name="Freeform 222"/>
            <p:cNvSpPr>
              <a:spLocks noChangeArrowheads="1"/>
            </p:cNvSpPr>
            <p:nvPr/>
          </p:nvSpPr>
          <p:spPr bwMode="auto">
            <a:xfrm>
              <a:off x="11623675" y="1519238"/>
              <a:ext cx="61913" cy="196850"/>
            </a:xfrm>
            <a:custGeom>
              <a:avLst/>
              <a:gdLst>
                <a:gd name="T0" fmla="*/ 0 w 175"/>
                <a:gd name="T1" fmla="*/ 0 h 550"/>
                <a:gd name="T2" fmla="*/ 0 w 175"/>
                <a:gd name="T3" fmla="*/ 277 h 550"/>
                <a:gd name="T4" fmla="*/ 0 w 175"/>
                <a:gd name="T5" fmla="*/ 549 h 550"/>
                <a:gd name="T6" fmla="*/ 0 w 175"/>
                <a:gd name="T7" fmla="*/ 549 h 550"/>
                <a:gd name="T8" fmla="*/ 33 w 175"/>
                <a:gd name="T9" fmla="*/ 527 h 550"/>
                <a:gd name="T10" fmla="*/ 71 w 175"/>
                <a:gd name="T11" fmla="*/ 500 h 550"/>
                <a:gd name="T12" fmla="*/ 98 w 175"/>
                <a:gd name="T13" fmla="*/ 473 h 550"/>
                <a:gd name="T14" fmla="*/ 125 w 175"/>
                <a:gd name="T15" fmla="*/ 441 h 550"/>
                <a:gd name="T16" fmla="*/ 141 w 175"/>
                <a:gd name="T17" fmla="*/ 402 h 550"/>
                <a:gd name="T18" fmla="*/ 158 w 175"/>
                <a:gd name="T19" fmla="*/ 364 h 550"/>
                <a:gd name="T20" fmla="*/ 169 w 175"/>
                <a:gd name="T21" fmla="*/ 321 h 550"/>
                <a:gd name="T22" fmla="*/ 174 w 175"/>
                <a:gd name="T23" fmla="*/ 277 h 550"/>
                <a:gd name="T24" fmla="*/ 174 w 175"/>
                <a:gd name="T25" fmla="*/ 277 h 550"/>
                <a:gd name="T26" fmla="*/ 169 w 175"/>
                <a:gd name="T27" fmla="*/ 229 h 550"/>
                <a:gd name="T28" fmla="*/ 158 w 175"/>
                <a:gd name="T29" fmla="*/ 191 h 550"/>
                <a:gd name="T30" fmla="*/ 141 w 175"/>
                <a:gd name="T31" fmla="*/ 147 h 550"/>
                <a:gd name="T32" fmla="*/ 125 w 175"/>
                <a:gd name="T33" fmla="*/ 109 h 550"/>
                <a:gd name="T34" fmla="*/ 98 w 175"/>
                <a:gd name="T35" fmla="*/ 77 h 550"/>
                <a:gd name="T36" fmla="*/ 71 w 175"/>
                <a:gd name="T37" fmla="*/ 49 h 550"/>
                <a:gd name="T38" fmla="*/ 33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7"/>
                  </a:lnTo>
                  <a:lnTo>
                    <a:pt x="0" y="549"/>
                  </a:lnTo>
                  <a:lnTo>
                    <a:pt x="0" y="549"/>
                  </a:lnTo>
                  <a:lnTo>
                    <a:pt x="33" y="527"/>
                  </a:lnTo>
                  <a:lnTo>
                    <a:pt x="71" y="500"/>
                  </a:lnTo>
                  <a:lnTo>
                    <a:pt x="98" y="473"/>
                  </a:lnTo>
                  <a:lnTo>
                    <a:pt x="125" y="441"/>
                  </a:lnTo>
                  <a:lnTo>
                    <a:pt x="141" y="402"/>
                  </a:lnTo>
                  <a:lnTo>
                    <a:pt x="158" y="364"/>
                  </a:lnTo>
                  <a:lnTo>
                    <a:pt x="169" y="321"/>
                  </a:lnTo>
                  <a:lnTo>
                    <a:pt x="174" y="277"/>
                  </a:lnTo>
                  <a:lnTo>
                    <a:pt x="174" y="277"/>
                  </a:lnTo>
                  <a:lnTo>
                    <a:pt x="169" y="229"/>
                  </a:lnTo>
                  <a:lnTo>
                    <a:pt x="158" y="191"/>
                  </a:lnTo>
                  <a:lnTo>
                    <a:pt x="141" y="147"/>
                  </a:lnTo>
                  <a:lnTo>
                    <a:pt x="125" y="109"/>
                  </a:lnTo>
                  <a:lnTo>
                    <a:pt x="98" y="77"/>
                  </a:lnTo>
                  <a:lnTo>
                    <a:pt x="71" y="49"/>
                  </a:lnTo>
                  <a:lnTo>
                    <a:pt x="33"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4" name="Freeform 223"/>
            <p:cNvSpPr>
              <a:spLocks noChangeArrowheads="1"/>
            </p:cNvSpPr>
            <p:nvPr/>
          </p:nvSpPr>
          <p:spPr bwMode="auto">
            <a:xfrm>
              <a:off x="11623675" y="2416175"/>
              <a:ext cx="371475" cy="374650"/>
            </a:xfrm>
            <a:custGeom>
              <a:avLst/>
              <a:gdLst>
                <a:gd name="T0" fmla="*/ 516 w 1038"/>
                <a:gd name="T1" fmla="*/ 1044 h 1045"/>
                <a:gd name="T2" fmla="*/ 483 w 1038"/>
                <a:gd name="T3" fmla="*/ 1039 h 1045"/>
                <a:gd name="T4" fmla="*/ 467 w 1038"/>
                <a:gd name="T5" fmla="*/ 1028 h 1045"/>
                <a:gd name="T6" fmla="*/ 456 w 1038"/>
                <a:gd name="T7" fmla="*/ 1016 h 1045"/>
                <a:gd name="T8" fmla="*/ 22 w 1038"/>
                <a:gd name="T9" fmla="*/ 587 h 1045"/>
                <a:gd name="T10" fmla="*/ 11 w 1038"/>
                <a:gd name="T11" fmla="*/ 571 h 1045"/>
                <a:gd name="T12" fmla="*/ 6 w 1038"/>
                <a:gd name="T13" fmla="*/ 555 h 1045"/>
                <a:gd name="T14" fmla="*/ 0 w 1038"/>
                <a:gd name="T15" fmla="*/ 539 h 1045"/>
                <a:gd name="T16" fmla="*/ 0 w 1038"/>
                <a:gd name="T17" fmla="*/ 522 h 1045"/>
                <a:gd name="T18" fmla="*/ 0 w 1038"/>
                <a:gd name="T19" fmla="*/ 506 h 1045"/>
                <a:gd name="T20" fmla="*/ 6 w 1038"/>
                <a:gd name="T21" fmla="*/ 490 h 1045"/>
                <a:gd name="T22" fmla="*/ 11 w 1038"/>
                <a:gd name="T23" fmla="*/ 473 h 1045"/>
                <a:gd name="T24" fmla="*/ 22 w 1038"/>
                <a:gd name="T25" fmla="*/ 462 h 1045"/>
                <a:gd name="T26" fmla="*/ 456 w 1038"/>
                <a:gd name="T27" fmla="*/ 28 h 1045"/>
                <a:gd name="T28" fmla="*/ 467 w 1038"/>
                <a:gd name="T29" fmla="*/ 17 h 1045"/>
                <a:gd name="T30" fmla="*/ 483 w 1038"/>
                <a:gd name="T31" fmla="*/ 12 h 1045"/>
                <a:gd name="T32" fmla="*/ 500 w 1038"/>
                <a:gd name="T33" fmla="*/ 6 h 1045"/>
                <a:gd name="T34" fmla="*/ 516 w 1038"/>
                <a:gd name="T35" fmla="*/ 0 h 1045"/>
                <a:gd name="T36" fmla="*/ 532 w 1038"/>
                <a:gd name="T37" fmla="*/ 6 h 1045"/>
                <a:gd name="T38" fmla="*/ 548 w 1038"/>
                <a:gd name="T39" fmla="*/ 12 h 1045"/>
                <a:gd name="T40" fmla="*/ 565 w 1038"/>
                <a:gd name="T41" fmla="*/ 17 h 1045"/>
                <a:gd name="T42" fmla="*/ 581 w 1038"/>
                <a:gd name="T43" fmla="*/ 28 h 1045"/>
                <a:gd name="T44" fmla="*/ 1010 w 1038"/>
                <a:gd name="T45" fmla="*/ 462 h 1045"/>
                <a:gd name="T46" fmla="*/ 1021 w 1038"/>
                <a:gd name="T47" fmla="*/ 473 h 1045"/>
                <a:gd name="T48" fmla="*/ 1031 w 1038"/>
                <a:gd name="T49" fmla="*/ 490 h 1045"/>
                <a:gd name="T50" fmla="*/ 1037 w 1038"/>
                <a:gd name="T51" fmla="*/ 506 h 1045"/>
                <a:gd name="T52" fmla="*/ 1037 w 1038"/>
                <a:gd name="T53" fmla="*/ 522 h 1045"/>
                <a:gd name="T54" fmla="*/ 1037 w 1038"/>
                <a:gd name="T55" fmla="*/ 539 h 1045"/>
                <a:gd name="T56" fmla="*/ 1031 w 1038"/>
                <a:gd name="T57" fmla="*/ 555 h 1045"/>
                <a:gd name="T58" fmla="*/ 1021 w 1038"/>
                <a:gd name="T59" fmla="*/ 571 h 1045"/>
                <a:gd name="T60" fmla="*/ 1010 w 1038"/>
                <a:gd name="T61" fmla="*/ 587 h 1045"/>
                <a:gd name="T62" fmla="*/ 581 w 1038"/>
                <a:gd name="T63" fmla="*/ 1016 h 1045"/>
                <a:gd name="T64" fmla="*/ 565 w 1038"/>
                <a:gd name="T65" fmla="*/ 1028 h 1045"/>
                <a:gd name="T66" fmla="*/ 548 w 1038"/>
                <a:gd name="T67" fmla="*/ 1039 h 1045"/>
                <a:gd name="T68" fmla="*/ 516 w 1038"/>
                <a:gd name="T69" fmla="*/ 1044 h 1045"/>
                <a:gd name="T70" fmla="*/ 206 w 1038"/>
                <a:gd name="T71" fmla="*/ 522 h 1045"/>
                <a:gd name="T72" fmla="*/ 516 w 1038"/>
                <a:gd name="T73" fmla="*/ 832 h 1045"/>
                <a:gd name="T74" fmla="*/ 825 w 1038"/>
                <a:gd name="T75" fmla="*/ 522 h 1045"/>
                <a:gd name="T76" fmla="*/ 516 w 1038"/>
                <a:gd name="T77" fmla="*/ 213 h 1045"/>
                <a:gd name="T78" fmla="*/ 206 w 1038"/>
                <a:gd name="T79" fmla="*/ 52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45">
                  <a:moveTo>
                    <a:pt x="516" y="1044"/>
                  </a:moveTo>
                  <a:lnTo>
                    <a:pt x="483" y="1039"/>
                  </a:lnTo>
                  <a:lnTo>
                    <a:pt x="467" y="1028"/>
                  </a:lnTo>
                  <a:lnTo>
                    <a:pt x="456" y="1016"/>
                  </a:lnTo>
                  <a:lnTo>
                    <a:pt x="22" y="587"/>
                  </a:lnTo>
                  <a:lnTo>
                    <a:pt x="11" y="571"/>
                  </a:lnTo>
                  <a:lnTo>
                    <a:pt x="6" y="555"/>
                  </a:lnTo>
                  <a:lnTo>
                    <a:pt x="0" y="539"/>
                  </a:lnTo>
                  <a:lnTo>
                    <a:pt x="0" y="522"/>
                  </a:lnTo>
                  <a:lnTo>
                    <a:pt x="0" y="506"/>
                  </a:lnTo>
                  <a:lnTo>
                    <a:pt x="6" y="490"/>
                  </a:lnTo>
                  <a:lnTo>
                    <a:pt x="11" y="473"/>
                  </a:lnTo>
                  <a:lnTo>
                    <a:pt x="22" y="462"/>
                  </a:lnTo>
                  <a:lnTo>
                    <a:pt x="456" y="28"/>
                  </a:lnTo>
                  <a:lnTo>
                    <a:pt x="467" y="17"/>
                  </a:lnTo>
                  <a:lnTo>
                    <a:pt x="483" y="12"/>
                  </a:lnTo>
                  <a:lnTo>
                    <a:pt x="500" y="6"/>
                  </a:lnTo>
                  <a:lnTo>
                    <a:pt x="516" y="0"/>
                  </a:lnTo>
                  <a:lnTo>
                    <a:pt x="532" y="6"/>
                  </a:lnTo>
                  <a:lnTo>
                    <a:pt x="548" y="12"/>
                  </a:lnTo>
                  <a:lnTo>
                    <a:pt x="565" y="17"/>
                  </a:lnTo>
                  <a:lnTo>
                    <a:pt x="581" y="28"/>
                  </a:lnTo>
                  <a:lnTo>
                    <a:pt x="1010" y="462"/>
                  </a:lnTo>
                  <a:lnTo>
                    <a:pt x="1021" y="473"/>
                  </a:lnTo>
                  <a:lnTo>
                    <a:pt x="1031" y="490"/>
                  </a:lnTo>
                  <a:lnTo>
                    <a:pt x="1037" y="506"/>
                  </a:lnTo>
                  <a:lnTo>
                    <a:pt x="1037" y="522"/>
                  </a:lnTo>
                  <a:lnTo>
                    <a:pt x="1037" y="539"/>
                  </a:lnTo>
                  <a:lnTo>
                    <a:pt x="1031" y="555"/>
                  </a:lnTo>
                  <a:lnTo>
                    <a:pt x="1021" y="571"/>
                  </a:lnTo>
                  <a:lnTo>
                    <a:pt x="1010" y="587"/>
                  </a:lnTo>
                  <a:lnTo>
                    <a:pt x="581" y="1016"/>
                  </a:lnTo>
                  <a:lnTo>
                    <a:pt x="565" y="1028"/>
                  </a:lnTo>
                  <a:lnTo>
                    <a:pt x="548" y="1039"/>
                  </a:lnTo>
                  <a:lnTo>
                    <a:pt x="516" y="1044"/>
                  </a:lnTo>
                  <a:close/>
                  <a:moveTo>
                    <a:pt x="206" y="522"/>
                  </a:moveTo>
                  <a:lnTo>
                    <a:pt x="516" y="832"/>
                  </a:lnTo>
                  <a:lnTo>
                    <a:pt x="825" y="522"/>
                  </a:lnTo>
                  <a:lnTo>
                    <a:pt x="516" y="213"/>
                  </a:lnTo>
                  <a:lnTo>
                    <a:pt x="206" y="522"/>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5" name="Freeform 224"/>
            <p:cNvSpPr>
              <a:spLocks noChangeArrowheads="1"/>
            </p:cNvSpPr>
            <p:nvPr/>
          </p:nvSpPr>
          <p:spPr bwMode="auto">
            <a:xfrm>
              <a:off x="11466513" y="3302000"/>
              <a:ext cx="217488" cy="217487"/>
            </a:xfrm>
            <a:custGeom>
              <a:avLst/>
              <a:gdLst>
                <a:gd name="T0" fmla="*/ 244 w 609"/>
                <a:gd name="T1" fmla="*/ 602 h 609"/>
                <a:gd name="T2" fmla="*/ 136 w 609"/>
                <a:gd name="T3" fmla="*/ 554 h 609"/>
                <a:gd name="T4" fmla="*/ 49 w 609"/>
                <a:gd name="T5" fmla="*/ 472 h 609"/>
                <a:gd name="T6" fmla="*/ 5 w 609"/>
                <a:gd name="T7" fmla="*/ 363 h 609"/>
                <a:gd name="T8" fmla="*/ 5 w 609"/>
                <a:gd name="T9" fmla="*/ 244 h 609"/>
                <a:gd name="T10" fmla="*/ 49 w 609"/>
                <a:gd name="T11" fmla="*/ 136 h 609"/>
                <a:gd name="T12" fmla="*/ 136 w 609"/>
                <a:gd name="T13" fmla="*/ 54 h 609"/>
                <a:gd name="T14" fmla="*/ 244 w 609"/>
                <a:gd name="T15" fmla="*/ 5 h 609"/>
                <a:gd name="T16" fmla="*/ 363 w 609"/>
                <a:gd name="T17" fmla="*/ 5 h 609"/>
                <a:gd name="T18" fmla="*/ 472 w 609"/>
                <a:gd name="T19" fmla="*/ 54 h 609"/>
                <a:gd name="T20" fmla="*/ 553 w 609"/>
                <a:gd name="T21" fmla="*/ 136 h 609"/>
                <a:gd name="T22" fmla="*/ 597 w 609"/>
                <a:gd name="T23" fmla="*/ 244 h 609"/>
                <a:gd name="T24" fmla="*/ 597 w 609"/>
                <a:gd name="T25" fmla="*/ 363 h 609"/>
                <a:gd name="T26" fmla="*/ 553 w 609"/>
                <a:gd name="T27" fmla="*/ 472 h 609"/>
                <a:gd name="T28" fmla="*/ 472 w 609"/>
                <a:gd name="T29" fmla="*/ 554 h 609"/>
                <a:gd name="T30" fmla="*/ 363 w 609"/>
                <a:gd name="T31" fmla="*/ 602 h 609"/>
                <a:gd name="T32" fmla="*/ 304 w 609"/>
                <a:gd name="T33" fmla="*/ 173 h 609"/>
                <a:gd name="T34" fmla="*/ 255 w 609"/>
                <a:gd name="T35" fmla="*/ 184 h 609"/>
                <a:gd name="T36" fmla="*/ 211 w 609"/>
                <a:gd name="T37" fmla="*/ 211 h 609"/>
                <a:gd name="T38" fmla="*/ 184 w 609"/>
                <a:gd name="T39" fmla="*/ 255 h 609"/>
                <a:gd name="T40" fmla="*/ 174 w 609"/>
                <a:gd name="T41" fmla="*/ 304 h 609"/>
                <a:gd name="T42" fmla="*/ 184 w 609"/>
                <a:gd name="T43" fmla="*/ 352 h 609"/>
                <a:gd name="T44" fmla="*/ 211 w 609"/>
                <a:gd name="T45" fmla="*/ 396 h 609"/>
                <a:gd name="T46" fmla="*/ 255 w 609"/>
                <a:gd name="T47" fmla="*/ 423 h 609"/>
                <a:gd name="T48" fmla="*/ 304 w 609"/>
                <a:gd name="T49" fmla="*/ 434 h 609"/>
                <a:gd name="T50" fmla="*/ 353 w 609"/>
                <a:gd name="T51" fmla="*/ 423 h 609"/>
                <a:gd name="T52" fmla="*/ 396 w 609"/>
                <a:gd name="T53" fmla="*/ 396 h 609"/>
                <a:gd name="T54" fmla="*/ 423 w 609"/>
                <a:gd name="T55" fmla="*/ 352 h 609"/>
                <a:gd name="T56" fmla="*/ 434 w 609"/>
                <a:gd name="T57" fmla="*/ 304 h 609"/>
                <a:gd name="T58" fmla="*/ 423 w 609"/>
                <a:gd name="T59" fmla="*/ 255 h 609"/>
                <a:gd name="T60" fmla="*/ 396 w 609"/>
                <a:gd name="T61" fmla="*/ 211 h 609"/>
                <a:gd name="T62" fmla="*/ 353 w 609"/>
                <a:gd name="T63" fmla="*/ 184 h 609"/>
                <a:gd name="T64" fmla="*/ 304 w 609"/>
                <a:gd name="T65"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2"/>
                  </a:lnTo>
                  <a:lnTo>
                    <a:pt x="184" y="586"/>
                  </a:lnTo>
                  <a:lnTo>
                    <a:pt x="136" y="554"/>
                  </a:lnTo>
                  <a:lnTo>
                    <a:pt x="87" y="521"/>
                  </a:lnTo>
                  <a:lnTo>
                    <a:pt x="49" y="472"/>
                  </a:lnTo>
                  <a:lnTo>
                    <a:pt x="22" y="423"/>
                  </a:lnTo>
                  <a:lnTo>
                    <a:pt x="5" y="363"/>
                  </a:lnTo>
                  <a:lnTo>
                    <a:pt x="0" y="304"/>
                  </a:lnTo>
                  <a:lnTo>
                    <a:pt x="5" y="244"/>
                  </a:lnTo>
                  <a:lnTo>
                    <a:pt x="22" y="184"/>
                  </a:lnTo>
                  <a:lnTo>
                    <a:pt x="49" y="136"/>
                  </a:lnTo>
                  <a:lnTo>
                    <a:pt x="87" y="92"/>
                  </a:lnTo>
                  <a:lnTo>
                    <a:pt x="136" y="54"/>
                  </a:lnTo>
                  <a:lnTo>
                    <a:pt x="184" y="27"/>
                  </a:lnTo>
                  <a:lnTo>
                    <a:pt x="244" y="5"/>
                  </a:lnTo>
                  <a:lnTo>
                    <a:pt x="304" y="0"/>
                  </a:lnTo>
                  <a:lnTo>
                    <a:pt x="363" y="5"/>
                  </a:lnTo>
                  <a:lnTo>
                    <a:pt x="418" y="27"/>
                  </a:lnTo>
                  <a:lnTo>
                    <a:pt x="472" y="54"/>
                  </a:lnTo>
                  <a:lnTo>
                    <a:pt x="515" y="92"/>
                  </a:lnTo>
                  <a:lnTo>
                    <a:pt x="553" y="136"/>
                  </a:lnTo>
                  <a:lnTo>
                    <a:pt x="580" y="184"/>
                  </a:lnTo>
                  <a:lnTo>
                    <a:pt x="597" y="244"/>
                  </a:lnTo>
                  <a:lnTo>
                    <a:pt x="608" y="304"/>
                  </a:lnTo>
                  <a:lnTo>
                    <a:pt x="597" y="363"/>
                  </a:lnTo>
                  <a:lnTo>
                    <a:pt x="580" y="423"/>
                  </a:lnTo>
                  <a:lnTo>
                    <a:pt x="553" y="472"/>
                  </a:lnTo>
                  <a:lnTo>
                    <a:pt x="515" y="521"/>
                  </a:lnTo>
                  <a:lnTo>
                    <a:pt x="472" y="554"/>
                  </a:lnTo>
                  <a:lnTo>
                    <a:pt x="418" y="586"/>
                  </a:lnTo>
                  <a:lnTo>
                    <a:pt x="363" y="602"/>
                  </a:lnTo>
                  <a:lnTo>
                    <a:pt x="304" y="608"/>
                  </a:lnTo>
                  <a:close/>
                  <a:moveTo>
                    <a:pt x="304" y="173"/>
                  </a:moveTo>
                  <a:lnTo>
                    <a:pt x="276" y="179"/>
                  </a:lnTo>
                  <a:lnTo>
                    <a:pt x="255" y="184"/>
                  </a:lnTo>
                  <a:lnTo>
                    <a:pt x="228" y="195"/>
                  </a:lnTo>
                  <a:lnTo>
                    <a:pt x="211" y="211"/>
                  </a:lnTo>
                  <a:lnTo>
                    <a:pt x="195" y="233"/>
                  </a:lnTo>
                  <a:lnTo>
                    <a:pt x="184" y="255"/>
                  </a:lnTo>
                  <a:lnTo>
                    <a:pt x="174" y="277"/>
                  </a:lnTo>
                  <a:lnTo>
                    <a:pt x="174" y="304"/>
                  </a:lnTo>
                  <a:lnTo>
                    <a:pt x="174" y="331"/>
                  </a:lnTo>
                  <a:lnTo>
                    <a:pt x="184" y="352"/>
                  </a:lnTo>
                  <a:lnTo>
                    <a:pt x="195" y="375"/>
                  </a:lnTo>
                  <a:lnTo>
                    <a:pt x="211" y="396"/>
                  </a:lnTo>
                  <a:lnTo>
                    <a:pt x="228" y="413"/>
                  </a:lnTo>
                  <a:lnTo>
                    <a:pt x="255" y="423"/>
                  </a:lnTo>
                  <a:lnTo>
                    <a:pt x="276" y="429"/>
                  </a:lnTo>
                  <a:lnTo>
                    <a:pt x="304" y="434"/>
                  </a:lnTo>
                  <a:lnTo>
                    <a:pt x="331" y="429"/>
                  </a:lnTo>
                  <a:lnTo>
                    <a:pt x="353" y="423"/>
                  </a:lnTo>
                  <a:lnTo>
                    <a:pt x="374" y="413"/>
                  </a:lnTo>
                  <a:lnTo>
                    <a:pt x="396" y="396"/>
                  </a:lnTo>
                  <a:lnTo>
                    <a:pt x="412" y="375"/>
                  </a:lnTo>
                  <a:lnTo>
                    <a:pt x="423" y="352"/>
                  </a:lnTo>
                  <a:lnTo>
                    <a:pt x="428" y="331"/>
                  </a:lnTo>
                  <a:lnTo>
                    <a:pt x="434" y="304"/>
                  </a:lnTo>
                  <a:lnTo>
                    <a:pt x="428" y="277"/>
                  </a:lnTo>
                  <a:lnTo>
                    <a:pt x="423" y="255"/>
                  </a:lnTo>
                  <a:lnTo>
                    <a:pt x="412" y="233"/>
                  </a:lnTo>
                  <a:lnTo>
                    <a:pt x="396" y="211"/>
                  </a:lnTo>
                  <a:lnTo>
                    <a:pt x="374" y="195"/>
                  </a:lnTo>
                  <a:lnTo>
                    <a:pt x="353" y="184"/>
                  </a:lnTo>
                  <a:lnTo>
                    <a:pt x="331" y="179"/>
                  </a:lnTo>
                  <a:lnTo>
                    <a:pt x="304" y="173"/>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6" name="Freeform 225"/>
            <p:cNvSpPr>
              <a:spLocks noChangeArrowheads="1"/>
            </p:cNvSpPr>
            <p:nvPr/>
          </p:nvSpPr>
          <p:spPr bwMode="auto">
            <a:xfrm>
              <a:off x="10375900" y="3619500"/>
              <a:ext cx="217488" cy="215900"/>
            </a:xfrm>
            <a:custGeom>
              <a:avLst/>
              <a:gdLst>
                <a:gd name="T0" fmla="*/ 245 w 610"/>
                <a:gd name="T1" fmla="*/ 598 h 605"/>
                <a:gd name="T2" fmla="*/ 137 w 610"/>
                <a:gd name="T3" fmla="*/ 555 h 605"/>
                <a:gd name="T4" fmla="*/ 49 w 610"/>
                <a:gd name="T5" fmla="*/ 468 h 605"/>
                <a:gd name="T6" fmla="*/ 6 w 610"/>
                <a:gd name="T7" fmla="*/ 364 h 605"/>
                <a:gd name="T8" fmla="*/ 6 w 610"/>
                <a:gd name="T9" fmla="*/ 239 h 605"/>
                <a:gd name="T10" fmla="*/ 55 w 610"/>
                <a:gd name="T11" fmla="*/ 131 h 605"/>
                <a:gd name="T12" fmla="*/ 137 w 610"/>
                <a:gd name="T13" fmla="*/ 50 h 605"/>
                <a:gd name="T14" fmla="*/ 245 w 610"/>
                <a:gd name="T15" fmla="*/ 6 h 605"/>
                <a:gd name="T16" fmla="*/ 364 w 610"/>
                <a:gd name="T17" fmla="*/ 6 h 605"/>
                <a:gd name="T18" fmla="*/ 473 w 610"/>
                <a:gd name="T19" fmla="*/ 50 h 605"/>
                <a:gd name="T20" fmla="*/ 554 w 610"/>
                <a:gd name="T21" fmla="*/ 131 h 605"/>
                <a:gd name="T22" fmla="*/ 603 w 610"/>
                <a:gd name="T23" fmla="*/ 239 h 605"/>
                <a:gd name="T24" fmla="*/ 603 w 610"/>
                <a:gd name="T25" fmla="*/ 364 h 605"/>
                <a:gd name="T26" fmla="*/ 554 w 610"/>
                <a:gd name="T27" fmla="*/ 473 h 605"/>
                <a:gd name="T28" fmla="*/ 473 w 610"/>
                <a:gd name="T29" fmla="*/ 555 h 605"/>
                <a:gd name="T30" fmla="*/ 364 w 610"/>
                <a:gd name="T31" fmla="*/ 598 h 605"/>
                <a:gd name="T32" fmla="*/ 305 w 610"/>
                <a:gd name="T33" fmla="*/ 175 h 605"/>
                <a:gd name="T34" fmla="*/ 256 w 610"/>
                <a:gd name="T35" fmla="*/ 185 h 605"/>
                <a:gd name="T36" fmla="*/ 212 w 610"/>
                <a:gd name="T37" fmla="*/ 212 h 605"/>
                <a:gd name="T38" fmla="*/ 185 w 610"/>
                <a:gd name="T39" fmla="*/ 250 h 605"/>
                <a:gd name="T40" fmla="*/ 174 w 610"/>
                <a:gd name="T41" fmla="*/ 305 h 605"/>
                <a:gd name="T42" fmla="*/ 185 w 610"/>
                <a:gd name="T43" fmla="*/ 354 h 605"/>
                <a:gd name="T44" fmla="*/ 212 w 610"/>
                <a:gd name="T45" fmla="*/ 391 h 605"/>
                <a:gd name="T46" fmla="*/ 256 w 610"/>
                <a:gd name="T47" fmla="*/ 424 h 605"/>
                <a:gd name="T48" fmla="*/ 305 w 610"/>
                <a:gd name="T49" fmla="*/ 430 h 605"/>
                <a:gd name="T50" fmla="*/ 353 w 610"/>
                <a:gd name="T51" fmla="*/ 419 h 605"/>
                <a:gd name="T52" fmla="*/ 397 w 610"/>
                <a:gd name="T53" fmla="*/ 391 h 605"/>
                <a:gd name="T54" fmla="*/ 424 w 610"/>
                <a:gd name="T55" fmla="*/ 354 h 605"/>
                <a:gd name="T56" fmla="*/ 435 w 610"/>
                <a:gd name="T57" fmla="*/ 305 h 605"/>
                <a:gd name="T58" fmla="*/ 424 w 610"/>
                <a:gd name="T59" fmla="*/ 250 h 605"/>
                <a:gd name="T60" fmla="*/ 397 w 610"/>
                <a:gd name="T61" fmla="*/ 212 h 605"/>
                <a:gd name="T62" fmla="*/ 353 w 610"/>
                <a:gd name="T63" fmla="*/ 185 h 605"/>
                <a:gd name="T64" fmla="*/ 305 w 610"/>
                <a:gd name="T65" fmla="*/ 1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605">
                  <a:moveTo>
                    <a:pt x="305" y="604"/>
                  </a:moveTo>
                  <a:lnTo>
                    <a:pt x="245" y="598"/>
                  </a:lnTo>
                  <a:lnTo>
                    <a:pt x="185" y="582"/>
                  </a:lnTo>
                  <a:lnTo>
                    <a:pt x="137" y="555"/>
                  </a:lnTo>
                  <a:lnTo>
                    <a:pt x="87" y="516"/>
                  </a:lnTo>
                  <a:lnTo>
                    <a:pt x="49" y="468"/>
                  </a:lnTo>
                  <a:lnTo>
                    <a:pt x="22" y="419"/>
                  </a:lnTo>
                  <a:lnTo>
                    <a:pt x="6" y="364"/>
                  </a:lnTo>
                  <a:lnTo>
                    <a:pt x="0" y="305"/>
                  </a:lnTo>
                  <a:lnTo>
                    <a:pt x="6" y="239"/>
                  </a:lnTo>
                  <a:lnTo>
                    <a:pt x="22" y="185"/>
                  </a:lnTo>
                  <a:lnTo>
                    <a:pt x="55" y="131"/>
                  </a:lnTo>
                  <a:lnTo>
                    <a:pt x="87" y="87"/>
                  </a:lnTo>
                  <a:lnTo>
                    <a:pt x="137" y="50"/>
                  </a:lnTo>
                  <a:lnTo>
                    <a:pt x="185" y="23"/>
                  </a:lnTo>
                  <a:lnTo>
                    <a:pt x="245" y="6"/>
                  </a:lnTo>
                  <a:lnTo>
                    <a:pt x="305" y="0"/>
                  </a:lnTo>
                  <a:lnTo>
                    <a:pt x="364" y="6"/>
                  </a:lnTo>
                  <a:lnTo>
                    <a:pt x="424" y="23"/>
                  </a:lnTo>
                  <a:lnTo>
                    <a:pt x="473" y="50"/>
                  </a:lnTo>
                  <a:lnTo>
                    <a:pt x="516" y="87"/>
                  </a:lnTo>
                  <a:lnTo>
                    <a:pt x="554" y="131"/>
                  </a:lnTo>
                  <a:lnTo>
                    <a:pt x="581" y="185"/>
                  </a:lnTo>
                  <a:lnTo>
                    <a:pt x="603" y="239"/>
                  </a:lnTo>
                  <a:lnTo>
                    <a:pt x="609" y="305"/>
                  </a:lnTo>
                  <a:lnTo>
                    <a:pt x="603" y="364"/>
                  </a:lnTo>
                  <a:lnTo>
                    <a:pt x="581" y="419"/>
                  </a:lnTo>
                  <a:lnTo>
                    <a:pt x="554" y="473"/>
                  </a:lnTo>
                  <a:lnTo>
                    <a:pt x="516" y="516"/>
                  </a:lnTo>
                  <a:lnTo>
                    <a:pt x="473" y="555"/>
                  </a:lnTo>
                  <a:lnTo>
                    <a:pt x="424" y="582"/>
                  </a:lnTo>
                  <a:lnTo>
                    <a:pt x="364" y="598"/>
                  </a:lnTo>
                  <a:lnTo>
                    <a:pt x="305" y="604"/>
                  </a:lnTo>
                  <a:close/>
                  <a:moveTo>
                    <a:pt x="305" y="175"/>
                  </a:moveTo>
                  <a:lnTo>
                    <a:pt x="277" y="175"/>
                  </a:lnTo>
                  <a:lnTo>
                    <a:pt x="256" y="185"/>
                  </a:lnTo>
                  <a:lnTo>
                    <a:pt x="234" y="196"/>
                  </a:lnTo>
                  <a:lnTo>
                    <a:pt x="212" y="212"/>
                  </a:lnTo>
                  <a:lnTo>
                    <a:pt x="196" y="229"/>
                  </a:lnTo>
                  <a:lnTo>
                    <a:pt x="185" y="250"/>
                  </a:lnTo>
                  <a:lnTo>
                    <a:pt x="180" y="278"/>
                  </a:lnTo>
                  <a:lnTo>
                    <a:pt x="174" y="305"/>
                  </a:lnTo>
                  <a:lnTo>
                    <a:pt x="180" y="327"/>
                  </a:lnTo>
                  <a:lnTo>
                    <a:pt x="185" y="354"/>
                  </a:lnTo>
                  <a:lnTo>
                    <a:pt x="196" y="375"/>
                  </a:lnTo>
                  <a:lnTo>
                    <a:pt x="212" y="391"/>
                  </a:lnTo>
                  <a:lnTo>
                    <a:pt x="234" y="408"/>
                  </a:lnTo>
                  <a:lnTo>
                    <a:pt x="256" y="424"/>
                  </a:lnTo>
                  <a:lnTo>
                    <a:pt x="277" y="430"/>
                  </a:lnTo>
                  <a:lnTo>
                    <a:pt x="305" y="430"/>
                  </a:lnTo>
                  <a:lnTo>
                    <a:pt x="332" y="430"/>
                  </a:lnTo>
                  <a:lnTo>
                    <a:pt x="353" y="419"/>
                  </a:lnTo>
                  <a:lnTo>
                    <a:pt x="375" y="408"/>
                  </a:lnTo>
                  <a:lnTo>
                    <a:pt x="397" y="391"/>
                  </a:lnTo>
                  <a:lnTo>
                    <a:pt x="413" y="375"/>
                  </a:lnTo>
                  <a:lnTo>
                    <a:pt x="424" y="354"/>
                  </a:lnTo>
                  <a:lnTo>
                    <a:pt x="429" y="327"/>
                  </a:lnTo>
                  <a:lnTo>
                    <a:pt x="435" y="305"/>
                  </a:lnTo>
                  <a:lnTo>
                    <a:pt x="429" y="278"/>
                  </a:lnTo>
                  <a:lnTo>
                    <a:pt x="424" y="250"/>
                  </a:lnTo>
                  <a:lnTo>
                    <a:pt x="413" y="229"/>
                  </a:lnTo>
                  <a:lnTo>
                    <a:pt x="397" y="212"/>
                  </a:lnTo>
                  <a:lnTo>
                    <a:pt x="375" y="196"/>
                  </a:lnTo>
                  <a:lnTo>
                    <a:pt x="353" y="185"/>
                  </a:lnTo>
                  <a:lnTo>
                    <a:pt x="332" y="175"/>
                  </a:lnTo>
                  <a:lnTo>
                    <a:pt x="305" y="175"/>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7" name="Freeform 226"/>
            <p:cNvSpPr>
              <a:spLocks noChangeArrowheads="1"/>
            </p:cNvSpPr>
            <p:nvPr/>
          </p:nvSpPr>
          <p:spPr bwMode="auto">
            <a:xfrm>
              <a:off x="10844213" y="3273425"/>
              <a:ext cx="217488" cy="217487"/>
            </a:xfrm>
            <a:custGeom>
              <a:avLst/>
              <a:gdLst>
                <a:gd name="T0" fmla="*/ 244 w 609"/>
                <a:gd name="T1" fmla="*/ 603 h 610"/>
                <a:gd name="T2" fmla="*/ 136 w 609"/>
                <a:gd name="T3" fmla="*/ 554 h 610"/>
                <a:gd name="T4" fmla="*/ 55 w 609"/>
                <a:gd name="T5" fmla="*/ 473 h 610"/>
                <a:gd name="T6" fmla="*/ 5 w 609"/>
                <a:gd name="T7" fmla="*/ 364 h 610"/>
                <a:gd name="T8" fmla="*/ 5 w 609"/>
                <a:gd name="T9" fmla="*/ 245 h 610"/>
                <a:gd name="T10" fmla="*/ 55 w 609"/>
                <a:gd name="T11" fmla="*/ 136 h 610"/>
                <a:gd name="T12" fmla="*/ 136 w 609"/>
                <a:gd name="T13" fmla="*/ 54 h 610"/>
                <a:gd name="T14" fmla="*/ 244 w 609"/>
                <a:gd name="T15" fmla="*/ 11 h 610"/>
                <a:gd name="T16" fmla="*/ 363 w 609"/>
                <a:gd name="T17" fmla="*/ 11 h 610"/>
                <a:gd name="T18" fmla="*/ 472 w 609"/>
                <a:gd name="T19" fmla="*/ 54 h 610"/>
                <a:gd name="T20" fmla="*/ 554 w 609"/>
                <a:gd name="T21" fmla="*/ 136 h 610"/>
                <a:gd name="T22" fmla="*/ 603 w 609"/>
                <a:gd name="T23" fmla="*/ 245 h 610"/>
                <a:gd name="T24" fmla="*/ 603 w 609"/>
                <a:gd name="T25" fmla="*/ 364 h 610"/>
                <a:gd name="T26" fmla="*/ 554 w 609"/>
                <a:gd name="T27" fmla="*/ 473 h 610"/>
                <a:gd name="T28" fmla="*/ 472 w 609"/>
                <a:gd name="T29" fmla="*/ 554 h 610"/>
                <a:gd name="T30" fmla="*/ 363 w 609"/>
                <a:gd name="T31" fmla="*/ 603 h 610"/>
                <a:gd name="T32" fmla="*/ 304 w 609"/>
                <a:gd name="T33" fmla="*/ 174 h 610"/>
                <a:gd name="T34" fmla="*/ 255 w 609"/>
                <a:gd name="T35" fmla="*/ 185 h 610"/>
                <a:gd name="T36" fmla="*/ 211 w 609"/>
                <a:gd name="T37" fmla="*/ 212 h 610"/>
                <a:gd name="T38" fmla="*/ 184 w 609"/>
                <a:gd name="T39" fmla="*/ 255 h 610"/>
                <a:gd name="T40" fmla="*/ 174 w 609"/>
                <a:gd name="T41" fmla="*/ 304 h 610"/>
                <a:gd name="T42" fmla="*/ 184 w 609"/>
                <a:gd name="T43" fmla="*/ 353 h 610"/>
                <a:gd name="T44" fmla="*/ 211 w 609"/>
                <a:gd name="T45" fmla="*/ 397 h 610"/>
                <a:gd name="T46" fmla="*/ 255 w 609"/>
                <a:gd name="T47" fmla="*/ 424 h 610"/>
                <a:gd name="T48" fmla="*/ 304 w 609"/>
                <a:gd name="T49" fmla="*/ 434 h 610"/>
                <a:gd name="T50" fmla="*/ 353 w 609"/>
                <a:gd name="T51" fmla="*/ 424 h 610"/>
                <a:gd name="T52" fmla="*/ 396 w 609"/>
                <a:gd name="T53" fmla="*/ 397 h 610"/>
                <a:gd name="T54" fmla="*/ 423 w 609"/>
                <a:gd name="T55" fmla="*/ 353 h 610"/>
                <a:gd name="T56" fmla="*/ 434 w 609"/>
                <a:gd name="T57" fmla="*/ 304 h 610"/>
                <a:gd name="T58" fmla="*/ 423 w 609"/>
                <a:gd name="T59" fmla="*/ 255 h 610"/>
                <a:gd name="T60" fmla="*/ 396 w 609"/>
                <a:gd name="T61" fmla="*/ 212 h 610"/>
                <a:gd name="T62" fmla="*/ 353 w 609"/>
                <a:gd name="T63" fmla="*/ 185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4" y="603"/>
                  </a:lnTo>
                  <a:lnTo>
                    <a:pt x="184" y="587"/>
                  </a:lnTo>
                  <a:lnTo>
                    <a:pt x="136" y="554"/>
                  </a:lnTo>
                  <a:lnTo>
                    <a:pt x="92" y="522"/>
                  </a:lnTo>
                  <a:lnTo>
                    <a:pt x="55" y="473"/>
                  </a:lnTo>
                  <a:lnTo>
                    <a:pt x="27" y="424"/>
                  </a:lnTo>
                  <a:lnTo>
                    <a:pt x="5" y="364"/>
                  </a:lnTo>
                  <a:lnTo>
                    <a:pt x="0" y="304"/>
                  </a:lnTo>
                  <a:lnTo>
                    <a:pt x="5" y="245"/>
                  </a:lnTo>
                  <a:lnTo>
                    <a:pt x="27" y="190"/>
                  </a:lnTo>
                  <a:lnTo>
                    <a:pt x="55" y="136"/>
                  </a:lnTo>
                  <a:lnTo>
                    <a:pt x="92" y="93"/>
                  </a:lnTo>
                  <a:lnTo>
                    <a:pt x="136" y="54"/>
                  </a:lnTo>
                  <a:lnTo>
                    <a:pt x="184" y="27"/>
                  </a:lnTo>
                  <a:lnTo>
                    <a:pt x="244" y="11"/>
                  </a:lnTo>
                  <a:lnTo>
                    <a:pt x="304" y="0"/>
                  </a:lnTo>
                  <a:lnTo>
                    <a:pt x="363" y="11"/>
                  </a:lnTo>
                  <a:lnTo>
                    <a:pt x="423" y="27"/>
                  </a:lnTo>
                  <a:lnTo>
                    <a:pt x="472" y="54"/>
                  </a:lnTo>
                  <a:lnTo>
                    <a:pt x="515" y="93"/>
                  </a:lnTo>
                  <a:lnTo>
                    <a:pt x="554" y="136"/>
                  </a:lnTo>
                  <a:lnTo>
                    <a:pt x="581" y="190"/>
                  </a:lnTo>
                  <a:lnTo>
                    <a:pt x="603" y="245"/>
                  </a:lnTo>
                  <a:lnTo>
                    <a:pt x="608" y="304"/>
                  </a:lnTo>
                  <a:lnTo>
                    <a:pt x="603" y="364"/>
                  </a:lnTo>
                  <a:lnTo>
                    <a:pt x="581" y="424"/>
                  </a:lnTo>
                  <a:lnTo>
                    <a:pt x="554" y="473"/>
                  </a:lnTo>
                  <a:lnTo>
                    <a:pt x="515" y="522"/>
                  </a:lnTo>
                  <a:lnTo>
                    <a:pt x="472" y="554"/>
                  </a:lnTo>
                  <a:lnTo>
                    <a:pt x="423" y="587"/>
                  </a:lnTo>
                  <a:lnTo>
                    <a:pt x="363" y="603"/>
                  </a:lnTo>
                  <a:lnTo>
                    <a:pt x="304" y="609"/>
                  </a:lnTo>
                  <a:close/>
                  <a:moveTo>
                    <a:pt x="304" y="174"/>
                  </a:moveTo>
                  <a:lnTo>
                    <a:pt x="277" y="179"/>
                  </a:lnTo>
                  <a:lnTo>
                    <a:pt x="255" y="185"/>
                  </a:lnTo>
                  <a:lnTo>
                    <a:pt x="234" y="195"/>
                  </a:lnTo>
                  <a:lnTo>
                    <a:pt x="211" y="212"/>
                  </a:lnTo>
                  <a:lnTo>
                    <a:pt x="195" y="234"/>
                  </a:lnTo>
                  <a:lnTo>
                    <a:pt x="184" y="255"/>
                  </a:lnTo>
                  <a:lnTo>
                    <a:pt x="179" y="277"/>
                  </a:lnTo>
                  <a:lnTo>
                    <a:pt x="174" y="304"/>
                  </a:lnTo>
                  <a:lnTo>
                    <a:pt x="179" y="332"/>
                  </a:lnTo>
                  <a:lnTo>
                    <a:pt x="184" y="353"/>
                  </a:lnTo>
                  <a:lnTo>
                    <a:pt x="195" y="380"/>
                  </a:lnTo>
                  <a:lnTo>
                    <a:pt x="211" y="397"/>
                  </a:lnTo>
                  <a:lnTo>
                    <a:pt x="234" y="413"/>
                  </a:lnTo>
                  <a:lnTo>
                    <a:pt x="255" y="424"/>
                  </a:lnTo>
                  <a:lnTo>
                    <a:pt x="277" y="434"/>
                  </a:lnTo>
                  <a:lnTo>
                    <a:pt x="304" y="434"/>
                  </a:lnTo>
                  <a:lnTo>
                    <a:pt x="331" y="434"/>
                  </a:lnTo>
                  <a:lnTo>
                    <a:pt x="353" y="424"/>
                  </a:lnTo>
                  <a:lnTo>
                    <a:pt x="375" y="413"/>
                  </a:lnTo>
                  <a:lnTo>
                    <a:pt x="396" y="397"/>
                  </a:lnTo>
                  <a:lnTo>
                    <a:pt x="413" y="380"/>
                  </a:lnTo>
                  <a:lnTo>
                    <a:pt x="423" y="353"/>
                  </a:lnTo>
                  <a:lnTo>
                    <a:pt x="429" y="332"/>
                  </a:lnTo>
                  <a:lnTo>
                    <a:pt x="434" y="304"/>
                  </a:lnTo>
                  <a:lnTo>
                    <a:pt x="429" y="277"/>
                  </a:lnTo>
                  <a:lnTo>
                    <a:pt x="423" y="255"/>
                  </a:lnTo>
                  <a:lnTo>
                    <a:pt x="413" y="234"/>
                  </a:lnTo>
                  <a:lnTo>
                    <a:pt x="396" y="212"/>
                  </a:lnTo>
                  <a:lnTo>
                    <a:pt x="375" y="195"/>
                  </a:lnTo>
                  <a:lnTo>
                    <a:pt x="353" y="185"/>
                  </a:lnTo>
                  <a:lnTo>
                    <a:pt x="331" y="179"/>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8" name="Freeform 227"/>
            <p:cNvSpPr>
              <a:spLocks noChangeArrowheads="1"/>
            </p:cNvSpPr>
            <p:nvPr/>
          </p:nvSpPr>
          <p:spPr bwMode="auto">
            <a:xfrm>
              <a:off x="10844213" y="4859338"/>
              <a:ext cx="217488" cy="215900"/>
            </a:xfrm>
            <a:custGeom>
              <a:avLst/>
              <a:gdLst>
                <a:gd name="T0" fmla="*/ 244 w 609"/>
                <a:gd name="T1" fmla="*/ 597 h 604"/>
                <a:gd name="T2" fmla="*/ 136 w 609"/>
                <a:gd name="T3" fmla="*/ 553 h 604"/>
                <a:gd name="T4" fmla="*/ 55 w 609"/>
                <a:gd name="T5" fmla="*/ 472 h 604"/>
                <a:gd name="T6" fmla="*/ 5 w 609"/>
                <a:gd name="T7" fmla="*/ 364 h 604"/>
                <a:gd name="T8" fmla="*/ 5 w 609"/>
                <a:gd name="T9" fmla="*/ 239 h 604"/>
                <a:gd name="T10" fmla="*/ 55 w 609"/>
                <a:gd name="T11" fmla="*/ 130 h 604"/>
                <a:gd name="T12" fmla="*/ 136 w 609"/>
                <a:gd name="T13" fmla="*/ 49 h 604"/>
                <a:gd name="T14" fmla="*/ 244 w 609"/>
                <a:gd name="T15" fmla="*/ 5 h 604"/>
                <a:gd name="T16" fmla="*/ 363 w 609"/>
                <a:gd name="T17" fmla="*/ 5 h 604"/>
                <a:gd name="T18" fmla="*/ 472 w 609"/>
                <a:gd name="T19" fmla="*/ 49 h 604"/>
                <a:gd name="T20" fmla="*/ 554 w 609"/>
                <a:gd name="T21" fmla="*/ 130 h 604"/>
                <a:gd name="T22" fmla="*/ 603 w 609"/>
                <a:gd name="T23" fmla="*/ 239 h 604"/>
                <a:gd name="T24" fmla="*/ 603 w 609"/>
                <a:gd name="T25" fmla="*/ 364 h 604"/>
                <a:gd name="T26" fmla="*/ 554 w 609"/>
                <a:gd name="T27" fmla="*/ 472 h 604"/>
                <a:gd name="T28" fmla="*/ 472 w 609"/>
                <a:gd name="T29" fmla="*/ 553 h 604"/>
                <a:gd name="T30" fmla="*/ 363 w 609"/>
                <a:gd name="T31" fmla="*/ 597 h 604"/>
                <a:gd name="T32" fmla="*/ 304 w 609"/>
                <a:gd name="T33" fmla="*/ 174 h 604"/>
                <a:gd name="T34" fmla="*/ 255 w 609"/>
                <a:gd name="T35" fmla="*/ 185 h 604"/>
                <a:gd name="T36" fmla="*/ 211 w 609"/>
                <a:gd name="T37" fmla="*/ 212 h 604"/>
                <a:gd name="T38" fmla="*/ 184 w 609"/>
                <a:gd name="T39" fmla="*/ 249 h 604"/>
                <a:gd name="T40" fmla="*/ 174 w 609"/>
                <a:gd name="T41" fmla="*/ 304 h 604"/>
                <a:gd name="T42" fmla="*/ 184 w 609"/>
                <a:gd name="T43" fmla="*/ 353 h 604"/>
                <a:gd name="T44" fmla="*/ 211 w 609"/>
                <a:gd name="T45" fmla="*/ 391 h 604"/>
                <a:gd name="T46" fmla="*/ 255 w 609"/>
                <a:gd name="T47" fmla="*/ 424 h 604"/>
                <a:gd name="T48" fmla="*/ 304 w 609"/>
                <a:gd name="T49" fmla="*/ 429 h 604"/>
                <a:gd name="T50" fmla="*/ 353 w 609"/>
                <a:gd name="T51" fmla="*/ 424 h 604"/>
                <a:gd name="T52" fmla="*/ 396 w 609"/>
                <a:gd name="T53" fmla="*/ 391 h 604"/>
                <a:gd name="T54" fmla="*/ 423 w 609"/>
                <a:gd name="T55" fmla="*/ 353 h 604"/>
                <a:gd name="T56" fmla="*/ 434 w 609"/>
                <a:gd name="T57" fmla="*/ 304 h 604"/>
                <a:gd name="T58" fmla="*/ 423 w 609"/>
                <a:gd name="T59" fmla="*/ 249 h 604"/>
                <a:gd name="T60" fmla="*/ 396 w 609"/>
                <a:gd name="T61" fmla="*/ 212 h 604"/>
                <a:gd name="T62" fmla="*/ 353 w 609"/>
                <a:gd name="T63" fmla="*/ 185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4" y="597"/>
                  </a:lnTo>
                  <a:lnTo>
                    <a:pt x="184" y="581"/>
                  </a:lnTo>
                  <a:lnTo>
                    <a:pt x="136" y="553"/>
                  </a:lnTo>
                  <a:lnTo>
                    <a:pt x="87" y="516"/>
                  </a:lnTo>
                  <a:lnTo>
                    <a:pt x="55" y="472"/>
                  </a:lnTo>
                  <a:lnTo>
                    <a:pt x="22" y="418"/>
                  </a:lnTo>
                  <a:lnTo>
                    <a:pt x="5" y="364"/>
                  </a:lnTo>
                  <a:lnTo>
                    <a:pt x="0" y="304"/>
                  </a:lnTo>
                  <a:lnTo>
                    <a:pt x="5" y="239"/>
                  </a:lnTo>
                  <a:lnTo>
                    <a:pt x="22" y="185"/>
                  </a:lnTo>
                  <a:lnTo>
                    <a:pt x="55" y="130"/>
                  </a:lnTo>
                  <a:lnTo>
                    <a:pt x="87" y="87"/>
                  </a:lnTo>
                  <a:lnTo>
                    <a:pt x="136" y="49"/>
                  </a:lnTo>
                  <a:lnTo>
                    <a:pt x="184" y="21"/>
                  </a:lnTo>
                  <a:lnTo>
                    <a:pt x="244" y="5"/>
                  </a:lnTo>
                  <a:lnTo>
                    <a:pt x="304" y="0"/>
                  </a:lnTo>
                  <a:lnTo>
                    <a:pt x="363" y="5"/>
                  </a:lnTo>
                  <a:lnTo>
                    <a:pt x="423" y="21"/>
                  </a:lnTo>
                  <a:lnTo>
                    <a:pt x="472" y="49"/>
                  </a:lnTo>
                  <a:lnTo>
                    <a:pt x="515" y="87"/>
                  </a:lnTo>
                  <a:lnTo>
                    <a:pt x="554" y="130"/>
                  </a:lnTo>
                  <a:lnTo>
                    <a:pt x="581" y="185"/>
                  </a:lnTo>
                  <a:lnTo>
                    <a:pt x="603" y="239"/>
                  </a:lnTo>
                  <a:lnTo>
                    <a:pt x="608" y="304"/>
                  </a:lnTo>
                  <a:lnTo>
                    <a:pt x="603" y="364"/>
                  </a:lnTo>
                  <a:lnTo>
                    <a:pt x="581" y="418"/>
                  </a:lnTo>
                  <a:lnTo>
                    <a:pt x="554" y="472"/>
                  </a:lnTo>
                  <a:lnTo>
                    <a:pt x="515" y="516"/>
                  </a:lnTo>
                  <a:lnTo>
                    <a:pt x="472" y="553"/>
                  </a:lnTo>
                  <a:lnTo>
                    <a:pt x="423" y="581"/>
                  </a:lnTo>
                  <a:lnTo>
                    <a:pt x="363" y="597"/>
                  </a:lnTo>
                  <a:lnTo>
                    <a:pt x="304" y="603"/>
                  </a:lnTo>
                  <a:close/>
                  <a:moveTo>
                    <a:pt x="304" y="174"/>
                  </a:moveTo>
                  <a:lnTo>
                    <a:pt x="277" y="174"/>
                  </a:lnTo>
                  <a:lnTo>
                    <a:pt x="255" y="185"/>
                  </a:lnTo>
                  <a:lnTo>
                    <a:pt x="234" y="195"/>
                  </a:lnTo>
                  <a:lnTo>
                    <a:pt x="211" y="212"/>
                  </a:lnTo>
                  <a:lnTo>
                    <a:pt x="195" y="228"/>
                  </a:lnTo>
                  <a:lnTo>
                    <a:pt x="184" y="249"/>
                  </a:lnTo>
                  <a:lnTo>
                    <a:pt x="179" y="277"/>
                  </a:lnTo>
                  <a:lnTo>
                    <a:pt x="174" y="304"/>
                  </a:lnTo>
                  <a:lnTo>
                    <a:pt x="179" y="326"/>
                  </a:lnTo>
                  <a:lnTo>
                    <a:pt x="184" y="353"/>
                  </a:lnTo>
                  <a:lnTo>
                    <a:pt x="195" y="374"/>
                  </a:lnTo>
                  <a:lnTo>
                    <a:pt x="211" y="391"/>
                  </a:lnTo>
                  <a:lnTo>
                    <a:pt x="234" y="407"/>
                  </a:lnTo>
                  <a:lnTo>
                    <a:pt x="255" y="424"/>
                  </a:lnTo>
                  <a:lnTo>
                    <a:pt x="277" y="429"/>
                  </a:lnTo>
                  <a:lnTo>
                    <a:pt x="304" y="429"/>
                  </a:lnTo>
                  <a:lnTo>
                    <a:pt x="331" y="429"/>
                  </a:lnTo>
                  <a:lnTo>
                    <a:pt x="353" y="424"/>
                  </a:lnTo>
                  <a:lnTo>
                    <a:pt x="375" y="407"/>
                  </a:lnTo>
                  <a:lnTo>
                    <a:pt x="396" y="391"/>
                  </a:lnTo>
                  <a:lnTo>
                    <a:pt x="413" y="374"/>
                  </a:lnTo>
                  <a:lnTo>
                    <a:pt x="423" y="353"/>
                  </a:lnTo>
                  <a:lnTo>
                    <a:pt x="429" y="326"/>
                  </a:lnTo>
                  <a:lnTo>
                    <a:pt x="434" y="304"/>
                  </a:lnTo>
                  <a:lnTo>
                    <a:pt x="429" y="277"/>
                  </a:lnTo>
                  <a:lnTo>
                    <a:pt x="423" y="249"/>
                  </a:lnTo>
                  <a:lnTo>
                    <a:pt x="413" y="228"/>
                  </a:lnTo>
                  <a:lnTo>
                    <a:pt x="396" y="212"/>
                  </a:lnTo>
                  <a:lnTo>
                    <a:pt x="375" y="195"/>
                  </a:lnTo>
                  <a:lnTo>
                    <a:pt x="353" y="185"/>
                  </a:lnTo>
                  <a:lnTo>
                    <a:pt x="331"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9" name="Freeform 228"/>
            <p:cNvSpPr>
              <a:spLocks noChangeArrowheads="1"/>
            </p:cNvSpPr>
            <p:nvPr/>
          </p:nvSpPr>
          <p:spPr bwMode="auto">
            <a:xfrm>
              <a:off x="10533063" y="3848100"/>
              <a:ext cx="215900" cy="217487"/>
            </a:xfrm>
            <a:custGeom>
              <a:avLst/>
              <a:gdLst>
                <a:gd name="T0" fmla="*/ 244 w 603"/>
                <a:gd name="T1" fmla="*/ 603 h 610"/>
                <a:gd name="T2" fmla="*/ 135 w 603"/>
                <a:gd name="T3" fmla="*/ 554 h 610"/>
                <a:gd name="T4" fmla="*/ 49 w 603"/>
                <a:gd name="T5" fmla="*/ 473 h 610"/>
                <a:gd name="T6" fmla="*/ 6 w 603"/>
                <a:gd name="T7" fmla="*/ 364 h 610"/>
                <a:gd name="T8" fmla="*/ 6 w 603"/>
                <a:gd name="T9" fmla="*/ 244 h 610"/>
                <a:gd name="T10" fmla="*/ 49 w 603"/>
                <a:gd name="T11" fmla="*/ 136 h 610"/>
                <a:gd name="T12" fmla="*/ 130 w 603"/>
                <a:gd name="T13" fmla="*/ 55 h 610"/>
                <a:gd name="T14" fmla="*/ 239 w 603"/>
                <a:gd name="T15" fmla="*/ 5 h 610"/>
                <a:gd name="T16" fmla="*/ 364 w 603"/>
                <a:gd name="T17" fmla="*/ 5 h 610"/>
                <a:gd name="T18" fmla="*/ 472 w 603"/>
                <a:gd name="T19" fmla="*/ 55 h 610"/>
                <a:gd name="T20" fmla="*/ 554 w 603"/>
                <a:gd name="T21" fmla="*/ 136 h 610"/>
                <a:gd name="T22" fmla="*/ 597 w 603"/>
                <a:gd name="T23" fmla="*/ 244 h 610"/>
                <a:gd name="T24" fmla="*/ 597 w 603"/>
                <a:gd name="T25" fmla="*/ 364 h 610"/>
                <a:gd name="T26" fmla="*/ 554 w 603"/>
                <a:gd name="T27" fmla="*/ 473 h 610"/>
                <a:gd name="T28" fmla="*/ 472 w 603"/>
                <a:gd name="T29" fmla="*/ 554 h 610"/>
                <a:gd name="T30" fmla="*/ 364 w 603"/>
                <a:gd name="T31" fmla="*/ 598 h 610"/>
                <a:gd name="T32" fmla="*/ 304 w 603"/>
                <a:gd name="T33" fmla="*/ 174 h 610"/>
                <a:gd name="T34" fmla="*/ 250 w 603"/>
                <a:gd name="T35" fmla="*/ 185 h 610"/>
                <a:gd name="T36" fmla="*/ 212 w 603"/>
                <a:gd name="T37" fmla="*/ 212 h 610"/>
                <a:gd name="T38" fmla="*/ 185 w 603"/>
                <a:gd name="T39" fmla="*/ 255 h 610"/>
                <a:gd name="T40" fmla="*/ 174 w 603"/>
                <a:gd name="T41" fmla="*/ 305 h 610"/>
                <a:gd name="T42" fmla="*/ 185 w 603"/>
                <a:gd name="T43" fmla="*/ 353 h 610"/>
                <a:gd name="T44" fmla="*/ 212 w 603"/>
                <a:gd name="T45" fmla="*/ 396 h 610"/>
                <a:gd name="T46" fmla="*/ 250 w 603"/>
                <a:gd name="T47" fmla="*/ 424 h 610"/>
                <a:gd name="T48" fmla="*/ 304 w 603"/>
                <a:gd name="T49" fmla="*/ 435 h 610"/>
                <a:gd name="T50" fmla="*/ 353 w 603"/>
                <a:gd name="T51" fmla="*/ 424 h 610"/>
                <a:gd name="T52" fmla="*/ 396 w 603"/>
                <a:gd name="T53" fmla="*/ 396 h 610"/>
                <a:gd name="T54" fmla="*/ 423 w 603"/>
                <a:gd name="T55" fmla="*/ 353 h 610"/>
                <a:gd name="T56" fmla="*/ 429 w 603"/>
                <a:gd name="T57" fmla="*/ 305 h 610"/>
                <a:gd name="T58" fmla="*/ 423 w 603"/>
                <a:gd name="T59" fmla="*/ 255 h 610"/>
                <a:gd name="T60" fmla="*/ 391 w 603"/>
                <a:gd name="T61" fmla="*/ 212 h 610"/>
                <a:gd name="T62" fmla="*/ 353 w 603"/>
                <a:gd name="T63" fmla="*/ 185 h 610"/>
                <a:gd name="T64" fmla="*/ 304 w 603"/>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3" h="610">
                  <a:moveTo>
                    <a:pt x="304" y="609"/>
                  </a:moveTo>
                  <a:lnTo>
                    <a:pt x="244" y="603"/>
                  </a:lnTo>
                  <a:lnTo>
                    <a:pt x="185" y="581"/>
                  </a:lnTo>
                  <a:lnTo>
                    <a:pt x="135" y="554"/>
                  </a:lnTo>
                  <a:lnTo>
                    <a:pt x="87" y="517"/>
                  </a:lnTo>
                  <a:lnTo>
                    <a:pt x="49" y="473"/>
                  </a:lnTo>
                  <a:lnTo>
                    <a:pt x="22" y="419"/>
                  </a:lnTo>
                  <a:lnTo>
                    <a:pt x="6" y="364"/>
                  </a:lnTo>
                  <a:lnTo>
                    <a:pt x="0" y="305"/>
                  </a:lnTo>
                  <a:lnTo>
                    <a:pt x="6" y="244"/>
                  </a:lnTo>
                  <a:lnTo>
                    <a:pt x="22" y="185"/>
                  </a:lnTo>
                  <a:lnTo>
                    <a:pt x="49" y="136"/>
                  </a:lnTo>
                  <a:lnTo>
                    <a:pt x="87" y="87"/>
                  </a:lnTo>
                  <a:lnTo>
                    <a:pt x="130" y="55"/>
                  </a:lnTo>
                  <a:lnTo>
                    <a:pt x="185" y="22"/>
                  </a:lnTo>
                  <a:lnTo>
                    <a:pt x="239" y="5"/>
                  </a:lnTo>
                  <a:lnTo>
                    <a:pt x="304" y="0"/>
                  </a:lnTo>
                  <a:lnTo>
                    <a:pt x="364" y="5"/>
                  </a:lnTo>
                  <a:lnTo>
                    <a:pt x="418" y="22"/>
                  </a:lnTo>
                  <a:lnTo>
                    <a:pt x="472" y="55"/>
                  </a:lnTo>
                  <a:lnTo>
                    <a:pt x="516" y="87"/>
                  </a:lnTo>
                  <a:lnTo>
                    <a:pt x="554" y="136"/>
                  </a:lnTo>
                  <a:lnTo>
                    <a:pt x="581" y="185"/>
                  </a:lnTo>
                  <a:lnTo>
                    <a:pt x="597" y="244"/>
                  </a:lnTo>
                  <a:lnTo>
                    <a:pt x="602" y="305"/>
                  </a:lnTo>
                  <a:lnTo>
                    <a:pt x="597" y="364"/>
                  </a:lnTo>
                  <a:lnTo>
                    <a:pt x="581" y="424"/>
                  </a:lnTo>
                  <a:lnTo>
                    <a:pt x="554" y="473"/>
                  </a:lnTo>
                  <a:lnTo>
                    <a:pt x="516" y="517"/>
                  </a:lnTo>
                  <a:lnTo>
                    <a:pt x="472" y="554"/>
                  </a:lnTo>
                  <a:lnTo>
                    <a:pt x="418" y="581"/>
                  </a:lnTo>
                  <a:lnTo>
                    <a:pt x="364" y="598"/>
                  </a:lnTo>
                  <a:lnTo>
                    <a:pt x="304" y="609"/>
                  </a:lnTo>
                  <a:close/>
                  <a:moveTo>
                    <a:pt x="304" y="174"/>
                  </a:moveTo>
                  <a:lnTo>
                    <a:pt x="277" y="174"/>
                  </a:lnTo>
                  <a:lnTo>
                    <a:pt x="250" y="185"/>
                  </a:lnTo>
                  <a:lnTo>
                    <a:pt x="228" y="196"/>
                  </a:lnTo>
                  <a:lnTo>
                    <a:pt x="212" y="212"/>
                  </a:lnTo>
                  <a:lnTo>
                    <a:pt x="195" y="228"/>
                  </a:lnTo>
                  <a:lnTo>
                    <a:pt x="185" y="255"/>
                  </a:lnTo>
                  <a:lnTo>
                    <a:pt x="174" y="277"/>
                  </a:lnTo>
                  <a:lnTo>
                    <a:pt x="174" y="305"/>
                  </a:lnTo>
                  <a:lnTo>
                    <a:pt x="174" y="326"/>
                  </a:lnTo>
                  <a:lnTo>
                    <a:pt x="185" y="353"/>
                  </a:lnTo>
                  <a:lnTo>
                    <a:pt x="195" y="375"/>
                  </a:lnTo>
                  <a:lnTo>
                    <a:pt x="212" y="396"/>
                  </a:lnTo>
                  <a:lnTo>
                    <a:pt x="228" y="413"/>
                  </a:lnTo>
                  <a:lnTo>
                    <a:pt x="250" y="424"/>
                  </a:lnTo>
                  <a:lnTo>
                    <a:pt x="277" y="429"/>
                  </a:lnTo>
                  <a:lnTo>
                    <a:pt x="304" y="435"/>
                  </a:lnTo>
                  <a:lnTo>
                    <a:pt x="331" y="429"/>
                  </a:lnTo>
                  <a:lnTo>
                    <a:pt x="353" y="424"/>
                  </a:lnTo>
                  <a:lnTo>
                    <a:pt x="374" y="413"/>
                  </a:lnTo>
                  <a:lnTo>
                    <a:pt x="396" y="396"/>
                  </a:lnTo>
                  <a:lnTo>
                    <a:pt x="407" y="375"/>
                  </a:lnTo>
                  <a:lnTo>
                    <a:pt x="423" y="353"/>
                  </a:lnTo>
                  <a:lnTo>
                    <a:pt x="429" y="332"/>
                  </a:lnTo>
                  <a:lnTo>
                    <a:pt x="429" y="305"/>
                  </a:lnTo>
                  <a:lnTo>
                    <a:pt x="429" y="277"/>
                  </a:lnTo>
                  <a:lnTo>
                    <a:pt x="423" y="255"/>
                  </a:lnTo>
                  <a:lnTo>
                    <a:pt x="407" y="228"/>
                  </a:lnTo>
                  <a:lnTo>
                    <a:pt x="391" y="212"/>
                  </a:lnTo>
                  <a:lnTo>
                    <a:pt x="374" y="196"/>
                  </a:lnTo>
                  <a:lnTo>
                    <a:pt x="353" y="185"/>
                  </a:lnTo>
                  <a:lnTo>
                    <a:pt x="326" y="174"/>
                  </a:lnTo>
                  <a:lnTo>
                    <a:pt x="304" y="174"/>
                  </a:lnTo>
                  <a:close/>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0" name="Freeform 229"/>
            <p:cNvSpPr>
              <a:spLocks noChangeArrowheads="1"/>
            </p:cNvSpPr>
            <p:nvPr/>
          </p:nvSpPr>
          <p:spPr bwMode="auto">
            <a:xfrm>
              <a:off x="11777663" y="3735388"/>
              <a:ext cx="217488" cy="217487"/>
            </a:xfrm>
            <a:custGeom>
              <a:avLst/>
              <a:gdLst>
                <a:gd name="T0" fmla="*/ 244 w 609"/>
                <a:gd name="T1" fmla="*/ 603 h 610"/>
                <a:gd name="T2" fmla="*/ 136 w 609"/>
                <a:gd name="T3" fmla="*/ 554 h 610"/>
                <a:gd name="T4" fmla="*/ 54 w 609"/>
                <a:gd name="T5" fmla="*/ 473 h 610"/>
                <a:gd name="T6" fmla="*/ 6 w 609"/>
                <a:gd name="T7" fmla="*/ 364 h 610"/>
                <a:gd name="T8" fmla="*/ 6 w 609"/>
                <a:gd name="T9" fmla="*/ 245 h 610"/>
                <a:gd name="T10" fmla="*/ 54 w 609"/>
                <a:gd name="T11" fmla="*/ 136 h 610"/>
                <a:gd name="T12" fmla="*/ 136 w 609"/>
                <a:gd name="T13" fmla="*/ 54 h 610"/>
                <a:gd name="T14" fmla="*/ 244 w 609"/>
                <a:gd name="T15" fmla="*/ 6 h 610"/>
                <a:gd name="T16" fmla="*/ 364 w 609"/>
                <a:gd name="T17" fmla="*/ 6 h 610"/>
                <a:gd name="T18" fmla="*/ 472 w 609"/>
                <a:gd name="T19" fmla="*/ 54 h 610"/>
                <a:gd name="T20" fmla="*/ 559 w 609"/>
                <a:gd name="T21" fmla="*/ 136 h 610"/>
                <a:gd name="T22" fmla="*/ 602 w 609"/>
                <a:gd name="T23" fmla="*/ 245 h 610"/>
                <a:gd name="T24" fmla="*/ 602 w 609"/>
                <a:gd name="T25" fmla="*/ 364 h 610"/>
                <a:gd name="T26" fmla="*/ 559 w 609"/>
                <a:gd name="T27" fmla="*/ 473 h 610"/>
                <a:gd name="T28" fmla="*/ 472 w 609"/>
                <a:gd name="T29" fmla="*/ 559 h 610"/>
                <a:gd name="T30" fmla="*/ 364 w 609"/>
                <a:gd name="T31" fmla="*/ 603 h 610"/>
                <a:gd name="T32" fmla="*/ 304 w 609"/>
                <a:gd name="T33" fmla="*/ 174 h 610"/>
                <a:gd name="T34" fmla="*/ 255 w 609"/>
                <a:gd name="T35" fmla="*/ 185 h 610"/>
                <a:gd name="T36" fmla="*/ 212 w 609"/>
                <a:gd name="T37" fmla="*/ 212 h 610"/>
                <a:gd name="T38" fmla="*/ 185 w 609"/>
                <a:gd name="T39" fmla="*/ 255 h 610"/>
                <a:gd name="T40" fmla="*/ 174 w 609"/>
                <a:gd name="T41" fmla="*/ 304 h 610"/>
                <a:gd name="T42" fmla="*/ 185 w 609"/>
                <a:gd name="T43" fmla="*/ 353 h 610"/>
                <a:gd name="T44" fmla="*/ 212 w 609"/>
                <a:gd name="T45" fmla="*/ 397 h 610"/>
                <a:gd name="T46" fmla="*/ 255 w 609"/>
                <a:gd name="T47" fmla="*/ 424 h 610"/>
                <a:gd name="T48" fmla="*/ 304 w 609"/>
                <a:gd name="T49" fmla="*/ 435 h 610"/>
                <a:gd name="T50" fmla="*/ 353 w 609"/>
                <a:gd name="T51" fmla="*/ 424 h 610"/>
                <a:gd name="T52" fmla="*/ 396 w 609"/>
                <a:gd name="T53" fmla="*/ 397 h 610"/>
                <a:gd name="T54" fmla="*/ 423 w 609"/>
                <a:gd name="T55" fmla="*/ 353 h 610"/>
                <a:gd name="T56" fmla="*/ 434 w 609"/>
                <a:gd name="T57" fmla="*/ 304 h 610"/>
                <a:gd name="T58" fmla="*/ 423 w 609"/>
                <a:gd name="T59" fmla="*/ 255 h 610"/>
                <a:gd name="T60" fmla="*/ 396 w 609"/>
                <a:gd name="T61" fmla="*/ 212 h 610"/>
                <a:gd name="T62" fmla="*/ 353 w 609"/>
                <a:gd name="T63" fmla="*/ 185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4" y="603"/>
                  </a:lnTo>
                  <a:lnTo>
                    <a:pt x="185" y="587"/>
                  </a:lnTo>
                  <a:lnTo>
                    <a:pt x="136" y="554"/>
                  </a:lnTo>
                  <a:lnTo>
                    <a:pt x="92" y="522"/>
                  </a:lnTo>
                  <a:lnTo>
                    <a:pt x="54" y="473"/>
                  </a:lnTo>
                  <a:lnTo>
                    <a:pt x="27" y="424"/>
                  </a:lnTo>
                  <a:lnTo>
                    <a:pt x="6" y="364"/>
                  </a:lnTo>
                  <a:lnTo>
                    <a:pt x="0" y="304"/>
                  </a:lnTo>
                  <a:lnTo>
                    <a:pt x="6" y="245"/>
                  </a:lnTo>
                  <a:lnTo>
                    <a:pt x="27" y="185"/>
                  </a:lnTo>
                  <a:lnTo>
                    <a:pt x="54" y="136"/>
                  </a:lnTo>
                  <a:lnTo>
                    <a:pt x="92" y="93"/>
                  </a:lnTo>
                  <a:lnTo>
                    <a:pt x="136" y="54"/>
                  </a:lnTo>
                  <a:lnTo>
                    <a:pt x="185" y="27"/>
                  </a:lnTo>
                  <a:lnTo>
                    <a:pt x="244" y="6"/>
                  </a:lnTo>
                  <a:lnTo>
                    <a:pt x="304" y="0"/>
                  </a:lnTo>
                  <a:lnTo>
                    <a:pt x="364" y="6"/>
                  </a:lnTo>
                  <a:lnTo>
                    <a:pt x="423" y="22"/>
                  </a:lnTo>
                  <a:lnTo>
                    <a:pt x="472" y="54"/>
                  </a:lnTo>
                  <a:lnTo>
                    <a:pt x="521" y="93"/>
                  </a:lnTo>
                  <a:lnTo>
                    <a:pt x="559" y="136"/>
                  </a:lnTo>
                  <a:lnTo>
                    <a:pt x="586" y="191"/>
                  </a:lnTo>
                  <a:lnTo>
                    <a:pt x="602" y="245"/>
                  </a:lnTo>
                  <a:lnTo>
                    <a:pt x="608" y="304"/>
                  </a:lnTo>
                  <a:lnTo>
                    <a:pt x="602" y="364"/>
                  </a:lnTo>
                  <a:lnTo>
                    <a:pt x="586" y="418"/>
                  </a:lnTo>
                  <a:lnTo>
                    <a:pt x="559" y="473"/>
                  </a:lnTo>
                  <a:lnTo>
                    <a:pt x="521" y="522"/>
                  </a:lnTo>
                  <a:lnTo>
                    <a:pt x="472" y="559"/>
                  </a:lnTo>
                  <a:lnTo>
                    <a:pt x="423" y="587"/>
                  </a:lnTo>
                  <a:lnTo>
                    <a:pt x="364" y="603"/>
                  </a:lnTo>
                  <a:lnTo>
                    <a:pt x="304" y="609"/>
                  </a:lnTo>
                  <a:close/>
                  <a:moveTo>
                    <a:pt x="304" y="174"/>
                  </a:moveTo>
                  <a:lnTo>
                    <a:pt x="277" y="179"/>
                  </a:lnTo>
                  <a:lnTo>
                    <a:pt x="255" y="185"/>
                  </a:lnTo>
                  <a:lnTo>
                    <a:pt x="233" y="195"/>
                  </a:lnTo>
                  <a:lnTo>
                    <a:pt x="212" y="212"/>
                  </a:lnTo>
                  <a:lnTo>
                    <a:pt x="196" y="234"/>
                  </a:lnTo>
                  <a:lnTo>
                    <a:pt x="185" y="255"/>
                  </a:lnTo>
                  <a:lnTo>
                    <a:pt x="179" y="277"/>
                  </a:lnTo>
                  <a:lnTo>
                    <a:pt x="174" y="304"/>
                  </a:lnTo>
                  <a:lnTo>
                    <a:pt x="179" y="332"/>
                  </a:lnTo>
                  <a:lnTo>
                    <a:pt x="185" y="353"/>
                  </a:lnTo>
                  <a:lnTo>
                    <a:pt x="196" y="375"/>
                  </a:lnTo>
                  <a:lnTo>
                    <a:pt x="212" y="397"/>
                  </a:lnTo>
                  <a:lnTo>
                    <a:pt x="233" y="413"/>
                  </a:lnTo>
                  <a:lnTo>
                    <a:pt x="255" y="424"/>
                  </a:lnTo>
                  <a:lnTo>
                    <a:pt x="277" y="429"/>
                  </a:lnTo>
                  <a:lnTo>
                    <a:pt x="304" y="435"/>
                  </a:lnTo>
                  <a:lnTo>
                    <a:pt x="331" y="429"/>
                  </a:lnTo>
                  <a:lnTo>
                    <a:pt x="353" y="424"/>
                  </a:lnTo>
                  <a:lnTo>
                    <a:pt x="375" y="413"/>
                  </a:lnTo>
                  <a:lnTo>
                    <a:pt x="396" y="397"/>
                  </a:lnTo>
                  <a:lnTo>
                    <a:pt x="412" y="375"/>
                  </a:lnTo>
                  <a:lnTo>
                    <a:pt x="423" y="353"/>
                  </a:lnTo>
                  <a:lnTo>
                    <a:pt x="434" y="332"/>
                  </a:lnTo>
                  <a:lnTo>
                    <a:pt x="434" y="304"/>
                  </a:lnTo>
                  <a:lnTo>
                    <a:pt x="434" y="277"/>
                  </a:lnTo>
                  <a:lnTo>
                    <a:pt x="423" y="255"/>
                  </a:lnTo>
                  <a:lnTo>
                    <a:pt x="412" y="234"/>
                  </a:lnTo>
                  <a:lnTo>
                    <a:pt x="396" y="212"/>
                  </a:lnTo>
                  <a:lnTo>
                    <a:pt x="375" y="195"/>
                  </a:lnTo>
                  <a:lnTo>
                    <a:pt x="353" y="185"/>
                  </a:lnTo>
                  <a:lnTo>
                    <a:pt x="331" y="179"/>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1" name="Freeform 230"/>
            <p:cNvSpPr>
              <a:spLocks noChangeArrowheads="1"/>
            </p:cNvSpPr>
            <p:nvPr/>
          </p:nvSpPr>
          <p:spPr bwMode="auto">
            <a:xfrm>
              <a:off x="9909175" y="4813300"/>
              <a:ext cx="217488" cy="215900"/>
            </a:xfrm>
            <a:custGeom>
              <a:avLst/>
              <a:gdLst>
                <a:gd name="T0" fmla="*/ 245 w 609"/>
                <a:gd name="T1" fmla="*/ 597 h 604"/>
                <a:gd name="T2" fmla="*/ 136 w 609"/>
                <a:gd name="T3" fmla="*/ 554 h 604"/>
                <a:gd name="T4" fmla="*/ 54 w 609"/>
                <a:gd name="T5" fmla="*/ 472 h 604"/>
                <a:gd name="T6" fmla="*/ 6 w 609"/>
                <a:gd name="T7" fmla="*/ 364 h 604"/>
                <a:gd name="T8" fmla="*/ 6 w 609"/>
                <a:gd name="T9" fmla="*/ 239 h 604"/>
                <a:gd name="T10" fmla="*/ 54 w 609"/>
                <a:gd name="T11" fmla="*/ 130 h 604"/>
                <a:gd name="T12" fmla="*/ 136 w 609"/>
                <a:gd name="T13" fmla="*/ 49 h 604"/>
                <a:gd name="T14" fmla="*/ 245 w 609"/>
                <a:gd name="T15" fmla="*/ 5 h 604"/>
                <a:gd name="T16" fmla="*/ 364 w 609"/>
                <a:gd name="T17" fmla="*/ 5 h 604"/>
                <a:gd name="T18" fmla="*/ 472 w 609"/>
                <a:gd name="T19" fmla="*/ 49 h 604"/>
                <a:gd name="T20" fmla="*/ 554 w 609"/>
                <a:gd name="T21" fmla="*/ 130 h 604"/>
                <a:gd name="T22" fmla="*/ 603 w 609"/>
                <a:gd name="T23" fmla="*/ 239 h 604"/>
                <a:gd name="T24" fmla="*/ 603 w 609"/>
                <a:gd name="T25" fmla="*/ 364 h 604"/>
                <a:gd name="T26" fmla="*/ 554 w 609"/>
                <a:gd name="T27" fmla="*/ 472 h 604"/>
                <a:gd name="T28" fmla="*/ 472 w 609"/>
                <a:gd name="T29" fmla="*/ 554 h 604"/>
                <a:gd name="T30" fmla="*/ 364 w 609"/>
                <a:gd name="T31" fmla="*/ 597 h 604"/>
                <a:gd name="T32" fmla="*/ 304 w 609"/>
                <a:gd name="T33" fmla="*/ 174 h 604"/>
                <a:gd name="T34" fmla="*/ 255 w 609"/>
                <a:gd name="T35" fmla="*/ 179 h 604"/>
                <a:gd name="T36" fmla="*/ 212 w 609"/>
                <a:gd name="T37" fmla="*/ 212 h 604"/>
                <a:gd name="T38" fmla="*/ 185 w 609"/>
                <a:gd name="T39" fmla="*/ 250 h 604"/>
                <a:gd name="T40" fmla="*/ 174 w 609"/>
                <a:gd name="T41" fmla="*/ 299 h 604"/>
                <a:gd name="T42" fmla="*/ 185 w 609"/>
                <a:gd name="T43" fmla="*/ 353 h 604"/>
                <a:gd name="T44" fmla="*/ 212 w 609"/>
                <a:gd name="T45" fmla="*/ 391 h 604"/>
                <a:gd name="T46" fmla="*/ 255 w 609"/>
                <a:gd name="T47" fmla="*/ 418 h 604"/>
                <a:gd name="T48" fmla="*/ 304 w 609"/>
                <a:gd name="T49" fmla="*/ 429 h 604"/>
                <a:gd name="T50" fmla="*/ 353 w 609"/>
                <a:gd name="T51" fmla="*/ 418 h 604"/>
                <a:gd name="T52" fmla="*/ 397 w 609"/>
                <a:gd name="T53" fmla="*/ 391 h 604"/>
                <a:gd name="T54" fmla="*/ 424 w 609"/>
                <a:gd name="T55" fmla="*/ 353 h 604"/>
                <a:gd name="T56" fmla="*/ 434 w 609"/>
                <a:gd name="T57" fmla="*/ 299 h 604"/>
                <a:gd name="T58" fmla="*/ 424 w 609"/>
                <a:gd name="T59" fmla="*/ 250 h 604"/>
                <a:gd name="T60" fmla="*/ 397 w 609"/>
                <a:gd name="T61" fmla="*/ 212 h 604"/>
                <a:gd name="T62" fmla="*/ 353 w 609"/>
                <a:gd name="T63" fmla="*/ 179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5" y="597"/>
                  </a:lnTo>
                  <a:lnTo>
                    <a:pt x="185" y="581"/>
                  </a:lnTo>
                  <a:lnTo>
                    <a:pt x="136" y="554"/>
                  </a:lnTo>
                  <a:lnTo>
                    <a:pt x="87" y="516"/>
                  </a:lnTo>
                  <a:lnTo>
                    <a:pt x="54" y="472"/>
                  </a:lnTo>
                  <a:lnTo>
                    <a:pt x="22" y="418"/>
                  </a:lnTo>
                  <a:lnTo>
                    <a:pt x="6" y="364"/>
                  </a:lnTo>
                  <a:lnTo>
                    <a:pt x="0" y="299"/>
                  </a:lnTo>
                  <a:lnTo>
                    <a:pt x="6" y="239"/>
                  </a:lnTo>
                  <a:lnTo>
                    <a:pt x="22" y="185"/>
                  </a:lnTo>
                  <a:lnTo>
                    <a:pt x="54" y="130"/>
                  </a:lnTo>
                  <a:lnTo>
                    <a:pt x="87" y="87"/>
                  </a:lnTo>
                  <a:lnTo>
                    <a:pt x="136" y="49"/>
                  </a:lnTo>
                  <a:lnTo>
                    <a:pt x="185" y="21"/>
                  </a:lnTo>
                  <a:lnTo>
                    <a:pt x="245" y="5"/>
                  </a:lnTo>
                  <a:lnTo>
                    <a:pt x="304" y="0"/>
                  </a:lnTo>
                  <a:lnTo>
                    <a:pt x="364" y="5"/>
                  </a:lnTo>
                  <a:lnTo>
                    <a:pt x="424" y="21"/>
                  </a:lnTo>
                  <a:lnTo>
                    <a:pt x="472" y="49"/>
                  </a:lnTo>
                  <a:lnTo>
                    <a:pt x="516" y="87"/>
                  </a:lnTo>
                  <a:lnTo>
                    <a:pt x="554" y="130"/>
                  </a:lnTo>
                  <a:lnTo>
                    <a:pt x="581" y="185"/>
                  </a:lnTo>
                  <a:lnTo>
                    <a:pt x="603" y="239"/>
                  </a:lnTo>
                  <a:lnTo>
                    <a:pt x="608" y="299"/>
                  </a:lnTo>
                  <a:lnTo>
                    <a:pt x="603" y="364"/>
                  </a:lnTo>
                  <a:lnTo>
                    <a:pt x="581" y="418"/>
                  </a:lnTo>
                  <a:lnTo>
                    <a:pt x="554" y="472"/>
                  </a:lnTo>
                  <a:lnTo>
                    <a:pt x="516" y="516"/>
                  </a:lnTo>
                  <a:lnTo>
                    <a:pt x="472" y="554"/>
                  </a:lnTo>
                  <a:lnTo>
                    <a:pt x="424" y="581"/>
                  </a:lnTo>
                  <a:lnTo>
                    <a:pt x="364" y="597"/>
                  </a:lnTo>
                  <a:lnTo>
                    <a:pt x="304" y="603"/>
                  </a:lnTo>
                  <a:close/>
                  <a:moveTo>
                    <a:pt x="304" y="174"/>
                  </a:moveTo>
                  <a:lnTo>
                    <a:pt x="277" y="174"/>
                  </a:lnTo>
                  <a:lnTo>
                    <a:pt x="255" y="179"/>
                  </a:lnTo>
                  <a:lnTo>
                    <a:pt x="233" y="195"/>
                  </a:lnTo>
                  <a:lnTo>
                    <a:pt x="212" y="212"/>
                  </a:lnTo>
                  <a:lnTo>
                    <a:pt x="195" y="228"/>
                  </a:lnTo>
                  <a:lnTo>
                    <a:pt x="185" y="250"/>
                  </a:lnTo>
                  <a:lnTo>
                    <a:pt x="174" y="277"/>
                  </a:lnTo>
                  <a:lnTo>
                    <a:pt x="174" y="299"/>
                  </a:lnTo>
                  <a:lnTo>
                    <a:pt x="174" y="326"/>
                  </a:lnTo>
                  <a:lnTo>
                    <a:pt x="185" y="353"/>
                  </a:lnTo>
                  <a:lnTo>
                    <a:pt x="195" y="374"/>
                  </a:lnTo>
                  <a:lnTo>
                    <a:pt x="212" y="391"/>
                  </a:lnTo>
                  <a:lnTo>
                    <a:pt x="233" y="407"/>
                  </a:lnTo>
                  <a:lnTo>
                    <a:pt x="255" y="418"/>
                  </a:lnTo>
                  <a:lnTo>
                    <a:pt x="277" y="429"/>
                  </a:lnTo>
                  <a:lnTo>
                    <a:pt x="304" y="429"/>
                  </a:lnTo>
                  <a:lnTo>
                    <a:pt x="331" y="429"/>
                  </a:lnTo>
                  <a:lnTo>
                    <a:pt x="353" y="418"/>
                  </a:lnTo>
                  <a:lnTo>
                    <a:pt x="374" y="407"/>
                  </a:lnTo>
                  <a:lnTo>
                    <a:pt x="397" y="391"/>
                  </a:lnTo>
                  <a:lnTo>
                    <a:pt x="413" y="374"/>
                  </a:lnTo>
                  <a:lnTo>
                    <a:pt x="424" y="353"/>
                  </a:lnTo>
                  <a:lnTo>
                    <a:pt x="429" y="326"/>
                  </a:lnTo>
                  <a:lnTo>
                    <a:pt x="434" y="299"/>
                  </a:lnTo>
                  <a:lnTo>
                    <a:pt x="429" y="277"/>
                  </a:lnTo>
                  <a:lnTo>
                    <a:pt x="424" y="250"/>
                  </a:lnTo>
                  <a:lnTo>
                    <a:pt x="413" y="228"/>
                  </a:lnTo>
                  <a:lnTo>
                    <a:pt x="397" y="212"/>
                  </a:lnTo>
                  <a:lnTo>
                    <a:pt x="374" y="195"/>
                  </a:lnTo>
                  <a:lnTo>
                    <a:pt x="353" y="179"/>
                  </a:lnTo>
                  <a:lnTo>
                    <a:pt x="331"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2" name="Freeform 231"/>
            <p:cNvSpPr>
              <a:spLocks noChangeArrowheads="1"/>
            </p:cNvSpPr>
            <p:nvPr/>
          </p:nvSpPr>
          <p:spPr bwMode="auto">
            <a:xfrm>
              <a:off x="9909175" y="5291138"/>
              <a:ext cx="217488" cy="215900"/>
            </a:xfrm>
            <a:custGeom>
              <a:avLst/>
              <a:gdLst>
                <a:gd name="T0" fmla="*/ 245 w 609"/>
                <a:gd name="T1" fmla="*/ 598 h 604"/>
                <a:gd name="T2" fmla="*/ 136 w 609"/>
                <a:gd name="T3" fmla="*/ 554 h 604"/>
                <a:gd name="T4" fmla="*/ 49 w 609"/>
                <a:gd name="T5" fmla="*/ 467 h 604"/>
                <a:gd name="T6" fmla="*/ 6 w 609"/>
                <a:gd name="T7" fmla="*/ 359 h 604"/>
                <a:gd name="T8" fmla="*/ 6 w 609"/>
                <a:gd name="T9" fmla="*/ 239 h 604"/>
                <a:gd name="T10" fmla="*/ 49 w 609"/>
                <a:gd name="T11" fmla="*/ 131 h 604"/>
                <a:gd name="T12" fmla="*/ 136 w 609"/>
                <a:gd name="T13" fmla="*/ 49 h 604"/>
                <a:gd name="T14" fmla="*/ 245 w 609"/>
                <a:gd name="T15" fmla="*/ 6 h 604"/>
                <a:gd name="T16" fmla="*/ 364 w 609"/>
                <a:gd name="T17" fmla="*/ 6 h 604"/>
                <a:gd name="T18" fmla="*/ 472 w 609"/>
                <a:gd name="T19" fmla="*/ 49 h 604"/>
                <a:gd name="T20" fmla="*/ 554 w 609"/>
                <a:gd name="T21" fmla="*/ 136 h 604"/>
                <a:gd name="T22" fmla="*/ 603 w 609"/>
                <a:gd name="T23" fmla="*/ 244 h 604"/>
                <a:gd name="T24" fmla="*/ 603 w 609"/>
                <a:gd name="T25" fmla="*/ 359 h 604"/>
                <a:gd name="T26" fmla="*/ 559 w 609"/>
                <a:gd name="T27" fmla="*/ 467 h 604"/>
                <a:gd name="T28" fmla="*/ 472 w 609"/>
                <a:gd name="T29" fmla="*/ 554 h 604"/>
                <a:gd name="T30" fmla="*/ 364 w 609"/>
                <a:gd name="T31" fmla="*/ 598 h 604"/>
                <a:gd name="T32" fmla="*/ 304 w 609"/>
                <a:gd name="T33" fmla="*/ 174 h 604"/>
                <a:gd name="T34" fmla="*/ 255 w 609"/>
                <a:gd name="T35" fmla="*/ 179 h 604"/>
                <a:gd name="T36" fmla="*/ 212 w 609"/>
                <a:gd name="T37" fmla="*/ 212 h 604"/>
                <a:gd name="T38" fmla="*/ 185 w 609"/>
                <a:gd name="T39" fmla="*/ 250 h 604"/>
                <a:gd name="T40" fmla="*/ 174 w 609"/>
                <a:gd name="T41" fmla="*/ 299 h 604"/>
                <a:gd name="T42" fmla="*/ 185 w 609"/>
                <a:gd name="T43" fmla="*/ 353 h 604"/>
                <a:gd name="T44" fmla="*/ 212 w 609"/>
                <a:gd name="T45" fmla="*/ 392 h 604"/>
                <a:gd name="T46" fmla="*/ 255 w 609"/>
                <a:gd name="T47" fmla="*/ 419 h 604"/>
                <a:gd name="T48" fmla="*/ 304 w 609"/>
                <a:gd name="T49" fmla="*/ 429 h 604"/>
                <a:gd name="T50" fmla="*/ 353 w 609"/>
                <a:gd name="T51" fmla="*/ 419 h 604"/>
                <a:gd name="T52" fmla="*/ 397 w 609"/>
                <a:gd name="T53" fmla="*/ 392 h 604"/>
                <a:gd name="T54" fmla="*/ 424 w 609"/>
                <a:gd name="T55" fmla="*/ 348 h 604"/>
                <a:gd name="T56" fmla="*/ 434 w 609"/>
                <a:gd name="T57" fmla="*/ 299 h 604"/>
                <a:gd name="T58" fmla="*/ 424 w 609"/>
                <a:gd name="T59" fmla="*/ 250 h 604"/>
                <a:gd name="T60" fmla="*/ 397 w 609"/>
                <a:gd name="T61" fmla="*/ 212 h 604"/>
                <a:gd name="T62" fmla="*/ 353 w 609"/>
                <a:gd name="T63" fmla="*/ 179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5" y="598"/>
                  </a:lnTo>
                  <a:lnTo>
                    <a:pt x="185" y="581"/>
                  </a:lnTo>
                  <a:lnTo>
                    <a:pt x="136" y="554"/>
                  </a:lnTo>
                  <a:lnTo>
                    <a:pt x="87" y="516"/>
                  </a:lnTo>
                  <a:lnTo>
                    <a:pt x="49" y="467"/>
                  </a:lnTo>
                  <a:lnTo>
                    <a:pt x="22" y="419"/>
                  </a:lnTo>
                  <a:lnTo>
                    <a:pt x="6" y="359"/>
                  </a:lnTo>
                  <a:lnTo>
                    <a:pt x="0" y="299"/>
                  </a:lnTo>
                  <a:lnTo>
                    <a:pt x="6" y="239"/>
                  </a:lnTo>
                  <a:lnTo>
                    <a:pt x="22" y="185"/>
                  </a:lnTo>
                  <a:lnTo>
                    <a:pt x="49" y="131"/>
                  </a:lnTo>
                  <a:lnTo>
                    <a:pt x="87" y="87"/>
                  </a:lnTo>
                  <a:lnTo>
                    <a:pt x="136" y="49"/>
                  </a:lnTo>
                  <a:lnTo>
                    <a:pt x="185" y="22"/>
                  </a:lnTo>
                  <a:lnTo>
                    <a:pt x="245" y="6"/>
                  </a:lnTo>
                  <a:lnTo>
                    <a:pt x="304" y="0"/>
                  </a:lnTo>
                  <a:lnTo>
                    <a:pt x="364" y="6"/>
                  </a:lnTo>
                  <a:lnTo>
                    <a:pt x="418" y="22"/>
                  </a:lnTo>
                  <a:lnTo>
                    <a:pt x="472" y="49"/>
                  </a:lnTo>
                  <a:lnTo>
                    <a:pt x="516" y="87"/>
                  </a:lnTo>
                  <a:lnTo>
                    <a:pt x="554" y="136"/>
                  </a:lnTo>
                  <a:lnTo>
                    <a:pt x="586" y="185"/>
                  </a:lnTo>
                  <a:lnTo>
                    <a:pt x="603" y="244"/>
                  </a:lnTo>
                  <a:lnTo>
                    <a:pt x="608" y="299"/>
                  </a:lnTo>
                  <a:lnTo>
                    <a:pt x="603" y="359"/>
                  </a:lnTo>
                  <a:lnTo>
                    <a:pt x="586" y="413"/>
                  </a:lnTo>
                  <a:lnTo>
                    <a:pt x="559" y="467"/>
                  </a:lnTo>
                  <a:lnTo>
                    <a:pt x="516" y="516"/>
                  </a:lnTo>
                  <a:lnTo>
                    <a:pt x="472" y="554"/>
                  </a:lnTo>
                  <a:lnTo>
                    <a:pt x="418" y="581"/>
                  </a:lnTo>
                  <a:lnTo>
                    <a:pt x="364" y="598"/>
                  </a:lnTo>
                  <a:lnTo>
                    <a:pt x="304" y="603"/>
                  </a:lnTo>
                  <a:close/>
                  <a:moveTo>
                    <a:pt x="304" y="174"/>
                  </a:moveTo>
                  <a:lnTo>
                    <a:pt x="277" y="174"/>
                  </a:lnTo>
                  <a:lnTo>
                    <a:pt x="255" y="179"/>
                  </a:lnTo>
                  <a:lnTo>
                    <a:pt x="233" y="196"/>
                  </a:lnTo>
                  <a:lnTo>
                    <a:pt x="212" y="212"/>
                  </a:lnTo>
                  <a:lnTo>
                    <a:pt x="195" y="228"/>
                  </a:lnTo>
                  <a:lnTo>
                    <a:pt x="185" y="250"/>
                  </a:lnTo>
                  <a:lnTo>
                    <a:pt x="174" y="277"/>
                  </a:lnTo>
                  <a:lnTo>
                    <a:pt x="174" y="299"/>
                  </a:lnTo>
                  <a:lnTo>
                    <a:pt x="174" y="326"/>
                  </a:lnTo>
                  <a:lnTo>
                    <a:pt x="185" y="353"/>
                  </a:lnTo>
                  <a:lnTo>
                    <a:pt x="195" y="375"/>
                  </a:lnTo>
                  <a:lnTo>
                    <a:pt x="212" y="392"/>
                  </a:lnTo>
                  <a:lnTo>
                    <a:pt x="233" y="408"/>
                  </a:lnTo>
                  <a:lnTo>
                    <a:pt x="255" y="419"/>
                  </a:lnTo>
                  <a:lnTo>
                    <a:pt x="277" y="429"/>
                  </a:lnTo>
                  <a:lnTo>
                    <a:pt x="304" y="429"/>
                  </a:lnTo>
                  <a:lnTo>
                    <a:pt x="331" y="429"/>
                  </a:lnTo>
                  <a:lnTo>
                    <a:pt x="353" y="419"/>
                  </a:lnTo>
                  <a:lnTo>
                    <a:pt x="374" y="408"/>
                  </a:lnTo>
                  <a:lnTo>
                    <a:pt x="397" y="392"/>
                  </a:lnTo>
                  <a:lnTo>
                    <a:pt x="413" y="375"/>
                  </a:lnTo>
                  <a:lnTo>
                    <a:pt x="424" y="348"/>
                  </a:lnTo>
                  <a:lnTo>
                    <a:pt x="429" y="326"/>
                  </a:lnTo>
                  <a:lnTo>
                    <a:pt x="434" y="299"/>
                  </a:lnTo>
                  <a:lnTo>
                    <a:pt x="429" y="277"/>
                  </a:lnTo>
                  <a:lnTo>
                    <a:pt x="424" y="250"/>
                  </a:lnTo>
                  <a:lnTo>
                    <a:pt x="413" y="228"/>
                  </a:lnTo>
                  <a:lnTo>
                    <a:pt x="397" y="212"/>
                  </a:lnTo>
                  <a:lnTo>
                    <a:pt x="374" y="196"/>
                  </a:lnTo>
                  <a:lnTo>
                    <a:pt x="353" y="179"/>
                  </a:lnTo>
                  <a:lnTo>
                    <a:pt x="331"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3" name="Freeform 232"/>
            <p:cNvSpPr>
              <a:spLocks noChangeArrowheads="1"/>
            </p:cNvSpPr>
            <p:nvPr/>
          </p:nvSpPr>
          <p:spPr bwMode="auto">
            <a:xfrm>
              <a:off x="9909175" y="5399088"/>
              <a:ext cx="61913" cy="1465262"/>
            </a:xfrm>
            <a:custGeom>
              <a:avLst/>
              <a:gdLst>
                <a:gd name="T0" fmla="*/ 174 w 175"/>
                <a:gd name="T1" fmla="*/ 4074 h 4075"/>
                <a:gd name="T2" fmla="*/ 0 w 175"/>
                <a:gd name="T3" fmla="*/ 4074 h 4075"/>
                <a:gd name="T4" fmla="*/ 0 w 175"/>
                <a:gd name="T5" fmla="*/ 0 h 4075"/>
                <a:gd name="T6" fmla="*/ 174 w 175"/>
                <a:gd name="T7" fmla="*/ 0 h 4075"/>
                <a:gd name="T8" fmla="*/ 174 w 175"/>
                <a:gd name="T9" fmla="*/ 4074 h 4075"/>
              </a:gdLst>
              <a:ahLst/>
              <a:cxnLst>
                <a:cxn ang="0">
                  <a:pos x="T0" y="T1"/>
                </a:cxn>
                <a:cxn ang="0">
                  <a:pos x="T2" y="T3"/>
                </a:cxn>
                <a:cxn ang="0">
                  <a:pos x="T4" y="T5"/>
                </a:cxn>
                <a:cxn ang="0">
                  <a:pos x="T6" y="T7"/>
                </a:cxn>
                <a:cxn ang="0">
                  <a:pos x="T8" y="T9"/>
                </a:cxn>
              </a:cxnLst>
              <a:rect l="0" t="0" r="r" b="b"/>
              <a:pathLst>
                <a:path w="175" h="4075">
                  <a:moveTo>
                    <a:pt x="174" y="4074"/>
                  </a:moveTo>
                  <a:lnTo>
                    <a:pt x="0" y="4074"/>
                  </a:lnTo>
                  <a:lnTo>
                    <a:pt x="0" y="0"/>
                  </a:lnTo>
                  <a:lnTo>
                    <a:pt x="174" y="0"/>
                  </a:lnTo>
                  <a:lnTo>
                    <a:pt x="174" y="4074"/>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4" name="Freeform 233"/>
            <p:cNvSpPr>
              <a:spLocks noChangeArrowheads="1"/>
            </p:cNvSpPr>
            <p:nvPr/>
          </p:nvSpPr>
          <p:spPr bwMode="auto">
            <a:xfrm>
              <a:off x="10220325" y="4262438"/>
              <a:ext cx="61913" cy="333375"/>
            </a:xfrm>
            <a:custGeom>
              <a:avLst/>
              <a:gdLst>
                <a:gd name="T0" fmla="*/ 0 w 175"/>
                <a:gd name="T1" fmla="*/ 0 h 929"/>
                <a:gd name="T2" fmla="*/ 0 w 175"/>
                <a:gd name="T3" fmla="*/ 651 h 929"/>
                <a:gd name="T4" fmla="*/ 0 w 175"/>
                <a:gd name="T5" fmla="*/ 651 h 929"/>
                <a:gd name="T6" fmla="*/ 38 w 175"/>
                <a:gd name="T7" fmla="*/ 674 h 929"/>
                <a:gd name="T8" fmla="*/ 71 w 175"/>
                <a:gd name="T9" fmla="*/ 701 h 929"/>
                <a:gd name="T10" fmla="*/ 103 w 175"/>
                <a:gd name="T11" fmla="*/ 728 h 929"/>
                <a:gd name="T12" fmla="*/ 125 w 175"/>
                <a:gd name="T13" fmla="*/ 760 h 929"/>
                <a:gd name="T14" fmla="*/ 147 w 175"/>
                <a:gd name="T15" fmla="*/ 799 h 929"/>
                <a:gd name="T16" fmla="*/ 163 w 175"/>
                <a:gd name="T17" fmla="*/ 842 h 929"/>
                <a:gd name="T18" fmla="*/ 174 w 175"/>
                <a:gd name="T19" fmla="*/ 880 h 929"/>
                <a:gd name="T20" fmla="*/ 174 w 175"/>
                <a:gd name="T21" fmla="*/ 928 h 929"/>
                <a:gd name="T22" fmla="*/ 174 w 175"/>
                <a:gd name="T23" fmla="*/ 0 h 929"/>
                <a:gd name="T24" fmla="*/ 0 w 175"/>
                <a:gd name="T25"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29">
                  <a:moveTo>
                    <a:pt x="0" y="0"/>
                  </a:moveTo>
                  <a:lnTo>
                    <a:pt x="0" y="651"/>
                  </a:lnTo>
                  <a:lnTo>
                    <a:pt x="0" y="651"/>
                  </a:lnTo>
                  <a:lnTo>
                    <a:pt x="38" y="674"/>
                  </a:lnTo>
                  <a:lnTo>
                    <a:pt x="71" y="701"/>
                  </a:lnTo>
                  <a:lnTo>
                    <a:pt x="103" y="728"/>
                  </a:lnTo>
                  <a:lnTo>
                    <a:pt x="125" y="760"/>
                  </a:lnTo>
                  <a:lnTo>
                    <a:pt x="147" y="799"/>
                  </a:lnTo>
                  <a:lnTo>
                    <a:pt x="163" y="842"/>
                  </a:lnTo>
                  <a:lnTo>
                    <a:pt x="174" y="880"/>
                  </a:lnTo>
                  <a:lnTo>
                    <a:pt x="174" y="928"/>
                  </a:lnTo>
                  <a:lnTo>
                    <a:pt x="174" y="0"/>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5" name="Freeform 234"/>
            <p:cNvSpPr>
              <a:spLocks noChangeArrowheads="1"/>
            </p:cNvSpPr>
            <p:nvPr/>
          </p:nvSpPr>
          <p:spPr bwMode="auto">
            <a:xfrm>
              <a:off x="10220325" y="4497388"/>
              <a:ext cx="61913" cy="196850"/>
            </a:xfrm>
            <a:custGeom>
              <a:avLst/>
              <a:gdLst>
                <a:gd name="T0" fmla="*/ 0 w 175"/>
                <a:gd name="T1" fmla="*/ 0 h 551"/>
                <a:gd name="T2" fmla="*/ 0 w 175"/>
                <a:gd name="T3" fmla="*/ 277 h 551"/>
                <a:gd name="T4" fmla="*/ 0 w 175"/>
                <a:gd name="T5" fmla="*/ 550 h 551"/>
                <a:gd name="T6" fmla="*/ 0 w 175"/>
                <a:gd name="T7" fmla="*/ 550 h 551"/>
                <a:gd name="T8" fmla="*/ 38 w 175"/>
                <a:gd name="T9" fmla="*/ 527 h 551"/>
                <a:gd name="T10" fmla="*/ 71 w 175"/>
                <a:gd name="T11" fmla="*/ 506 h 551"/>
                <a:gd name="T12" fmla="*/ 103 w 175"/>
                <a:gd name="T13" fmla="*/ 473 h 551"/>
                <a:gd name="T14" fmla="*/ 125 w 175"/>
                <a:gd name="T15" fmla="*/ 441 h 551"/>
                <a:gd name="T16" fmla="*/ 147 w 175"/>
                <a:gd name="T17" fmla="*/ 402 h 551"/>
                <a:gd name="T18" fmla="*/ 163 w 175"/>
                <a:gd name="T19" fmla="*/ 365 h 551"/>
                <a:gd name="T20" fmla="*/ 174 w 175"/>
                <a:gd name="T21" fmla="*/ 321 h 551"/>
                <a:gd name="T22" fmla="*/ 174 w 175"/>
                <a:gd name="T23" fmla="*/ 277 h 551"/>
                <a:gd name="T24" fmla="*/ 174 w 175"/>
                <a:gd name="T25" fmla="*/ 277 h 551"/>
                <a:gd name="T26" fmla="*/ 174 w 175"/>
                <a:gd name="T27" fmla="*/ 229 h 551"/>
                <a:gd name="T28" fmla="*/ 163 w 175"/>
                <a:gd name="T29" fmla="*/ 191 h 551"/>
                <a:gd name="T30" fmla="*/ 147 w 175"/>
                <a:gd name="T31" fmla="*/ 148 h 551"/>
                <a:gd name="T32" fmla="*/ 125 w 175"/>
                <a:gd name="T33" fmla="*/ 109 h 551"/>
                <a:gd name="T34" fmla="*/ 103 w 175"/>
                <a:gd name="T35" fmla="*/ 77 h 551"/>
                <a:gd name="T36" fmla="*/ 71 w 175"/>
                <a:gd name="T37" fmla="*/ 50 h 551"/>
                <a:gd name="T38" fmla="*/ 38 w 175"/>
                <a:gd name="T39" fmla="*/ 23 h 551"/>
                <a:gd name="T40" fmla="*/ 0 w 175"/>
                <a:gd name="T4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1">
                  <a:moveTo>
                    <a:pt x="0" y="0"/>
                  </a:moveTo>
                  <a:lnTo>
                    <a:pt x="0" y="277"/>
                  </a:lnTo>
                  <a:lnTo>
                    <a:pt x="0" y="550"/>
                  </a:lnTo>
                  <a:lnTo>
                    <a:pt x="0" y="550"/>
                  </a:lnTo>
                  <a:lnTo>
                    <a:pt x="38" y="527"/>
                  </a:lnTo>
                  <a:lnTo>
                    <a:pt x="71" y="506"/>
                  </a:lnTo>
                  <a:lnTo>
                    <a:pt x="103" y="473"/>
                  </a:lnTo>
                  <a:lnTo>
                    <a:pt x="125" y="441"/>
                  </a:lnTo>
                  <a:lnTo>
                    <a:pt x="147" y="402"/>
                  </a:lnTo>
                  <a:lnTo>
                    <a:pt x="163" y="365"/>
                  </a:lnTo>
                  <a:lnTo>
                    <a:pt x="174" y="321"/>
                  </a:lnTo>
                  <a:lnTo>
                    <a:pt x="174" y="277"/>
                  </a:lnTo>
                  <a:lnTo>
                    <a:pt x="174" y="277"/>
                  </a:lnTo>
                  <a:lnTo>
                    <a:pt x="174" y="229"/>
                  </a:lnTo>
                  <a:lnTo>
                    <a:pt x="163" y="191"/>
                  </a:lnTo>
                  <a:lnTo>
                    <a:pt x="147" y="148"/>
                  </a:lnTo>
                  <a:lnTo>
                    <a:pt x="125" y="109"/>
                  </a:lnTo>
                  <a:lnTo>
                    <a:pt x="103" y="77"/>
                  </a:lnTo>
                  <a:lnTo>
                    <a:pt x="71" y="50"/>
                  </a:lnTo>
                  <a:lnTo>
                    <a:pt x="38" y="23"/>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6" name="Freeform 235"/>
            <p:cNvSpPr>
              <a:spLocks noChangeArrowheads="1"/>
            </p:cNvSpPr>
            <p:nvPr/>
          </p:nvSpPr>
          <p:spPr bwMode="auto">
            <a:xfrm>
              <a:off x="10128250" y="6070600"/>
              <a:ext cx="90488" cy="217487"/>
            </a:xfrm>
            <a:custGeom>
              <a:avLst/>
              <a:gdLst>
                <a:gd name="T0" fmla="*/ 130 w 256"/>
                <a:gd name="T1" fmla="*/ 175 h 610"/>
                <a:gd name="T2" fmla="*/ 130 w 256"/>
                <a:gd name="T3" fmla="*/ 175 h 610"/>
                <a:gd name="T4" fmla="*/ 152 w 256"/>
                <a:gd name="T5" fmla="*/ 180 h 610"/>
                <a:gd name="T6" fmla="*/ 179 w 256"/>
                <a:gd name="T7" fmla="*/ 185 h 610"/>
                <a:gd name="T8" fmla="*/ 195 w 256"/>
                <a:gd name="T9" fmla="*/ 196 h 610"/>
                <a:gd name="T10" fmla="*/ 217 w 256"/>
                <a:gd name="T11" fmla="*/ 213 h 610"/>
                <a:gd name="T12" fmla="*/ 233 w 256"/>
                <a:gd name="T13" fmla="*/ 229 h 610"/>
                <a:gd name="T14" fmla="*/ 245 w 256"/>
                <a:gd name="T15" fmla="*/ 250 h 610"/>
                <a:gd name="T16" fmla="*/ 255 w 256"/>
                <a:gd name="T17" fmla="*/ 273 h 610"/>
                <a:gd name="T18" fmla="*/ 255 w 256"/>
                <a:gd name="T19" fmla="*/ 300 h 610"/>
                <a:gd name="T20" fmla="*/ 255 w 256"/>
                <a:gd name="T21" fmla="*/ 33 h 610"/>
                <a:gd name="T22" fmla="*/ 255 w 256"/>
                <a:gd name="T23" fmla="*/ 33 h 610"/>
                <a:gd name="T24" fmla="*/ 228 w 256"/>
                <a:gd name="T25" fmla="*/ 17 h 610"/>
                <a:gd name="T26" fmla="*/ 195 w 256"/>
                <a:gd name="T27" fmla="*/ 11 h 610"/>
                <a:gd name="T28" fmla="*/ 163 w 256"/>
                <a:gd name="T29" fmla="*/ 6 h 610"/>
                <a:gd name="T30" fmla="*/ 130 w 256"/>
                <a:gd name="T31" fmla="*/ 0 h 610"/>
                <a:gd name="T32" fmla="*/ 130 w 256"/>
                <a:gd name="T33" fmla="*/ 0 h 610"/>
                <a:gd name="T34" fmla="*/ 93 w 256"/>
                <a:gd name="T35" fmla="*/ 6 h 610"/>
                <a:gd name="T36" fmla="*/ 60 w 256"/>
                <a:gd name="T37" fmla="*/ 11 h 610"/>
                <a:gd name="T38" fmla="*/ 27 w 256"/>
                <a:gd name="T39" fmla="*/ 17 h 610"/>
                <a:gd name="T40" fmla="*/ 0 w 256"/>
                <a:gd name="T41" fmla="*/ 33 h 610"/>
                <a:gd name="T42" fmla="*/ 0 w 256"/>
                <a:gd name="T43" fmla="*/ 577 h 610"/>
                <a:gd name="T44" fmla="*/ 0 w 256"/>
                <a:gd name="T45" fmla="*/ 577 h 610"/>
                <a:gd name="T46" fmla="*/ 27 w 256"/>
                <a:gd name="T47" fmla="*/ 593 h 610"/>
                <a:gd name="T48" fmla="*/ 60 w 256"/>
                <a:gd name="T49" fmla="*/ 598 h 610"/>
                <a:gd name="T50" fmla="*/ 93 w 256"/>
                <a:gd name="T51" fmla="*/ 609 h 610"/>
                <a:gd name="T52" fmla="*/ 130 w 256"/>
                <a:gd name="T53" fmla="*/ 609 h 610"/>
                <a:gd name="T54" fmla="*/ 130 w 256"/>
                <a:gd name="T55" fmla="*/ 609 h 610"/>
                <a:gd name="T56" fmla="*/ 163 w 256"/>
                <a:gd name="T57" fmla="*/ 609 h 610"/>
                <a:gd name="T58" fmla="*/ 195 w 256"/>
                <a:gd name="T59" fmla="*/ 598 h 610"/>
                <a:gd name="T60" fmla="*/ 228 w 256"/>
                <a:gd name="T61" fmla="*/ 593 h 610"/>
                <a:gd name="T62" fmla="*/ 255 w 256"/>
                <a:gd name="T63" fmla="*/ 577 h 610"/>
                <a:gd name="T64" fmla="*/ 255 w 256"/>
                <a:gd name="T65" fmla="*/ 310 h 610"/>
                <a:gd name="T66" fmla="*/ 255 w 256"/>
                <a:gd name="T67" fmla="*/ 310 h 610"/>
                <a:gd name="T68" fmla="*/ 255 w 256"/>
                <a:gd name="T69" fmla="*/ 337 h 610"/>
                <a:gd name="T70" fmla="*/ 245 w 256"/>
                <a:gd name="T71" fmla="*/ 359 h 610"/>
                <a:gd name="T72" fmla="*/ 233 w 256"/>
                <a:gd name="T73" fmla="*/ 381 h 610"/>
                <a:gd name="T74" fmla="*/ 217 w 256"/>
                <a:gd name="T75" fmla="*/ 398 h 610"/>
                <a:gd name="T76" fmla="*/ 195 w 256"/>
                <a:gd name="T77" fmla="*/ 414 h 610"/>
                <a:gd name="T78" fmla="*/ 179 w 256"/>
                <a:gd name="T79" fmla="*/ 425 h 610"/>
                <a:gd name="T80" fmla="*/ 152 w 256"/>
                <a:gd name="T81" fmla="*/ 430 h 610"/>
                <a:gd name="T82" fmla="*/ 130 w 256"/>
                <a:gd name="T83" fmla="*/ 435 h 610"/>
                <a:gd name="T84" fmla="*/ 130 w 256"/>
                <a:gd name="T85" fmla="*/ 435 h 610"/>
                <a:gd name="T86" fmla="*/ 103 w 256"/>
                <a:gd name="T87" fmla="*/ 430 h 610"/>
                <a:gd name="T88" fmla="*/ 76 w 256"/>
                <a:gd name="T89" fmla="*/ 425 h 610"/>
                <a:gd name="T90" fmla="*/ 54 w 256"/>
                <a:gd name="T91" fmla="*/ 414 h 610"/>
                <a:gd name="T92" fmla="*/ 38 w 256"/>
                <a:gd name="T93" fmla="*/ 398 h 610"/>
                <a:gd name="T94" fmla="*/ 22 w 256"/>
                <a:gd name="T95" fmla="*/ 375 h 610"/>
                <a:gd name="T96" fmla="*/ 11 w 256"/>
                <a:gd name="T97" fmla="*/ 354 h 610"/>
                <a:gd name="T98" fmla="*/ 0 w 256"/>
                <a:gd name="T99" fmla="*/ 332 h 610"/>
                <a:gd name="T100" fmla="*/ 0 w 256"/>
                <a:gd name="T101" fmla="*/ 305 h 610"/>
                <a:gd name="T102" fmla="*/ 0 w 256"/>
                <a:gd name="T103" fmla="*/ 305 h 610"/>
                <a:gd name="T104" fmla="*/ 0 w 256"/>
                <a:gd name="T105" fmla="*/ 277 h 610"/>
                <a:gd name="T106" fmla="*/ 11 w 256"/>
                <a:gd name="T107" fmla="*/ 256 h 610"/>
                <a:gd name="T108" fmla="*/ 22 w 256"/>
                <a:gd name="T109" fmla="*/ 234 h 610"/>
                <a:gd name="T110" fmla="*/ 38 w 256"/>
                <a:gd name="T111" fmla="*/ 213 h 610"/>
                <a:gd name="T112" fmla="*/ 54 w 256"/>
                <a:gd name="T113" fmla="*/ 196 h 610"/>
                <a:gd name="T114" fmla="*/ 76 w 256"/>
                <a:gd name="T115" fmla="*/ 185 h 610"/>
                <a:gd name="T116" fmla="*/ 103 w 256"/>
                <a:gd name="T117" fmla="*/ 180 h 610"/>
                <a:gd name="T118" fmla="*/ 130 w 256"/>
                <a:gd name="T119"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6" h="610">
                  <a:moveTo>
                    <a:pt x="130" y="175"/>
                  </a:moveTo>
                  <a:lnTo>
                    <a:pt x="130" y="175"/>
                  </a:lnTo>
                  <a:lnTo>
                    <a:pt x="152" y="180"/>
                  </a:lnTo>
                  <a:lnTo>
                    <a:pt x="179" y="185"/>
                  </a:lnTo>
                  <a:lnTo>
                    <a:pt x="195" y="196"/>
                  </a:lnTo>
                  <a:lnTo>
                    <a:pt x="217" y="213"/>
                  </a:lnTo>
                  <a:lnTo>
                    <a:pt x="233" y="229"/>
                  </a:lnTo>
                  <a:lnTo>
                    <a:pt x="245" y="250"/>
                  </a:lnTo>
                  <a:lnTo>
                    <a:pt x="255" y="273"/>
                  </a:lnTo>
                  <a:lnTo>
                    <a:pt x="255" y="300"/>
                  </a:lnTo>
                  <a:lnTo>
                    <a:pt x="255" y="33"/>
                  </a:lnTo>
                  <a:lnTo>
                    <a:pt x="255" y="33"/>
                  </a:lnTo>
                  <a:lnTo>
                    <a:pt x="228" y="17"/>
                  </a:lnTo>
                  <a:lnTo>
                    <a:pt x="195" y="11"/>
                  </a:lnTo>
                  <a:lnTo>
                    <a:pt x="163" y="6"/>
                  </a:lnTo>
                  <a:lnTo>
                    <a:pt x="130" y="0"/>
                  </a:lnTo>
                  <a:lnTo>
                    <a:pt x="130" y="0"/>
                  </a:lnTo>
                  <a:lnTo>
                    <a:pt x="93" y="6"/>
                  </a:lnTo>
                  <a:lnTo>
                    <a:pt x="60" y="11"/>
                  </a:lnTo>
                  <a:lnTo>
                    <a:pt x="27" y="17"/>
                  </a:lnTo>
                  <a:lnTo>
                    <a:pt x="0" y="33"/>
                  </a:lnTo>
                  <a:lnTo>
                    <a:pt x="0" y="577"/>
                  </a:lnTo>
                  <a:lnTo>
                    <a:pt x="0" y="577"/>
                  </a:lnTo>
                  <a:lnTo>
                    <a:pt x="27" y="593"/>
                  </a:lnTo>
                  <a:lnTo>
                    <a:pt x="60" y="598"/>
                  </a:lnTo>
                  <a:lnTo>
                    <a:pt x="93" y="609"/>
                  </a:lnTo>
                  <a:lnTo>
                    <a:pt x="130" y="609"/>
                  </a:lnTo>
                  <a:lnTo>
                    <a:pt x="130" y="609"/>
                  </a:lnTo>
                  <a:lnTo>
                    <a:pt x="163" y="609"/>
                  </a:lnTo>
                  <a:lnTo>
                    <a:pt x="195" y="598"/>
                  </a:lnTo>
                  <a:lnTo>
                    <a:pt x="228" y="593"/>
                  </a:lnTo>
                  <a:lnTo>
                    <a:pt x="255" y="577"/>
                  </a:lnTo>
                  <a:lnTo>
                    <a:pt x="255" y="310"/>
                  </a:lnTo>
                  <a:lnTo>
                    <a:pt x="255" y="310"/>
                  </a:lnTo>
                  <a:lnTo>
                    <a:pt x="255" y="337"/>
                  </a:lnTo>
                  <a:lnTo>
                    <a:pt x="245" y="359"/>
                  </a:lnTo>
                  <a:lnTo>
                    <a:pt x="233" y="381"/>
                  </a:lnTo>
                  <a:lnTo>
                    <a:pt x="217" y="398"/>
                  </a:lnTo>
                  <a:lnTo>
                    <a:pt x="195" y="414"/>
                  </a:lnTo>
                  <a:lnTo>
                    <a:pt x="179" y="425"/>
                  </a:lnTo>
                  <a:lnTo>
                    <a:pt x="152" y="430"/>
                  </a:lnTo>
                  <a:lnTo>
                    <a:pt x="130" y="435"/>
                  </a:lnTo>
                  <a:lnTo>
                    <a:pt x="130" y="435"/>
                  </a:lnTo>
                  <a:lnTo>
                    <a:pt x="103" y="430"/>
                  </a:lnTo>
                  <a:lnTo>
                    <a:pt x="76" y="425"/>
                  </a:lnTo>
                  <a:lnTo>
                    <a:pt x="54" y="414"/>
                  </a:lnTo>
                  <a:lnTo>
                    <a:pt x="38" y="398"/>
                  </a:lnTo>
                  <a:lnTo>
                    <a:pt x="22" y="375"/>
                  </a:lnTo>
                  <a:lnTo>
                    <a:pt x="11" y="354"/>
                  </a:lnTo>
                  <a:lnTo>
                    <a:pt x="0" y="332"/>
                  </a:lnTo>
                  <a:lnTo>
                    <a:pt x="0" y="305"/>
                  </a:lnTo>
                  <a:lnTo>
                    <a:pt x="0" y="305"/>
                  </a:lnTo>
                  <a:lnTo>
                    <a:pt x="0" y="277"/>
                  </a:lnTo>
                  <a:lnTo>
                    <a:pt x="11" y="256"/>
                  </a:lnTo>
                  <a:lnTo>
                    <a:pt x="22" y="234"/>
                  </a:lnTo>
                  <a:lnTo>
                    <a:pt x="38" y="213"/>
                  </a:lnTo>
                  <a:lnTo>
                    <a:pt x="54" y="196"/>
                  </a:lnTo>
                  <a:lnTo>
                    <a:pt x="76" y="185"/>
                  </a:lnTo>
                  <a:lnTo>
                    <a:pt x="103" y="180"/>
                  </a:lnTo>
                  <a:lnTo>
                    <a:pt x="130" y="175"/>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7" name="Freeform 236"/>
            <p:cNvSpPr>
              <a:spLocks noChangeArrowheads="1"/>
            </p:cNvSpPr>
            <p:nvPr/>
          </p:nvSpPr>
          <p:spPr bwMode="auto">
            <a:xfrm>
              <a:off x="10128250" y="4487863"/>
              <a:ext cx="90488" cy="107950"/>
            </a:xfrm>
            <a:custGeom>
              <a:avLst/>
              <a:gdLst>
                <a:gd name="T0" fmla="*/ 130 w 256"/>
                <a:gd name="T1" fmla="*/ 0 h 305"/>
                <a:gd name="T2" fmla="*/ 130 w 256"/>
                <a:gd name="T3" fmla="*/ 0 h 305"/>
                <a:gd name="T4" fmla="*/ 93 w 256"/>
                <a:gd name="T5" fmla="*/ 0 h 305"/>
                <a:gd name="T6" fmla="*/ 60 w 256"/>
                <a:gd name="T7" fmla="*/ 6 h 305"/>
                <a:gd name="T8" fmla="*/ 27 w 256"/>
                <a:gd name="T9" fmla="*/ 17 h 305"/>
                <a:gd name="T10" fmla="*/ 0 w 256"/>
                <a:gd name="T11" fmla="*/ 27 h 305"/>
                <a:gd name="T12" fmla="*/ 0 w 256"/>
                <a:gd name="T13" fmla="*/ 304 h 305"/>
                <a:gd name="T14" fmla="*/ 0 w 256"/>
                <a:gd name="T15" fmla="*/ 304 h 305"/>
                <a:gd name="T16" fmla="*/ 0 w 256"/>
                <a:gd name="T17" fmla="*/ 277 h 305"/>
                <a:gd name="T18" fmla="*/ 11 w 256"/>
                <a:gd name="T19" fmla="*/ 250 h 305"/>
                <a:gd name="T20" fmla="*/ 22 w 256"/>
                <a:gd name="T21" fmla="*/ 229 h 305"/>
                <a:gd name="T22" fmla="*/ 38 w 256"/>
                <a:gd name="T23" fmla="*/ 212 h 305"/>
                <a:gd name="T24" fmla="*/ 54 w 256"/>
                <a:gd name="T25" fmla="*/ 196 h 305"/>
                <a:gd name="T26" fmla="*/ 76 w 256"/>
                <a:gd name="T27" fmla="*/ 185 h 305"/>
                <a:gd name="T28" fmla="*/ 103 w 256"/>
                <a:gd name="T29" fmla="*/ 175 h 305"/>
                <a:gd name="T30" fmla="*/ 130 w 256"/>
                <a:gd name="T31" fmla="*/ 175 h 305"/>
                <a:gd name="T32" fmla="*/ 130 w 256"/>
                <a:gd name="T33" fmla="*/ 175 h 305"/>
                <a:gd name="T34" fmla="*/ 152 w 256"/>
                <a:gd name="T35" fmla="*/ 175 h 305"/>
                <a:gd name="T36" fmla="*/ 179 w 256"/>
                <a:gd name="T37" fmla="*/ 185 h 305"/>
                <a:gd name="T38" fmla="*/ 201 w 256"/>
                <a:gd name="T39" fmla="*/ 196 h 305"/>
                <a:gd name="T40" fmla="*/ 217 w 256"/>
                <a:gd name="T41" fmla="*/ 212 h 305"/>
                <a:gd name="T42" fmla="*/ 233 w 256"/>
                <a:gd name="T43" fmla="*/ 229 h 305"/>
                <a:gd name="T44" fmla="*/ 250 w 256"/>
                <a:gd name="T45" fmla="*/ 250 h 305"/>
                <a:gd name="T46" fmla="*/ 255 w 256"/>
                <a:gd name="T47" fmla="*/ 277 h 305"/>
                <a:gd name="T48" fmla="*/ 255 w 256"/>
                <a:gd name="T49" fmla="*/ 304 h 305"/>
                <a:gd name="T50" fmla="*/ 255 w 256"/>
                <a:gd name="T51" fmla="*/ 27 h 305"/>
                <a:gd name="T52" fmla="*/ 255 w 256"/>
                <a:gd name="T53" fmla="*/ 27 h 305"/>
                <a:gd name="T54" fmla="*/ 228 w 256"/>
                <a:gd name="T55" fmla="*/ 17 h 305"/>
                <a:gd name="T56" fmla="*/ 195 w 256"/>
                <a:gd name="T57" fmla="*/ 6 h 305"/>
                <a:gd name="T58" fmla="*/ 163 w 256"/>
                <a:gd name="T59" fmla="*/ 0 h 305"/>
                <a:gd name="T60" fmla="*/ 130 w 256"/>
                <a:gd name="T61"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305">
                  <a:moveTo>
                    <a:pt x="130" y="0"/>
                  </a:moveTo>
                  <a:lnTo>
                    <a:pt x="130" y="0"/>
                  </a:lnTo>
                  <a:lnTo>
                    <a:pt x="93" y="0"/>
                  </a:lnTo>
                  <a:lnTo>
                    <a:pt x="60" y="6"/>
                  </a:lnTo>
                  <a:lnTo>
                    <a:pt x="27" y="17"/>
                  </a:lnTo>
                  <a:lnTo>
                    <a:pt x="0" y="27"/>
                  </a:lnTo>
                  <a:lnTo>
                    <a:pt x="0" y="304"/>
                  </a:lnTo>
                  <a:lnTo>
                    <a:pt x="0" y="304"/>
                  </a:lnTo>
                  <a:lnTo>
                    <a:pt x="0" y="277"/>
                  </a:lnTo>
                  <a:lnTo>
                    <a:pt x="11" y="250"/>
                  </a:lnTo>
                  <a:lnTo>
                    <a:pt x="22" y="229"/>
                  </a:lnTo>
                  <a:lnTo>
                    <a:pt x="38" y="212"/>
                  </a:lnTo>
                  <a:lnTo>
                    <a:pt x="54" y="196"/>
                  </a:lnTo>
                  <a:lnTo>
                    <a:pt x="76" y="185"/>
                  </a:lnTo>
                  <a:lnTo>
                    <a:pt x="103" y="175"/>
                  </a:lnTo>
                  <a:lnTo>
                    <a:pt x="130" y="175"/>
                  </a:lnTo>
                  <a:lnTo>
                    <a:pt x="130" y="175"/>
                  </a:lnTo>
                  <a:lnTo>
                    <a:pt x="152" y="175"/>
                  </a:lnTo>
                  <a:lnTo>
                    <a:pt x="179" y="185"/>
                  </a:lnTo>
                  <a:lnTo>
                    <a:pt x="201" y="196"/>
                  </a:lnTo>
                  <a:lnTo>
                    <a:pt x="217" y="212"/>
                  </a:lnTo>
                  <a:lnTo>
                    <a:pt x="233" y="229"/>
                  </a:lnTo>
                  <a:lnTo>
                    <a:pt x="250" y="250"/>
                  </a:lnTo>
                  <a:lnTo>
                    <a:pt x="255" y="277"/>
                  </a:lnTo>
                  <a:lnTo>
                    <a:pt x="255" y="304"/>
                  </a:lnTo>
                  <a:lnTo>
                    <a:pt x="255" y="27"/>
                  </a:lnTo>
                  <a:lnTo>
                    <a:pt x="255" y="27"/>
                  </a:lnTo>
                  <a:lnTo>
                    <a:pt x="228" y="17"/>
                  </a:lnTo>
                  <a:lnTo>
                    <a:pt x="195" y="6"/>
                  </a:lnTo>
                  <a:lnTo>
                    <a:pt x="163" y="0"/>
                  </a:lnTo>
                  <a:lnTo>
                    <a:pt x="130" y="0"/>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8" name="Freeform 237"/>
            <p:cNvSpPr>
              <a:spLocks noChangeArrowheads="1"/>
            </p:cNvSpPr>
            <p:nvPr/>
          </p:nvSpPr>
          <p:spPr bwMode="auto">
            <a:xfrm>
              <a:off x="10128250" y="4595813"/>
              <a:ext cx="90488" cy="107950"/>
            </a:xfrm>
            <a:custGeom>
              <a:avLst/>
              <a:gdLst>
                <a:gd name="T0" fmla="*/ 130 w 256"/>
                <a:gd name="T1" fmla="*/ 131 h 306"/>
                <a:gd name="T2" fmla="*/ 130 w 256"/>
                <a:gd name="T3" fmla="*/ 131 h 306"/>
                <a:gd name="T4" fmla="*/ 103 w 256"/>
                <a:gd name="T5" fmla="*/ 125 h 306"/>
                <a:gd name="T6" fmla="*/ 76 w 256"/>
                <a:gd name="T7" fmla="*/ 121 h 306"/>
                <a:gd name="T8" fmla="*/ 54 w 256"/>
                <a:gd name="T9" fmla="*/ 104 h 306"/>
                <a:gd name="T10" fmla="*/ 38 w 256"/>
                <a:gd name="T11" fmla="*/ 93 h 306"/>
                <a:gd name="T12" fmla="*/ 22 w 256"/>
                <a:gd name="T13" fmla="*/ 71 h 306"/>
                <a:gd name="T14" fmla="*/ 11 w 256"/>
                <a:gd name="T15" fmla="*/ 50 h 306"/>
                <a:gd name="T16" fmla="*/ 0 w 256"/>
                <a:gd name="T17" fmla="*/ 23 h 306"/>
                <a:gd name="T18" fmla="*/ 0 w 256"/>
                <a:gd name="T19" fmla="*/ 0 h 306"/>
                <a:gd name="T20" fmla="*/ 0 w 256"/>
                <a:gd name="T21" fmla="*/ 273 h 306"/>
                <a:gd name="T22" fmla="*/ 0 w 256"/>
                <a:gd name="T23" fmla="*/ 273 h 306"/>
                <a:gd name="T24" fmla="*/ 27 w 256"/>
                <a:gd name="T25" fmla="*/ 283 h 306"/>
                <a:gd name="T26" fmla="*/ 60 w 256"/>
                <a:gd name="T27" fmla="*/ 294 h 306"/>
                <a:gd name="T28" fmla="*/ 93 w 256"/>
                <a:gd name="T29" fmla="*/ 300 h 306"/>
                <a:gd name="T30" fmla="*/ 130 w 256"/>
                <a:gd name="T31" fmla="*/ 305 h 306"/>
                <a:gd name="T32" fmla="*/ 130 w 256"/>
                <a:gd name="T33" fmla="*/ 305 h 306"/>
                <a:gd name="T34" fmla="*/ 163 w 256"/>
                <a:gd name="T35" fmla="*/ 300 h 306"/>
                <a:gd name="T36" fmla="*/ 195 w 256"/>
                <a:gd name="T37" fmla="*/ 294 h 306"/>
                <a:gd name="T38" fmla="*/ 228 w 256"/>
                <a:gd name="T39" fmla="*/ 283 h 306"/>
                <a:gd name="T40" fmla="*/ 255 w 256"/>
                <a:gd name="T41" fmla="*/ 273 h 306"/>
                <a:gd name="T42" fmla="*/ 255 w 256"/>
                <a:gd name="T43" fmla="*/ 0 h 306"/>
                <a:gd name="T44" fmla="*/ 255 w 256"/>
                <a:gd name="T45" fmla="*/ 0 h 306"/>
                <a:gd name="T46" fmla="*/ 255 w 256"/>
                <a:gd name="T47" fmla="*/ 23 h 306"/>
                <a:gd name="T48" fmla="*/ 250 w 256"/>
                <a:gd name="T49" fmla="*/ 50 h 306"/>
                <a:gd name="T50" fmla="*/ 233 w 256"/>
                <a:gd name="T51" fmla="*/ 71 h 306"/>
                <a:gd name="T52" fmla="*/ 217 w 256"/>
                <a:gd name="T53" fmla="*/ 93 h 306"/>
                <a:gd name="T54" fmla="*/ 201 w 256"/>
                <a:gd name="T55" fmla="*/ 104 h 306"/>
                <a:gd name="T56" fmla="*/ 179 w 256"/>
                <a:gd name="T57" fmla="*/ 121 h 306"/>
                <a:gd name="T58" fmla="*/ 152 w 256"/>
                <a:gd name="T59" fmla="*/ 125 h 306"/>
                <a:gd name="T60" fmla="*/ 130 w 256"/>
                <a:gd name="T61" fmla="*/ 13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306">
                  <a:moveTo>
                    <a:pt x="130" y="131"/>
                  </a:moveTo>
                  <a:lnTo>
                    <a:pt x="130" y="131"/>
                  </a:lnTo>
                  <a:lnTo>
                    <a:pt x="103" y="125"/>
                  </a:lnTo>
                  <a:lnTo>
                    <a:pt x="76" y="121"/>
                  </a:lnTo>
                  <a:lnTo>
                    <a:pt x="54" y="104"/>
                  </a:lnTo>
                  <a:lnTo>
                    <a:pt x="38" y="93"/>
                  </a:lnTo>
                  <a:lnTo>
                    <a:pt x="22" y="71"/>
                  </a:lnTo>
                  <a:lnTo>
                    <a:pt x="11" y="50"/>
                  </a:lnTo>
                  <a:lnTo>
                    <a:pt x="0" y="23"/>
                  </a:lnTo>
                  <a:lnTo>
                    <a:pt x="0" y="0"/>
                  </a:lnTo>
                  <a:lnTo>
                    <a:pt x="0" y="273"/>
                  </a:lnTo>
                  <a:lnTo>
                    <a:pt x="0" y="273"/>
                  </a:lnTo>
                  <a:lnTo>
                    <a:pt x="27" y="283"/>
                  </a:lnTo>
                  <a:lnTo>
                    <a:pt x="60" y="294"/>
                  </a:lnTo>
                  <a:lnTo>
                    <a:pt x="93" y="300"/>
                  </a:lnTo>
                  <a:lnTo>
                    <a:pt x="130" y="305"/>
                  </a:lnTo>
                  <a:lnTo>
                    <a:pt x="130" y="305"/>
                  </a:lnTo>
                  <a:lnTo>
                    <a:pt x="163" y="300"/>
                  </a:lnTo>
                  <a:lnTo>
                    <a:pt x="195" y="294"/>
                  </a:lnTo>
                  <a:lnTo>
                    <a:pt x="228" y="283"/>
                  </a:lnTo>
                  <a:lnTo>
                    <a:pt x="255" y="273"/>
                  </a:lnTo>
                  <a:lnTo>
                    <a:pt x="255" y="0"/>
                  </a:lnTo>
                  <a:lnTo>
                    <a:pt x="255" y="0"/>
                  </a:lnTo>
                  <a:lnTo>
                    <a:pt x="255" y="23"/>
                  </a:lnTo>
                  <a:lnTo>
                    <a:pt x="250" y="50"/>
                  </a:lnTo>
                  <a:lnTo>
                    <a:pt x="233" y="71"/>
                  </a:lnTo>
                  <a:lnTo>
                    <a:pt x="217" y="93"/>
                  </a:lnTo>
                  <a:lnTo>
                    <a:pt x="201" y="104"/>
                  </a:lnTo>
                  <a:lnTo>
                    <a:pt x="179" y="121"/>
                  </a:lnTo>
                  <a:lnTo>
                    <a:pt x="152" y="125"/>
                  </a:lnTo>
                  <a:lnTo>
                    <a:pt x="130" y="131"/>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9" name="Freeform 238"/>
            <p:cNvSpPr>
              <a:spLocks noChangeArrowheads="1"/>
            </p:cNvSpPr>
            <p:nvPr/>
          </p:nvSpPr>
          <p:spPr bwMode="auto">
            <a:xfrm>
              <a:off x="10066338" y="4595813"/>
              <a:ext cx="61913" cy="2271712"/>
            </a:xfrm>
            <a:custGeom>
              <a:avLst/>
              <a:gdLst>
                <a:gd name="T0" fmla="*/ 0 w 175"/>
                <a:gd name="T1" fmla="*/ 0 h 6314"/>
                <a:gd name="T2" fmla="*/ 0 w 175"/>
                <a:gd name="T3" fmla="*/ 6313 h 6314"/>
                <a:gd name="T4" fmla="*/ 174 w 175"/>
                <a:gd name="T5" fmla="*/ 6313 h 6314"/>
                <a:gd name="T6" fmla="*/ 174 w 175"/>
                <a:gd name="T7" fmla="*/ 4673 h 6314"/>
                <a:gd name="T8" fmla="*/ 174 w 175"/>
                <a:gd name="T9" fmla="*/ 4673 h 6314"/>
                <a:gd name="T10" fmla="*/ 136 w 175"/>
                <a:gd name="T11" fmla="*/ 4656 h 6314"/>
                <a:gd name="T12" fmla="*/ 103 w 175"/>
                <a:gd name="T13" fmla="*/ 4629 h 6314"/>
                <a:gd name="T14" fmla="*/ 71 w 175"/>
                <a:gd name="T15" fmla="*/ 4596 h 6314"/>
                <a:gd name="T16" fmla="*/ 49 w 175"/>
                <a:gd name="T17" fmla="*/ 4564 h 6314"/>
                <a:gd name="T18" fmla="*/ 28 w 175"/>
                <a:gd name="T19" fmla="*/ 4526 h 6314"/>
                <a:gd name="T20" fmla="*/ 11 w 175"/>
                <a:gd name="T21" fmla="*/ 4488 h 6314"/>
                <a:gd name="T22" fmla="*/ 0 w 175"/>
                <a:gd name="T23" fmla="*/ 4444 h 6314"/>
                <a:gd name="T24" fmla="*/ 0 w 175"/>
                <a:gd name="T25" fmla="*/ 4401 h 6314"/>
                <a:gd name="T26" fmla="*/ 0 w 175"/>
                <a:gd name="T27" fmla="*/ 4401 h 6314"/>
                <a:gd name="T28" fmla="*/ 0 w 175"/>
                <a:gd name="T29" fmla="*/ 4357 h 6314"/>
                <a:gd name="T30" fmla="*/ 11 w 175"/>
                <a:gd name="T31" fmla="*/ 4314 h 6314"/>
                <a:gd name="T32" fmla="*/ 28 w 175"/>
                <a:gd name="T33" fmla="*/ 4276 h 6314"/>
                <a:gd name="T34" fmla="*/ 49 w 175"/>
                <a:gd name="T35" fmla="*/ 4238 h 6314"/>
                <a:gd name="T36" fmla="*/ 71 w 175"/>
                <a:gd name="T37" fmla="*/ 4205 h 6314"/>
                <a:gd name="T38" fmla="*/ 103 w 175"/>
                <a:gd name="T39" fmla="*/ 4173 h 6314"/>
                <a:gd name="T40" fmla="*/ 136 w 175"/>
                <a:gd name="T41" fmla="*/ 4146 h 6314"/>
                <a:gd name="T42" fmla="*/ 174 w 175"/>
                <a:gd name="T43" fmla="*/ 4129 h 6314"/>
                <a:gd name="T44" fmla="*/ 174 w 175"/>
                <a:gd name="T45" fmla="*/ 273 h 6314"/>
                <a:gd name="T46" fmla="*/ 174 w 175"/>
                <a:gd name="T47" fmla="*/ 273 h 6314"/>
                <a:gd name="T48" fmla="*/ 136 w 175"/>
                <a:gd name="T49" fmla="*/ 250 h 6314"/>
                <a:gd name="T50" fmla="*/ 103 w 175"/>
                <a:gd name="T51" fmla="*/ 229 h 6314"/>
                <a:gd name="T52" fmla="*/ 71 w 175"/>
                <a:gd name="T53" fmla="*/ 196 h 6314"/>
                <a:gd name="T54" fmla="*/ 49 w 175"/>
                <a:gd name="T55" fmla="*/ 164 h 6314"/>
                <a:gd name="T56" fmla="*/ 28 w 175"/>
                <a:gd name="T57" fmla="*/ 125 h 6314"/>
                <a:gd name="T58" fmla="*/ 11 w 175"/>
                <a:gd name="T59" fmla="*/ 88 h 6314"/>
                <a:gd name="T60" fmla="*/ 0 w 175"/>
                <a:gd name="T61" fmla="*/ 44 h 6314"/>
                <a:gd name="T62" fmla="*/ 0 w 175"/>
                <a:gd name="T63" fmla="*/ 0 h 6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 h="6314">
                  <a:moveTo>
                    <a:pt x="0" y="0"/>
                  </a:moveTo>
                  <a:lnTo>
                    <a:pt x="0" y="6313"/>
                  </a:lnTo>
                  <a:lnTo>
                    <a:pt x="174" y="6313"/>
                  </a:lnTo>
                  <a:lnTo>
                    <a:pt x="174" y="4673"/>
                  </a:lnTo>
                  <a:lnTo>
                    <a:pt x="174" y="4673"/>
                  </a:lnTo>
                  <a:lnTo>
                    <a:pt x="136" y="4656"/>
                  </a:lnTo>
                  <a:lnTo>
                    <a:pt x="103" y="4629"/>
                  </a:lnTo>
                  <a:lnTo>
                    <a:pt x="71" y="4596"/>
                  </a:lnTo>
                  <a:lnTo>
                    <a:pt x="49" y="4564"/>
                  </a:lnTo>
                  <a:lnTo>
                    <a:pt x="28" y="4526"/>
                  </a:lnTo>
                  <a:lnTo>
                    <a:pt x="11" y="4488"/>
                  </a:lnTo>
                  <a:lnTo>
                    <a:pt x="0" y="4444"/>
                  </a:lnTo>
                  <a:lnTo>
                    <a:pt x="0" y="4401"/>
                  </a:lnTo>
                  <a:lnTo>
                    <a:pt x="0" y="4401"/>
                  </a:lnTo>
                  <a:lnTo>
                    <a:pt x="0" y="4357"/>
                  </a:lnTo>
                  <a:lnTo>
                    <a:pt x="11" y="4314"/>
                  </a:lnTo>
                  <a:lnTo>
                    <a:pt x="28" y="4276"/>
                  </a:lnTo>
                  <a:lnTo>
                    <a:pt x="49" y="4238"/>
                  </a:lnTo>
                  <a:lnTo>
                    <a:pt x="71" y="4205"/>
                  </a:lnTo>
                  <a:lnTo>
                    <a:pt x="103" y="4173"/>
                  </a:lnTo>
                  <a:lnTo>
                    <a:pt x="136" y="4146"/>
                  </a:lnTo>
                  <a:lnTo>
                    <a:pt x="174" y="4129"/>
                  </a:lnTo>
                  <a:lnTo>
                    <a:pt x="174" y="273"/>
                  </a:lnTo>
                  <a:lnTo>
                    <a:pt x="174" y="273"/>
                  </a:lnTo>
                  <a:lnTo>
                    <a:pt x="136" y="250"/>
                  </a:lnTo>
                  <a:lnTo>
                    <a:pt x="103" y="229"/>
                  </a:lnTo>
                  <a:lnTo>
                    <a:pt x="71" y="196"/>
                  </a:lnTo>
                  <a:lnTo>
                    <a:pt x="49" y="164"/>
                  </a:lnTo>
                  <a:lnTo>
                    <a:pt x="28" y="125"/>
                  </a:lnTo>
                  <a:lnTo>
                    <a:pt x="11" y="88"/>
                  </a:lnTo>
                  <a:lnTo>
                    <a:pt x="0" y="44"/>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0" name="Freeform 239"/>
            <p:cNvSpPr>
              <a:spLocks noChangeArrowheads="1"/>
            </p:cNvSpPr>
            <p:nvPr/>
          </p:nvSpPr>
          <p:spPr bwMode="auto">
            <a:xfrm>
              <a:off x="10066338" y="4497388"/>
              <a:ext cx="61913" cy="196850"/>
            </a:xfrm>
            <a:custGeom>
              <a:avLst/>
              <a:gdLst>
                <a:gd name="T0" fmla="*/ 174 w 175"/>
                <a:gd name="T1" fmla="*/ 0 h 551"/>
                <a:gd name="T2" fmla="*/ 174 w 175"/>
                <a:gd name="T3" fmla="*/ 0 h 551"/>
                <a:gd name="T4" fmla="*/ 136 w 175"/>
                <a:gd name="T5" fmla="*/ 23 h 551"/>
                <a:gd name="T6" fmla="*/ 103 w 175"/>
                <a:gd name="T7" fmla="*/ 50 h 551"/>
                <a:gd name="T8" fmla="*/ 71 w 175"/>
                <a:gd name="T9" fmla="*/ 77 h 551"/>
                <a:gd name="T10" fmla="*/ 49 w 175"/>
                <a:gd name="T11" fmla="*/ 109 h 551"/>
                <a:gd name="T12" fmla="*/ 28 w 175"/>
                <a:gd name="T13" fmla="*/ 148 h 551"/>
                <a:gd name="T14" fmla="*/ 11 w 175"/>
                <a:gd name="T15" fmla="*/ 191 h 551"/>
                <a:gd name="T16" fmla="*/ 0 w 175"/>
                <a:gd name="T17" fmla="*/ 229 h 551"/>
                <a:gd name="T18" fmla="*/ 0 w 175"/>
                <a:gd name="T19" fmla="*/ 277 h 551"/>
                <a:gd name="T20" fmla="*/ 0 w 175"/>
                <a:gd name="T21" fmla="*/ 277 h 551"/>
                <a:gd name="T22" fmla="*/ 0 w 175"/>
                <a:gd name="T23" fmla="*/ 321 h 551"/>
                <a:gd name="T24" fmla="*/ 11 w 175"/>
                <a:gd name="T25" fmla="*/ 365 h 551"/>
                <a:gd name="T26" fmla="*/ 28 w 175"/>
                <a:gd name="T27" fmla="*/ 402 h 551"/>
                <a:gd name="T28" fmla="*/ 49 w 175"/>
                <a:gd name="T29" fmla="*/ 441 h 551"/>
                <a:gd name="T30" fmla="*/ 71 w 175"/>
                <a:gd name="T31" fmla="*/ 473 h 551"/>
                <a:gd name="T32" fmla="*/ 103 w 175"/>
                <a:gd name="T33" fmla="*/ 506 h 551"/>
                <a:gd name="T34" fmla="*/ 136 w 175"/>
                <a:gd name="T35" fmla="*/ 527 h 551"/>
                <a:gd name="T36" fmla="*/ 174 w 175"/>
                <a:gd name="T37" fmla="*/ 550 h 551"/>
                <a:gd name="T38" fmla="*/ 174 w 175"/>
                <a:gd name="T39" fmla="*/ 277 h 551"/>
                <a:gd name="T40" fmla="*/ 174 w 175"/>
                <a:gd name="T4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1">
                  <a:moveTo>
                    <a:pt x="174" y="0"/>
                  </a:moveTo>
                  <a:lnTo>
                    <a:pt x="174" y="0"/>
                  </a:lnTo>
                  <a:lnTo>
                    <a:pt x="136" y="23"/>
                  </a:lnTo>
                  <a:lnTo>
                    <a:pt x="103" y="50"/>
                  </a:lnTo>
                  <a:lnTo>
                    <a:pt x="71" y="77"/>
                  </a:lnTo>
                  <a:lnTo>
                    <a:pt x="49" y="109"/>
                  </a:lnTo>
                  <a:lnTo>
                    <a:pt x="28" y="148"/>
                  </a:lnTo>
                  <a:lnTo>
                    <a:pt x="11" y="191"/>
                  </a:lnTo>
                  <a:lnTo>
                    <a:pt x="0" y="229"/>
                  </a:lnTo>
                  <a:lnTo>
                    <a:pt x="0" y="277"/>
                  </a:lnTo>
                  <a:lnTo>
                    <a:pt x="0" y="277"/>
                  </a:lnTo>
                  <a:lnTo>
                    <a:pt x="0" y="321"/>
                  </a:lnTo>
                  <a:lnTo>
                    <a:pt x="11" y="365"/>
                  </a:lnTo>
                  <a:lnTo>
                    <a:pt x="28" y="402"/>
                  </a:lnTo>
                  <a:lnTo>
                    <a:pt x="49" y="441"/>
                  </a:lnTo>
                  <a:lnTo>
                    <a:pt x="71" y="473"/>
                  </a:lnTo>
                  <a:lnTo>
                    <a:pt x="103" y="506"/>
                  </a:lnTo>
                  <a:lnTo>
                    <a:pt x="136" y="527"/>
                  </a:lnTo>
                  <a:lnTo>
                    <a:pt x="174" y="550"/>
                  </a:lnTo>
                  <a:lnTo>
                    <a:pt x="174" y="277"/>
                  </a:lnTo>
                  <a:lnTo>
                    <a:pt x="174"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1" name="Freeform 240"/>
            <p:cNvSpPr>
              <a:spLocks noChangeArrowheads="1"/>
            </p:cNvSpPr>
            <p:nvPr/>
          </p:nvSpPr>
          <p:spPr bwMode="auto">
            <a:xfrm>
              <a:off x="10066338" y="6083300"/>
              <a:ext cx="61913" cy="195262"/>
            </a:xfrm>
            <a:custGeom>
              <a:avLst/>
              <a:gdLst>
                <a:gd name="T0" fmla="*/ 0 w 175"/>
                <a:gd name="T1" fmla="*/ 272 h 545"/>
                <a:gd name="T2" fmla="*/ 0 w 175"/>
                <a:gd name="T3" fmla="*/ 272 h 545"/>
                <a:gd name="T4" fmla="*/ 0 w 175"/>
                <a:gd name="T5" fmla="*/ 315 h 545"/>
                <a:gd name="T6" fmla="*/ 11 w 175"/>
                <a:gd name="T7" fmla="*/ 359 h 545"/>
                <a:gd name="T8" fmla="*/ 28 w 175"/>
                <a:gd name="T9" fmla="*/ 397 h 545"/>
                <a:gd name="T10" fmla="*/ 49 w 175"/>
                <a:gd name="T11" fmla="*/ 435 h 545"/>
                <a:gd name="T12" fmla="*/ 71 w 175"/>
                <a:gd name="T13" fmla="*/ 467 h 545"/>
                <a:gd name="T14" fmla="*/ 103 w 175"/>
                <a:gd name="T15" fmla="*/ 500 h 545"/>
                <a:gd name="T16" fmla="*/ 136 w 175"/>
                <a:gd name="T17" fmla="*/ 527 h 545"/>
                <a:gd name="T18" fmla="*/ 174 w 175"/>
                <a:gd name="T19" fmla="*/ 544 h 545"/>
                <a:gd name="T20" fmla="*/ 174 w 175"/>
                <a:gd name="T21" fmla="*/ 0 h 545"/>
                <a:gd name="T22" fmla="*/ 174 w 175"/>
                <a:gd name="T23" fmla="*/ 0 h 545"/>
                <a:gd name="T24" fmla="*/ 136 w 175"/>
                <a:gd name="T25" fmla="*/ 17 h 545"/>
                <a:gd name="T26" fmla="*/ 103 w 175"/>
                <a:gd name="T27" fmla="*/ 44 h 545"/>
                <a:gd name="T28" fmla="*/ 71 w 175"/>
                <a:gd name="T29" fmla="*/ 76 h 545"/>
                <a:gd name="T30" fmla="*/ 49 w 175"/>
                <a:gd name="T31" fmla="*/ 109 h 545"/>
                <a:gd name="T32" fmla="*/ 28 w 175"/>
                <a:gd name="T33" fmla="*/ 147 h 545"/>
                <a:gd name="T34" fmla="*/ 11 w 175"/>
                <a:gd name="T35" fmla="*/ 185 h 545"/>
                <a:gd name="T36" fmla="*/ 0 w 175"/>
                <a:gd name="T37" fmla="*/ 228 h 545"/>
                <a:gd name="T38" fmla="*/ 0 w 175"/>
                <a:gd name="T39" fmla="*/ 272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545">
                  <a:moveTo>
                    <a:pt x="0" y="272"/>
                  </a:moveTo>
                  <a:lnTo>
                    <a:pt x="0" y="272"/>
                  </a:lnTo>
                  <a:lnTo>
                    <a:pt x="0" y="315"/>
                  </a:lnTo>
                  <a:lnTo>
                    <a:pt x="11" y="359"/>
                  </a:lnTo>
                  <a:lnTo>
                    <a:pt x="28" y="397"/>
                  </a:lnTo>
                  <a:lnTo>
                    <a:pt x="49" y="435"/>
                  </a:lnTo>
                  <a:lnTo>
                    <a:pt x="71" y="467"/>
                  </a:lnTo>
                  <a:lnTo>
                    <a:pt x="103" y="500"/>
                  </a:lnTo>
                  <a:lnTo>
                    <a:pt x="136" y="527"/>
                  </a:lnTo>
                  <a:lnTo>
                    <a:pt x="174" y="544"/>
                  </a:lnTo>
                  <a:lnTo>
                    <a:pt x="174" y="0"/>
                  </a:lnTo>
                  <a:lnTo>
                    <a:pt x="174" y="0"/>
                  </a:lnTo>
                  <a:lnTo>
                    <a:pt x="136" y="17"/>
                  </a:lnTo>
                  <a:lnTo>
                    <a:pt x="103" y="44"/>
                  </a:lnTo>
                  <a:lnTo>
                    <a:pt x="71" y="76"/>
                  </a:lnTo>
                  <a:lnTo>
                    <a:pt x="49" y="109"/>
                  </a:lnTo>
                  <a:lnTo>
                    <a:pt x="28" y="147"/>
                  </a:lnTo>
                  <a:lnTo>
                    <a:pt x="11" y="185"/>
                  </a:lnTo>
                  <a:lnTo>
                    <a:pt x="0" y="228"/>
                  </a:lnTo>
                  <a:lnTo>
                    <a:pt x="0" y="272"/>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2" name="Freeform 241"/>
            <p:cNvSpPr>
              <a:spLocks noChangeArrowheads="1"/>
            </p:cNvSpPr>
            <p:nvPr/>
          </p:nvSpPr>
          <p:spPr bwMode="auto">
            <a:xfrm>
              <a:off x="10844213" y="6024563"/>
              <a:ext cx="61913" cy="839787"/>
            </a:xfrm>
            <a:custGeom>
              <a:avLst/>
              <a:gdLst>
                <a:gd name="T0" fmla="*/ 174 w 175"/>
                <a:gd name="T1" fmla="*/ 2336 h 2337"/>
                <a:gd name="T2" fmla="*/ 0 w 175"/>
                <a:gd name="T3" fmla="*/ 2336 h 2337"/>
                <a:gd name="T4" fmla="*/ 0 w 175"/>
                <a:gd name="T5" fmla="*/ 0 h 2337"/>
                <a:gd name="T6" fmla="*/ 174 w 175"/>
                <a:gd name="T7" fmla="*/ 0 h 2337"/>
                <a:gd name="T8" fmla="*/ 174 w 175"/>
                <a:gd name="T9" fmla="*/ 2336 h 2337"/>
              </a:gdLst>
              <a:ahLst/>
              <a:cxnLst>
                <a:cxn ang="0">
                  <a:pos x="T0" y="T1"/>
                </a:cxn>
                <a:cxn ang="0">
                  <a:pos x="T2" y="T3"/>
                </a:cxn>
                <a:cxn ang="0">
                  <a:pos x="T4" y="T5"/>
                </a:cxn>
                <a:cxn ang="0">
                  <a:pos x="T6" y="T7"/>
                </a:cxn>
                <a:cxn ang="0">
                  <a:pos x="T8" y="T9"/>
                </a:cxn>
              </a:cxnLst>
              <a:rect l="0" t="0" r="r" b="b"/>
              <a:pathLst>
                <a:path w="175" h="2337">
                  <a:moveTo>
                    <a:pt x="174" y="2336"/>
                  </a:moveTo>
                  <a:lnTo>
                    <a:pt x="0" y="2336"/>
                  </a:lnTo>
                  <a:lnTo>
                    <a:pt x="0" y="0"/>
                  </a:lnTo>
                  <a:lnTo>
                    <a:pt x="174" y="0"/>
                  </a:lnTo>
                  <a:lnTo>
                    <a:pt x="174" y="2336"/>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3" name="Freeform 242"/>
            <p:cNvSpPr>
              <a:spLocks noChangeArrowheads="1"/>
            </p:cNvSpPr>
            <p:nvPr/>
          </p:nvSpPr>
          <p:spPr bwMode="auto">
            <a:xfrm>
              <a:off x="10999788" y="2271713"/>
              <a:ext cx="217488" cy="215900"/>
            </a:xfrm>
            <a:custGeom>
              <a:avLst/>
              <a:gdLst>
                <a:gd name="T0" fmla="*/ 239 w 609"/>
                <a:gd name="T1" fmla="*/ 597 h 604"/>
                <a:gd name="T2" fmla="*/ 136 w 609"/>
                <a:gd name="T3" fmla="*/ 554 h 604"/>
                <a:gd name="T4" fmla="*/ 49 w 609"/>
                <a:gd name="T5" fmla="*/ 472 h 604"/>
                <a:gd name="T6" fmla="*/ 6 w 609"/>
                <a:gd name="T7" fmla="*/ 364 h 604"/>
                <a:gd name="T8" fmla="*/ 6 w 609"/>
                <a:gd name="T9" fmla="*/ 239 h 604"/>
                <a:gd name="T10" fmla="*/ 49 w 609"/>
                <a:gd name="T11" fmla="*/ 130 h 604"/>
                <a:gd name="T12" fmla="*/ 136 w 609"/>
                <a:gd name="T13" fmla="*/ 49 h 604"/>
                <a:gd name="T14" fmla="*/ 239 w 609"/>
                <a:gd name="T15" fmla="*/ 5 h 604"/>
                <a:gd name="T16" fmla="*/ 364 w 609"/>
                <a:gd name="T17" fmla="*/ 5 h 604"/>
                <a:gd name="T18" fmla="*/ 473 w 609"/>
                <a:gd name="T19" fmla="*/ 49 h 604"/>
                <a:gd name="T20" fmla="*/ 554 w 609"/>
                <a:gd name="T21" fmla="*/ 130 h 604"/>
                <a:gd name="T22" fmla="*/ 597 w 609"/>
                <a:gd name="T23" fmla="*/ 239 h 604"/>
                <a:gd name="T24" fmla="*/ 597 w 609"/>
                <a:gd name="T25" fmla="*/ 364 h 604"/>
                <a:gd name="T26" fmla="*/ 554 w 609"/>
                <a:gd name="T27" fmla="*/ 472 h 604"/>
                <a:gd name="T28" fmla="*/ 473 w 609"/>
                <a:gd name="T29" fmla="*/ 554 h 604"/>
                <a:gd name="T30" fmla="*/ 364 w 609"/>
                <a:gd name="T31" fmla="*/ 597 h 604"/>
                <a:gd name="T32" fmla="*/ 304 w 609"/>
                <a:gd name="T33" fmla="*/ 174 h 604"/>
                <a:gd name="T34" fmla="*/ 250 w 609"/>
                <a:gd name="T35" fmla="*/ 185 h 604"/>
                <a:gd name="T36" fmla="*/ 212 w 609"/>
                <a:gd name="T37" fmla="*/ 212 h 604"/>
                <a:gd name="T38" fmla="*/ 185 w 609"/>
                <a:gd name="T39" fmla="*/ 249 h 604"/>
                <a:gd name="T40" fmla="*/ 174 w 609"/>
                <a:gd name="T41" fmla="*/ 304 h 604"/>
                <a:gd name="T42" fmla="*/ 185 w 609"/>
                <a:gd name="T43" fmla="*/ 353 h 604"/>
                <a:gd name="T44" fmla="*/ 212 w 609"/>
                <a:gd name="T45" fmla="*/ 391 h 604"/>
                <a:gd name="T46" fmla="*/ 250 w 609"/>
                <a:gd name="T47" fmla="*/ 424 h 604"/>
                <a:gd name="T48" fmla="*/ 304 w 609"/>
                <a:gd name="T49" fmla="*/ 429 h 604"/>
                <a:gd name="T50" fmla="*/ 353 w 609"/>
                <a:gd name="T51" fmla="*/ 424 h 604"/>
                <a:gd name="T52" fmla="*/ 397 w 609"/>
                <a:gd name="T53" fmla="*/ 391 h 604"/>
                <a:gd name="T54" fmla="*/ 424 w 609"/>
                <a:gd name="T55" fmla="*/ 353 h 604"/>
                <a:gd name="T56" fmla="*/ 435 w 609"/>
                <a:gd name="T57" fmla="*/ 304 h 604"/>
                <a:gd name="T58" fmla="*/ 424 w 609"/>
                <a:gd name="T59" fmla="*/ 249 h 604"/>
                <a:gd name="T60" fmla="*/ 397 w 609"/>
                <a:gd name="T61" fmla="*/ 212 h 604"/>
                <a:gd name="T62" fmla="*/ 353 w 609"/>
                <a:gd name="T63" fmla="*/ 185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39" y="597"/>
                  </a:lnTo>
                  <a:lnTo>
                    <a:pt x="185" y="581"/>
                  </a:lnTo>
                  <a:lnTo>
                    <a:pt x="136" y="554"/>
                  </a:lnTo>
                  <a:lnTo>
                    <a:pt x="87" y="516"/>
                  </a:lnTo>
                  <a:lnTo>
                    <a:pt x="49" y="472"/>
                  </a:lnTo>
                  <a:lnTo>
                    <a:pt x="22" y="418"/>
                  </a:lnTo>
                  <a:lnTo>
                    <a:pt x="6" y="364"/>
                  </a:lnTo>
                  <a:lnTo>
                    <a:pt x="0" y="304"/>
                  </a:lnTo>
                  <a:lnTo>
                    <a:pt x="6" y="239"/>
                  </a:lnTo>
                  <a:lnTo>
                    <a:pt x="22" y="185"/>
                  </a:lnTo>
                  <a:lnTo>
                    <a:pt x="49" y="130"/>
                  </a:lnTo>
                  <a:lnTo>
                    <a:pt x="87" y="87"/>
                  </a:lnTo>
                  <a:lnTo>
                    <a:pt x="136" y="49"/>
                  </a:lnTo>
                  <a:lnTo>
                    <a:pt x="185" y="22"/>
                  </a:lnTo>
                  <a:lnTo>
                    <a:pt x="239" y="5"/>
                  </a:lnTo>
                  <a:lnTo>
                    <a:pt x="304" y="0"/>
                  </a:lnTo>
                  <a:lnTo>
                    <a:pt x="364" y="5"/>
                  </a:lnTo>
                  <a:lnTo>
                    <a:pt x="418" y="22"/>
                  </a:lnTo>
                  <a:lnTo>
                    <a:pt x="473" y="49"/>
                  </a:lnTo>
                  <a:lnTo>
                    <a:pt x="516" y="87"/>
                  </a:lnTo>
                  <a:lnTo>
                    <a:pt x="554" y="130"/>
                  </a:lnTo>
                  <a:lnTo>
                    <a:pt x="581" y="185"/>
                  </a:lnTo>
                  <a:lnTo>
                    <a:pt x="597" y="239"/>
                  </a:lnTo>
                  <a:lnTo>
                    <a:pt x="608" y="304"/>
                  </a:lnTo>
                  <a:lnTo>
                    <a:pt x="597" y="364"/>
                  </a:lnTo>
                  <a:lnTo>
                    <a:pt x="581" y="418"/>
                  </a:lnTo>
                  <a:lnTo>
                    <a:pt x="554" y="472"/>
                  </a:lnTo>
                  <a:lnTo>
                    <a:pt x="516" y="516"/>
                  </a:lnTo>
                  <a:lnTo>
                    <a:pt x="473" y="554"/>
                  </a:lnTo>
                  <a:lnTo>
                    <a:pt x="418" y="581"/>
                  </a:lnTo>
                  <a:lnTo>
                    <a:pt x="364" y="597"/>
                  </a:lnTo>
                  <a:lnTo>
                    <a:pt x="304" y="603"/>
                  </a:lnTo>
                  <a:close/>
                  <a:moveTo>
                    <a:pt x="304" y="174"/>
                  </a:moveTo>
                  <a:lnTo>
                    <a:pt x="277" y="174"/>
                  </a:lnTo>
                  <a:lnTo>
                    <a:pt x="250" y="185"/>
                  </a:lnTo>
                  <a:lnTo>
                    <a:pt x="229" y="195"/>
                  </a:lnTo>
                  <a:lnTo>
                    <a:pt x="212" y="212"/>
                  </a:lnTo>
                  <a:lnTo>
                    <a:pt x="196" y="228"/>
                  </a:lnTo>
                  <a:lnTo>
                    <a:pt x="185" y="249"/>
                  </a:lnTo>
                  <a:lnTo>
                    <a:pt x="174" y="277"/>
                  </a:lnTo>
                  <a:lnTo>
                    <a:pt x="174" y="304"/>
                  </a:lnTo>
                  <a:lnTo>
                    <a:pt x="174" y="326"/>
                  </a:lnTo>
                  <a:lnTo>
                    <a:pt x="185" y="353"/>
                  </a:lnTo>
                  <a:lnTo>
                    <a:pt x="196" y="374"/>
                  </a:lnTo>
                  <a:lnTo>
                    <a:pt x="212" y="391"/>
                  </a:lnTo>
                  <a:lnTo>
                    <a:pt x="229" y="407"/>
                  </a:lnTo>
                  <a:lnTo>
                    <a:pt x="250" y="424"/>
                  </a:lnTo>
                  <a:lnTo>
                    <a:pt x="277" y="429"/>
                  </a:lnTo>
                  <a:lnTo>
                    <a:pt x="304" y="429"/>
                  </a:lnTo>
                  <a:lnTo>
                    <a:pt x="331" y="429"/>
                  </a:lnTo>
                  <a:lnTo>
                    <a:pt x="353" y="424"/>
                  </a:lnTo>
                  <a:lnTo>
                    <a:pt x="375" y="407"/>
                  </a:lnTo>
                  <a:lnTo>
                    <a:pt x="397" y="391"/>
                  </a:lnTo>
                  <a:lnTo>
                    <a:pt x="408" y="374"/>
                  </a:lnTo>
                  <a:lnTo>
                    <a:pt x="424" y="353"/>
                  </a:lnTo>
                  <a:lnTo>
                    <a:pt x="429" y="326"/>
                  </a:lnTo>
                  <a:lnTo>
                    <a:pt x="435" y="304"/>
                  </a:lnTo>
                  <a:lnTo>
                    <a:pt x="429" y="277"/>
                  </a:lnTo>
                  <a:lnTo>
                    <a:pt x="424" y="249"/>
                  </a:lnTo>
                  <a:lnTo>
                    <a:pt x="408" y="228"/>
                  </a:lnTo>
                  <a:lnTo>
                    <a:pt x="397" y="212"/>
                  </a:lnTo>
                  <a:lnTo>
                    <a:pt x="375" y="195"/>
                  </a:lnTo>
                  <a:lnTo>
                    <a:pt x="353" y="185"/>
                  </a:lnTo>
                  <a:lnTo>
                    <a:pt x="331"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4" name="Freeform 243"/>
            <p:cNvSpPr>
              <a:spLocks noChangeArrowheads="1"/>
            </p:cNvSpPr>
            <p:nvPr/>
          </p:nvSpPr>
          <p:spPr bwMode="auto">
            <a:xfrm>
              <a:off x="11466513" y="1851025"/>
              <a:ext cx="217488" cy="217487"/>
            </a:xfrm>
            <a:custGeom>
              <a:avLst/>
              <a:gdLst>
                <a:gd name="T0" fmla="*/ 244 w 609"/>
                <a:gd name="T1" fmla="*/ 603 h 609"/>
                <a:gd name="T2" fmla="*/ 136 w 609"/>
                <a:gd name="T3" fmla="*/ 554 h 609"/>
                <a:gd name="T4" fmla="*/ 49 w 609"/>
                <a:gd name="T5" fmla="*/ 472 h 609"/>
                <a:gd name="T6" fmla="*/ 5 w 609"/>
                <a:gd name="T7" fmla="*/ 364 h 609"/>
                <a:gd name="T8" fmla="*/ 5 w 609"/>
                <a:gd name="T9" fmla="*/ 244 h 609"/>
                <a:gd name="T10" fmla="*/ 49 w 609"/>
                <a:gd name="T11" fmla="*/ 135 h 609"/>
                <a:gd name="T12" fmla="*/ 136 w 609"/>
                <a:gd name="T13" fmla="*/ 54 h 609"/>
                <a:gd name="T14" fmla="*/ 244 w 609"/>
                <a:gd name="T15" fmla="*/ 6 h 609"/>
                <a:gd name="T16" fmla="*/ 363 w 609"/>
                <a:gd name="T17" fmla="*/ 6 h 609"/>
                <a:gd name="T18" fmla="*/ 472 w 609"/>
                <a:gd name="T19" fmla="*/ 54 h 609"/>
                <a:gd name="T20" fmla="*/ 553 w 609"/>
                <a:gd name="T21" fmla="*/ 135 h 609"/>
                <a:gd name="T22" fmla="*/ 597 w 609"/>
                <a:gd name="T23" fmla="*/ 244 h 609"/>
                <a:gd name="T24" fmla="*/ 597 w 609"/>
                <a:gd name="T25" fmla="*/ 364 h 609"/>
                <a:gd name="T26" fmla="*/ 553 w 609"/>
                <a:gd name="T27" fmla="*/ 472 h 609"/>
                <a:gd name="T28" fmla="*/ 472 w 609"/>
                <a:gd name="T29" fmla="*/ 554 h 609"/>
                <a:gd name="T30" fmla="*/ 363 w 609"/>
                <a:gd name="T31" fmla="*/ 603 h 609"/>
                <a:gd name="T32" fmla="*/ 304 w 609"/>
                <a:gd name="T33" fmla="*/ 174 h 609"/>
                <a:gd name="T34" fmla="*/ 255 w 609"/>
                <a:gd name="T35" fmla="*/ 185 h 609"/>
                <a:gd name="T36" fmla="*/ 211 w 609"/>
                <a:gd name="T37" fmla="*/ 212 h 609"/>
                <a:gd name="T38" fmla="*/ 184 w 609"/>
                <a:gd name="T39" fmla="*/ 255 h 609"/>
                <a:gd name="T40" fmla="*/ 174 w 609"/>
                <a:gd name="T41" fmla="*/ 304 h 609"/>
                <a:gd name="T42" fmla="*/ 184 w 609"/>
                <a:gd name="T43" fmla="*/ 353 h 609"/>
                <a:gd name="T44" fmla="*/ 211 w 609"/>
                <a:gd name="T45" fmla="*/ 397 h 609"/>
                <a:gd name="T46" fmla="*/ 255 w 609"/>
                <a:gd name="T47" fmla="*/ 424 h 609"/>
                <a:gd name="T48" fmla="*/ 304 w 609"/>
                <a:gd name="T49" fmla="*/ 435 h 609"/>
                <a:gd name="T50" fmla="*/ 353 w 609"/>
                <a:gd name="T51" fmla="*/ 424 h 609"/>
                <a:gd name="T52" fmla="*/ 396 w 609"/>
                <a:gd name="T53" fmla="*/ 397 h 609"/>
                <a:gd name="T54" fmla="*/ 423 w 609"/>
                <a:gd name="T55" fmla="*/ 353 h 609"/>
                <a:gd name="T56" fmla="*/ 434 w 609"/>
                <a:gd name="T57" fmla="*/ 304 h 609"/>
                <a:gd name="T58" fmla="*/ 423 w 609"/>
                <a:gd name="T59" fmla="*/ 255 h 609"/>
                <a:gd name="T60" fmla="*/ 396 w 609"/>
                <a:gd name="T61" fmla="*/ 212 h 609"/>
                <a:gd name="T62" fmla="*/ 353 w 609"/>
                <a:gd name="T63" fmla="*/ 185 h 609"/>
                <a:gd name="T64" fmla="*/ 304 w 609"/>
                <a:gd name="T65" fmla="*/ 1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84" y="587"/>
                  </a:lnTo>
                  <a:lnTo>
                    <a:pt x="136" y="554"/>
                  </a:lnTo>
                  <a:lnTo>
                    <a:pt x="87" y="522"/>
                  </a:lnTo>
                  <a:lnTo>
                    <a:pt x="49" y="472"/>
                  </a:lnTo>
                  <a:lnTo>
                    <a:pt x="22" y="424"/>
                  </a:lnTo>
                  <a:lnTo>
                    <a:pt x="5" y="364"/>
                  </a:lnTo>
                  <a:lnTo>
                    <a:pt x="0" y="304"/>
                  </a:lnTo>
                  <a:lnTo>
                    <a:pt x="5" y="244"/>
                  </a:lnTo>
                  <a:lnTo>
                    <a:pt x="22" y="185"/>
                  </a:lnTo>
                  <a:lnTo>
                    <a:pt x="49" y="135"/>
                  </a:lnTo>
                  <a:lnTo>
                    <a:pt x="87" y="92"/>
                  </a:lnTo>
                  <a:lnTo>
                    <a:pt x="136" y="54"/>
                  </a:lnTo>
                  <a:lnTo>
                    <a:pt x="184" y="27"/>
                  </a:lnTo>
                  <a:lnTo>
                    <a:pt x="244" y="6"/>
                  </a:lnTo>
                  <a:lnTo>
                    <a:pt x="304" y="0"/>
                  </a:lnTo>
                  <a:lnTo>
                    <a:pt x="363" y="6"/>
                  </a:lnTo>
                  <a:lnTo>
                    <a:pt x="418" y="27"/>
                  </a:lnTo>
                  <a:lnTo>
                    <a:pt x="472" y="54"/>
                  </a:lnTo>
                  <a:lnTo>
                    <a:pt x="515" y="92"/>
                  </a:lnTo>
                  <a:lnTo>
                    <a:pt x="553" y="135"/>
                  </a:lnTo>
                  <a:lnTo>
                    <a:pt x="580" y="185"/>
                  </a:lnTo>
                  <a:lnTo>
                    <a:pt x="597" y="244"/>
                  </a:lnTo>
                  <a:lnTo>
                    <a:pt x="608" y="304"/>
                  </a:lnTo>
                  <a:lnTo>
                    <a:pt x="597" y="364"/>
                  </a:lnTo>
                  <a:lnTo>
                    <a:pt x="580" y="424"/>
                  </a:lnTo>
                  <a:lnTo>
                    <a:pt x="553" y="472"/>
                  </a:lnTo>
                  <a:lnTo>
                    <a:pt x="515" y="522"/>
                  </a:lnTo>
                  <a:lnTo>
                    <a:pt x="472" y="554"/>
                  </a:lnTo>
                  <a:lnTo>
                    <a:pt x="418" y="587"/>
                  </a:lnTo>
                  <a:lnTo>
                    <a:pt x="363" y="603"/>
                  </a:lnTo>
                  <a:lnTo>
                    <a:pt x="304" y="608"/>
                  </a:lnTo>
                  <a:close/>
                  <a:moveTo>
                    <a:pt x="304" y="174"/>
                  </a:moveTo>
                  <a:lnTo>
                    <a:pt x="276" y="179"/>
                  </a:lnTo>
                  <a:lnTo>
                    <a:pt x="255" y="185"/>
                  </a:lnTo>
                  <a:lnTo>
                    <a:pt x="228" y="195"/>
                  </a:lnTo>
                  <a:lnTo>
                    <a:pt x="211" y="212"/>
                  </a:lnTo>
                  <a:lnTo>
                    <a:pt x="195" y="233"/>
                  </a:lnTo>
                  <a:lnTo>
                    <a:pt x="184" y="255"/>
                  </a:lnTo>
                  <a:lnTo>
                    <a:pt x="174" y="277"/>
                  </a:lnTo>
                  <a:lnTo>
                    <a:pt x="174" y="304"/>
                  </a:lnTo>
                  <a:lnTo>
                    <a:pt x="174" y="331"/>
                  </a:lnTo>
                  <a:lnTo>
                    <a:pt x="184" y="353"/>
                  </a:lnTo>
                  <a:lnTo>
                    <a:pt x="195" y="375"/>
                  </a:lnTo>
                  <a:lnTo>
                    <a:pt x="211" y="397"/>
                  </a:lnTo>
                  <a:lnTo>
                    <a:pt x="228" y="413"/>
                  </a:lnTo>
                  <a:lnTo>
                    <a:pt x="255" y="424"/>
                  </a:lnTo>
                  <a:lnTo>
                    <a:pt x="276" y="435"/>
                  </a:lnTo>
                  <a:lnTo>
                    <a:pt x="304" y="435"/>
                  </a:lnTo>
                  <a:lnTo>
                    <a:pt x="331" y="435"/>
                  </a:lnTo>
                  <a:lnTo>
                    <a:pt x="353" y="424"/>
                  </a:lnTo>
                  <a:lnTo>
                    <a:pt x="374" y="413"/>
                  </a:lnTo>
                  <a:lnTo>
                    <a:pt x="396" y="397"/>
                  </a:lnTo>
                  <a:lnTo>
                    <a:pt x="412" y="375"/>
                  </a:lnTo>
                  <a:lnTo>
                    <a:pt x="423" y="353"/>
                  </a:lnTo>
                  <a:lnTo>
                    <a:pt x="428" y="331"/>
                  </a:lnTo>
                  <a:lnTo>
                    <a:pt x="434" y="304"/>
                  </a:lnTo>
                  <a:lnTo>
                    <a:pt x="428" y="277"/>
                  </a:lnTo>
                  <a:lnTo>
                    <a:pt x="423" y="255"/>
                  </a:lnTo>
                  <a:lnTo>
                    <a:pt x="412" y="233"/>
                  </a:lnTo>
                  <a:lnTo>
                    <a:pt x="396" y="212"/>
                  </a:lnTo>
                  <a:lnTo>
                    <a:pt x="374" y="195"/>
                  </a:lnTo>
                  <a:lnTo>
                    <a:pt x="353" y="185"/>
                  </a:lnTo>
                  <a:lnTo>
                    <a:pt x="331" y="179"/>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5" name="Freeform 244"/>
            <p:cNvSpPr>
              <a:spLocks noChangeArrowheads="1"/>
            </p:cNvSpPr>
            <p:nvPr/>
          </p:nvSpPr>
          <p:spPr bwMode="auto">
            <a:xfrm>
              <a:off x="10844213" y="4545013"/>
              <a:ext cx="217488" cy="217487"/>
            </a:xfrm>
            <a:custGeom>
              <a:avLst/>
              <a:gdLst>
                <a:gd name="T0" fmla="*/ 244 w 609"/>
                <a:gd name="T1" fmla="*/ 603 h 610"/>
                <a:gd name="T2" fmla="*/ 136 w 609"/>
                <a:gd name="T3" fmla="*/ 560 h 610"/>
                <a:gd name="T4" fmla="*/ 55 w 609"/>
                <a:gd name="T5" fmla="*/ 473 h 610"/>
                <a:gd name="T6" fmla="*/ 5 w 609"/>
                <a:gd name="T7" fmla="*/ 364 h 610"/>
                <a:gd name="T8" fmla="*/ 5 w 609"/>
                <a:gd name="T9" fmla="*/ 245 h 610"/>
                <a:gd name="T10" fmla="*/ 55 w 609"/>
                <a:gd name="T11" fmla="*/ 137 h 610"/>
                <a:gd name="T12" fmla="*/ 136 w 609"/>
                <a:gd name="T13" fmla="*/ 55 h 610"/>
                <a:gd name="T14" fmla="*/ 244 w 609"/>
                <a:gd name="T15" fmla="*/ 12 h 610"/>
                <a:gd name="T16" fmla="*/ 363 w 609"/>
                <a:gd name="T17" fmla="*/ 12 h 610"/>
                <a:gd name="T18" fmla="*/ 472 w 609"/>
                <a:gd name="T19" fmla="*/ 55 h 610"/>
                <a:gd name="T20" fmla="*/ 554 w 609"/>
                <a:gd name="T21" fmla="*/ 137 h 610"/>
                <a:gd name="T22" fmla="*/ 603 w 609"/>
                <a:gd name="T23" fmla="*/ 245 h 610"/>
                <a:gd name="T24" fmla="*/ 603 w 609"/>
                <a:gd name="T25" fmla="*/ 364 h 610"/>
                <a:gd name="T26" fmla="*/ 554 w 609"/>
                <a:gd name="T27" fmla="*/ 473 h 610"/>
                <a:gd name="T28" fmla="*/ 472 w 609"/>
                <a:gd name="T29" fmla="*/ 560 h 610"/>
                <a:gd name="T30" fmla="*/ 363 w 609"/>
                <a:gd name="T31" fmla="*/ 603 h 610"/>
                <a:gd name="T32" fmla="*/ 304 w 609"/>
                <a:gd name="T33" fmla="*/ 174 h 610"/>
                <a:gd name="T34" fmla="*/ 255 w 609"/>
                <a:gd name="T35" fmla="*/ 185 h 610"/>
                <a:gd name="T36" fmla="*/ 211 w 609"/>
                <a:gd name="T37" fmla="*/ 212 h 610"/>
                <a:gd name="T38" fmla="*/ 184 w 609"/>
                <a:gd name="T39" fmla="*/ 256 h 610"/>
                <a:gd name="T40" fmla="*/ 174 w 609"/>
                <a:gd name="T41" fmla="*/ 305 h 610"/>
                <a:gd name="T42" fmla="*/ 184 w 609"/>
                <a:gd name="T43" fmla="*/ 359 h 610"/>
                <a:gd name="T44" fmla="*/ 211 w 609"/>
                <a:gd name="T45" fmla="*/ 397 h 610"/>
                <a:gd name="T46" fmla="*/ 255 w 609"/>
                <a:gd name="T47" fmla="*/ 424 h 610"/>
                <a:gd name="T48" fmla="*/ 304 w 609"/>
                <a:gd name="T49" fmla="*/ 435 h 610"/>
                <a:gd name="T50" fmla="*/ 353 w 609"/>
                <a:gd name="T51" fmla="*/ 424 h 610"/>
                <a:gd name="T52" fmla="*/ 396 w 609"/>
                <a:gd name="T53" fmla="*/ 397 h 610"/>
                <a:gd name="T54" fmla="*/ 423 w 609"/>
                <a:gd name="T55" fmla="*/ 359 h 610"/>
                <a:gd name="T56" fmla="*/ 434 w 609"/>
                <a:gd name="T57" fmla="*/ 305 h 610"/>
                <a:gd name="T58" fmla="*/ 423 w 609"/>
                <a:gd name="T59" fmla="*/ 256 h 610"/>
                <a:gd name="T60" fmla="*/ 396 w 609"/>
                <a:gd name="T61" fmla="*/ 212 h 610"/>
                <a:gd name="T62" fmla="*/ 353 w 609"/>
                <a:gd name="T63" fmla="*/ 185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4" y="603"/>
                  </a:lnTo>
                  <a:lnTo>
                    <a:pt x="184" y="587"/>
                  </a:lnTo>
                  <a:lnTo>
                    <a:pt x="136" y="560"/>
                  </a:lnTo>
                  <a:lnTo>
                    <a:pt x="87" y="522"/>
                  </a:lnTo>
                  <a:lnTo>
                    <a:pt x="55" y="473"/>
                  </a:lnTo>
                  <a:lnTo>
                    <a:pt x="22" y="424"/>
                  </a:lnTo>
                  <a:lnTo>
                    <a:pt x="5" y="364"/>
                  </a:lnTo>
                  <a:lnTo>
                    <a:pt x="0" y="305"/>
                  </a:lnTo>
                  <a:lnTo>
                    <a:pt x="5" y="245"/>
                  </a:lnTo>
                  <a:lnTo>
                    <a:pt x="22" y="191"/>
                  </a:lnTo>
                  <a:lnTo>
                    <a:pt x="55" y="137"/>
                  </a:lnTo>
                  <a:lnTo>
                    <a:pt x="87" y="93"/>
                  </a:lnTo>
                  <a:lnTo>
                    <a:pt x="136" y="55"/>
                  </a:lnTo>
                  <a:lnTo>
                    <a:pt x="184" y="28"/>
                  </a:lnTo>
                  <a:lnTo>
                    <a:pt x="244" y="12"/>
                  </a:lnTo>
                  <a:lnTo>
                    <a:pt x="304" y="0"/>
                  </a:lnTo>
                  <a:lnTo>
                    <a:pt x="363" y="12"/>
                  </a:lnTo>
                  <a:lnTo>
                    <a:pt x="423" y="28"/>
                  </a:lnTo>
                  <a:lnTo>
                    <a:pt x="472" y="55"/>
                  </a:lnTo>
                  <a:lnTo>
                    <a:pt x="515" y="93"/>
                  </a:lnTo>
                  <a:lnTo>
                    <a:pt x="554" y="137"/>
                  </a:lnTo>
                  <a:lnTo>
                    <a:pt x="581" y="191"/>
                  </a:lnTo>
                  <a:lnTo>
                    <a:pt x="603" y="245"/>
                  </a:lnTo>
                  <a:lnTo>
                    <a:pt x="608" y="305"/>
                  </a:lnTo>
                  <a:lnTo>
                    <a:pt x="603" y="364"/>
                  </a:lnTo>
                  <a:lnTo>
                    <a:pt x="581" y="424"/>
                  </a:lnTo>
                  <a:lnTo>
                    <a:pt x="554" y="473"/>
                  </a:lnTo>
                  <a:lnTo>
                    <a:pt x="515" y="522"/>
                  </a:lnTo>
                  <a:lnTo>
                    <a:pt x="472" y="560"/>
                  </a:lnTo>
                  <a:lnTo>
                    <a:pt x="423" y="587"/>
                  </a:lnTo>
                  <a:lnTo>
                    <a:pt x="363" y="603"/>
                  </a:lnTo>
                  <a:lnTo>
                    <a:pt x="304" y="609"/>
                  </a:lnTo>
                  <a:close/>
                  <a:moveTo>
                    <a:pt x="304" y="174"/>
                  </a:moveTo>
                  <a:lnTo>
                    <a:pt x="277" y="180"/>
                  </a:lnTo>
                  <a:lnTo>
                    <a:pt x="255" y="185"/>
                  </a:lnTo>
                  <a:lnTo>
                    <a:pt x="234" y="196"/>
                  </a:lnTo>
                  <a:lnTo>
                    <a:pt x="211" y="212"/>
                  </a:lnTo>
                  <a:lnTo>
                    <a:pt x="195" y="234"/>
                  </a:lnTo>
                  <a:lnTo>
                    <a:pt x="184" y="256"/>
                  </a:lnTo>
                  <a:lnTo>
                    <a:pt x="179" y="278"/>
                  </a:lnTo>
                  <a:lnTo>
                    <a:pt x="174" y="305"/>
                  </a:lnTo>
                  <a:lnTo>
                    <a:pt x="179" y="332"/>
                  </a:lnTo>
                  <a:lnTo>
                    <a:pt x="184" y="359"/>
                  </a:lnTo>
                  <a:lnTo>
                    <a:pt x="195" y="381"/>
                  </a:lnTo>
                  <a:lnTo>
                    <a:pt x="211" y="397"/>
                  </a:lnTo>
                  <a:lnTo>
                    <a:pt x="234" y="414"/>
                  </a:lnTo>
                  <a:lnTo>
                    <a:pt x="255" y="424"/>
                  </a:lnTo>
                  <a:lnTo>
                    <a:pt x="277" y="435"/>
                  </a:lnTo>
                  <a:lnTo>
                    <a:pt x="304" y="435"/>
                  </a:lnTo>
                  <a:lnTo>
                    <a:pt x="331" y="435"/>
                  </a:lnTo>
                  <a:lnTo>
                    <a:pt x="353" y="424"/>
                  </a:lnTo>
                  <a:lnTo>
                    <a:pt x="375" y="414"/>
                  </a:lnTo>
                  <a:lnTo>
                    <a:pt x="396" y="397"/>
                  </a:lnTo>
                  <a:lnTo>
                    <a:pt x="413" y="381"/>
                  </a:lnTo>
                  <a:lnTo>
                    <a:pt x="423" y="359"/>
                  </a:lnTo>
                  <a:lnTo>
                    <a:pt x="429" y="332"/>
                  </a:lnTo>
                  <a:lnTo>
                    <a:pt x="434" y="305"/>
                  </a:lnTo>
                  <a:lnTo>
                    <a:pt x="429" y="278"/>
                  </a:lnTo>
                  <a:lnTo>
                    <a:pt x="423" y="256"/>
                  </a:lnTo>
                  <a:lnTo>
                    <a:pt x="413" y="234"/>
                  </a:lnTo>
                  <a:lnTo>
                    <a:pt x="396" y="212"/>
                  </a:lnTo>
                  <a:lnTo>
                    <a:pt x="375" y="196"/>
                  </a:lnTo>
                  <a:lnTo>
                    <a:pt x="353" y="185"/>
                  </a:lnTo>
                  <a:lnTo>
                    <a:pt x="331" y="180"/>
                  </a:lnTo>
                  <a:lnTo>
                    <a:pt x="304" y="174"/>
                  </a:lnTo>
                  <a:close/>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6" name="Freeform 245"/>
            <p:cNvSpPr>
              <a:spLocks noChangeArrowheads="1"/>
            </p:cNvSpPr>
            <p:nvPr/>
          </p:nvSpPr>
          <p:spPr bwMode="auto">
            <a:xfrm>
              <a:off x="11153775" y="5367338"/>
              <a:ext cx="217488" cy="217487"/>
            </a:xfrm>
            <a:custGeom>
              <a:avLst/>
              <a:gdLst>
                <a:gd name="T0" fmla="*/ 245 w 609"/>
                <a:gd name="T1" fmla="*/ 603 h 610"/>
                <a:gd name="T2" fmla="*/ 136 w 609"/>
                <a:gd name="T3" fmla="*/ 559 h 610"/>
                <a:gd name="T4" fmla="*/ 54 w 609"/>
                <a:gd name="T5" fmla="*/ 473 h 610"/>
                <a:gd name="T6" fmla="*/ 11 w 609"/>
                <a:gd name="T7" fmla="*/ 364 h 610"/>
                <a:gd name="T8" fmla="*/ 11 w 609"/>
                <a:gd name="T9" fmla="*/ 244 h 610"/>
                <a:gd name="T10" fmla="*/ 54 w 609"/>
                <a:gd name="T11" fmla="*/ 136 h 610"/>
                <a:gd name="T12" fmla="*/ 136 w 609"/>
                <a:gd name="T13" fmla="*/ 55 h 610"/>
                <a:gd name="T14" fmla="*/ 245 w 609"/>
                <a:gd name="T15" fmla="*/ 5 h 610"/>
                <a:gd name="T16" fmla="*/ 369 w 609"/>
                <a:gd name="T17" fmla="*/ 11 h 610"/>
                <a:gd name="T18" fmla="*/ 472 w 609"/>
                <a:gd name="T19" fmla="*/ 55 h 610"/>
                <a:gd name="T20" fmla="*/ 560 w 609"/>
                <a:gd name="T21" fmla="*/ 136 h 610"/>
                <a:gd name="T22" fmla="*/ 603 w 609"/>
                <a:gd name="T23" fmla="*/ 244 h 610"/>
                <a:gd name="T24" fmla="*/ 603 w 609"/>
                <a:gd name="T25" fmla="*/ 364 h 610"/>
                <a:gd name="T26" fmla="*/ 560 w 609"/>
                <a:gd name="T27" fmla="*/ 473 h 610"/>
                <a:gd name="T28" fmla="*/ 472 w 609"/>
                <a:gd name="T29" fmla="*/ 559 h 610"/>
                <a:gd name="T30" fmla="*/ 369 w 609"/>
                <a:gd name="T31" fmla="*/ 603 h 610"/>
                <a:gd name="T32" fmla="*/ 304 w 609"/>
                <a:gd name="T33" fmla="*/ 174 h 610"/>
                <a:gd name="T34" fmla="*/ 256 w 609"/>
                <a:gd name="T35" fmla="*/ 184 h 610"/>
                <a:gd name="T36" fmla="*/ 212 w 609"/>
                <a:gd name="T37" fmla="*/ 212 h 610"/>
                <a:gd name="T38" fmla="*/ 185 w 609"/>
                <a:gd name="T39" fmla="*/ 255 h 610"/>
                <a:gd name="T40" fmla="*/ 174 w 609"/>
                <a:gd name="T41" fmla="*/ 304 h 610"/>
                <a:gd name="T42" fmla="*/ 185 w 609"/>
                <a:gd name="T43" fmla="*/ 353 h 610"/>
                <a:gd name="T44" fmla="*/ 212 w 609"/>
                <a:gd name="T45" fmla="*/ 396 h 610"/>
                <a:gd name="T46" fmla="*/ 256 w 609"/>
                <a:gd name="T47" fmla="*/ 424 h 610"/>
                <a:gd name="T48" fmla="*/ 304 w 609"/>
                <a:gd name="T49" fmla="*/ 434 h 610"/>
                <a:gd name="T50" fmla="*/ 358 w 609"/>
                <a:gd name="T51" fmla="*/ 424 h 610"/>
                <a:gd name="T52" fmla="*/ 397 w 609"/>
                <a:gd name="T53" fmla="*/ 396 h 610"/>
                <a:gd name="T54" fmla="*/ 424 w 609"/>
                <a:gd name="T55" fmla="*/ 359 h 610"/>
                <a:gd name="T56" fmla="*/ 435 w 609"/>
                <a:gd name="T57" fmla="*/ 304 h 610"/>
                <a:gd name="T58" fmla="*/ 424 w 609"/>
                <a:gd name="T59" fmla="*/ 255 h 610"/>
                <a:gd name="T60" fmla="*/ 397 w 609"/>
                <a:gd name="T61" fmla="*/ 212 h 610"/>
                <a:gd name="T62" fmla="*/ 358 w 609"/>
                <a:gd name="T63" fmla="*/ 184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5" y="603"/>
                  </a:lnTo>
                  <a:lnTo>
                    <a:pt x="190" y="587"/>
                  </a:lnTo>
                  <a:lnTo>
                    <a:pt x="136" y="559"/>
                  </a:lnTo>
                  <a:lnTo>
                    <a:pt x="93" y="521"/>
                  </a:lnTo>
                  <a:lnTo>
                    <a:pt x="54" y="473"/>
                  </a:lnTo>
                  <a:lnTo>
                    <a:pt x="27" y="424"/>
                  </a:lnTo>
                  <a:lnTo>
                    <a:pt x="11" y="364"/>
                  </a:lnTo>
                  <a:lnTo>
                    <a:pt x="0" y="304"/>
                  </a:lnTo>
                  <a:lnTo>
                    <a:pt x="11" y="244"/>
                  </a:lnTo>
                  <a:lnTo>
                    <a:pt x="27" y="190"/>
                  </a:lnTo>
                  <a:lnTo>
                    <a:pt x="54" y="136"/>
                  </a:lnTo>
                  <a:lnTo>
                    <a:pt x="93" y="92"/>
                  </a:lnTo>
                  <a:lnTo>
                    <a:pt x="136" y="55"/>
                  </a:lnTo>
                  <a:lnTo>
                    <a:pt x="190" y="27"/>
                  </a:lnTo>
                  <a:lnTo>
                    <a:pt x="245" y="5"/>
                  </a:lnTo>
                  <a:lnTo>
                    <a:pt x="304" y="0"/>
                  </a:lnTo>
                  <a:lnTo>
                    <a:pt x="369" y="11"/>
                  </a:lnTo>
                  <a:lnTo>
                    <a:pt x="424" y="27"/>
                  </a:lnTo>
                  <a:lnTo>
                    <a:pt x="472" y="55"/>
                  </a:lnTo>
                  <a:lnTo>
                    <a:pt x="521" y="92"/>
                  </a:lnTo>
                  <a:lnTo>
                    <a:pt x="560" y="136"/>
                  </a:lnTo>
                  <a:lnTo>
                    <a:pt x="587" y="190"/>
                  </a:lnTo>
                  <a:lnTo>
                    <a:pt x="603" y="244"/>
                  </a:lnTo>
                  <a:lnTo>
                    <a:pt x="608" y="304"/>
                  </a:lnTo>
                  <a:lnTo>
                    <a:pt x="603" y="364"/>
                  </a:lnTo>
                  <a:lnTo>
                    <a:pt x="587" y="424"/>
                  </a:lnTo>
                  <a:lnTo>
                    <a:pt x="560" y="473"/>
                  </a:lnTo>
                  <a:lnTo>
                    <a:pt x="521" y="521"/>
                  </a:lnTo>
                  <a:lnTo>
                    <a:pt x="472" y="559"/>
                  </a:lnTo>
                  <a:lnTo>
                    <a:pt x="424" y="587"/>
                  </a:lnTo>
                  <a:lnTo>
                    <a:pt x="369" y="603"/>
                  </a:lnTo>
                  <a:lnTo>
                    <a:pt x="304" y="609"/>
                  </a:lnTo>
                  <a:close/>
                  <a:moveTo>
                    <a:pt x="304" y="174"/>
                  </a:moveTo>
                  <a:lnTo>
                    <a:pt x="283" y="180"/>
                  </a:lnTo>
                  <a:lnTo>
                    <a:pt x="256" y="184"/>
                  </a:lnTo>
                  <a:lnTo>
                    <a:pt x="233" y="196"/>
                  </a:lnTo>
                  <a:lnTo>
                    <a:pt x="212" y="212"/>
                  </a:lnTo>
                  <a:lnTo>
                    <a:pt x="196" y="234"/>
                  </a:lnTo>
                  <a:lnTo>
                    <a:pt x="185" y="255"/>
                  </a:lnTo>
                  <a:lnTo>
                    <a:pt x="179" y="282"/>
                  </a:lnTo>
                  <a:lnTo>
                    <a:pt x="174" y="304"/>
                  </a:lnTo>
                  <a:lnTo>
                    <a:pt x="179" y="332"/>
                  </a:lnTo>
                  <a:lnTo>
                    <a:pt x="185" y="353"/>
                  </a:lnTo>
                  <a:lnTo>
                    <a:pt x="196" y="375"/>
                  </a:lnTo>
                  <a:lnTo>
                    <a:pt x="212" y="396"/>
                  </a:lnTo>
                  <a:lnTo>
                    <a:pt x="233" y="413"/>
                  </a:lnTo>
                  <a:lnTo>
                    <a:pt x="256" y="424"/>
                  </a:lnTo>
                  <a:lnTo>
                    <a:pt x="283" y="434"/>
                  </a:lnTo>
                  <a:lnTo>
                    <a:pt x="304" y="434"/>
                  </a:lnTo>
                  <a:lnTo>
                    <a:pt x="331" y="434"/>
                  </a:lnTo>
                  <a:lnTo>
                    <a:pt x="358" y="424"/>
                  </a:lnTo>
                  <a:lnTo>
                    <a:pt x="380" y="413"/>
                  </a:lnTo>
                  <a:lnTo>
                    <a:pt x="397" y="396"/>
                  </a:lnTo>
                  <a:lnTo>
                    <a:pt x="413" y="380"/>
                  </a:lnTo>
                  <a:lnTo>
                    <a:pt x="424" y="359"/>
                  </a:lnTo>
                  <a:lnTo>
                    <a:pt x="435" y="332"/>
                  </a:lnTo>
                  <a:lnTo>
                    <a:pt x="435" y="304"/>
                  </a:lnTo>
                  <a:lnTo>
                    <a:pt x="435" y="277"/>
                  </a:lnTo>
                  <a:lnTo>
                    <a:pt x="424" y="255"/>
                  </a:lnTo>
                  <a:lnTo>
                    <a:pt x="413" y="234"/>
                  </a:lnTo>
                  <a:lnTo>
                    <a:pt x="397" y="212"/>
                  </a:lnTo>
                  <a:lnTo>
                    <a:pt x="380" y="196"/>
                  </a:lnTo>
                  <a:lnTo>
                    <a:pt x="358" y="184"/>
                  </a:lnTo>
                  <a:lnTo>
                    <a:pt x="331" y="180"/>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7" name="Freeform 246"/>
            <p:cNvSpPr>
              <a:spLocks noChangeArrowheads="1"/>
            </p:cNvSpPr>
            <p:nvPr/>
          </p:nvSpPr>
          <p:spPr bwMode="auto">
            <a:xfrm>
              <a:off x="11466513" y="2905125"/>
              <a:ext cx="217488" cy="217487"/>
            </a:xfrm>
            <a:custGeom>
              <a:avLst/>
              <a:gdLst>
                <a:gd name="T0" fmla="*/ 244 w 609"/>
                <a:gd name="T1" fmla="*/ 603 h 609"/>
                <a:gd name="T2" fmla="*/ 136 w 609"/>
                <a:gd name="T3" fmla="*/ 560 h 609"/>
                <a:gd name="T4" fmla="*/ 49 w 609"/>
                <a:gd name="T5" fmla="*/ 473 h 609"/>
                <a:gd name="T6" fmla="*/ 5 w 609"/>
                <a:gd name="T7" fmla="*/ 369 h 609"/>
                <a:gd name="T8" fmla="*/ 5 w 609"/>
                <a:gd name="T9" fmla="*/ 244 h 609"/>
                <a:gd name="T10" fmla="*/ 49 w 609"/>
                <a:gd name="T11" fmla="*/ 136 h 609"/>
                <a:gd name="T12" fmla="*/ 136 w 609"/>
                <a:gd name="T13" fmla="*/ 54 h 609"/>
                <a:gd name="T14" fmla="*/ 244 w 609"/>
                <a:gd name="T15" fmla="*/ 11 h 609"/>
                <a:gd name="T16" fmla="*/ 363 w 609"/>
                <a:gd name="T17" fmla="*/ 11 h 609"/>
                <a:gd name="T18" fmla="*/ 472 w 609"/>
                <a:gd name="T19" fmla="*/ 54 h 609"/>
                <a:gd name="T20" fmla="*/ 553 w 609"/>
                <a:gd name="T21" fmla="*/ 136 h 609"/>
                <a:gd name="T22" fmla="*/ 597 w 609"/>
                <a:gd name="T23" fmla="*/ 244 h 609"/>
                <a:gd name="T24" fmla="*/ 597 w 609"/>
                <a:gd name="T25" fmla="*/ 369 h 609"/>
                <a:gd name="T26" fmla="*/ 553 w 609"/>
                <a:gd name="T27" fmla="*/ 473 h 609"/>
                <a:gd name="T28" fmla="*/ 472 w 609"/>
                <a:gd name="T29" fmla="*/ 560 h 609"/>
                <a:gd name="T30" fmla="*/ 363 w 609"/>
                <a:gd name="T31" fmla="*/ 603 h 609"/>
                <a:gd name="T32" fmla="*/ 304 w 609"/>
                <a:gd name="T33" fmla="*/ 173 h 609"/>
                <a:gd name="T34" fmla="*/ 255 w 609"/>
                <a:gd name="T35" fmla="*/ 185 h 609"/>
                <a:gd name="T36" fmla="*/ 211 w 609"/>
                <a:gd name="T37" fmla="*/ 212 h 609"/>
                <a:gd name="T38" fmla="*/ 184 w 609"/>
                <a:gd name="T39" fmla="*/ 255 h 609"/>
                <a:gd name="T40" fmla="*/ 174 w 609"/>
                <a:gd name="T41" fmla="*/ 304 h 609"/>
                <a:gd name="T42" fmla="*/ 184 w 609"/>
                <a:gd name="T43" fmla="*/ 358 h 609"/>
                <a:gd name="T44" fmla="*/ 211 w 609"/>
                <a:gd name="T45" fmla="*/ 396 h 609"/>
                <a:gd name="T46" fmla="*/ 255 w 609"/>
                <a:gd name="T47" fmla="*/ 423 h 609"/>
                <a:gd name="T48" fmla="*/ 304 w 609"/>
                <a:gd name="T49" fmla="*/ 435 h 609"/>
                <a:gd name="T50" fmla="*/ 353 w 609"/>
                <a:gd name="T51" fmla="*/ 423 h 609"/>
                <a:gd name="T52" fmla="*/ 396 w 609"/>
                <a:gd name="T53" fmla="*/ 396 h 609"/>
                <a:gd name="T54" fmla="*/ 423 w 609"/>
                <a:gd name="T55" fmla="*/ 358 h 609"/>
                <a:gd name="T56" fmla="*/ 434 w 609"/>
                <a:gd name="T57" fmla="*/ 304 h 609"/>
                <a:gd name="T58" fmla="*/ 423 w 609"/>
                <a:gd name="T59" fmla="*/ 255 h 609"/>
                <a:gd name="T60" fmla="*/ 396 w 609"/>
                <a:gd name="T61" fmla="*/ 212 h 609"/>
                <a:gd name="T62" fmla="*/ 353 w 609"/>
                <a:gd name="T63" fmla="*/ 185 h 609"/>
                <a:gd name="T64" fmla="*/ 304 w 609"/>
                <a:gd name="T65"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84" y="587"/>
                  </a:lnTo>
                  <a:lnTo>
                    <a:pt x="136" y="560"/>
                  </a:lnTo>
                  <a:lnTo>
                    <a:pt x="87" y="521"/>
                  </a:lnTo>
                  <a:lnTo>
                    <a:pt x="49" y="473"/>
                  </a:lnTo>
                  <a:lnTo>
                    <a:pt x="22" y="423"/>
                  </a:lnTo>
                  <a:lnTo>
                    <a:pt x="5" y="369"/>
                  </a:lnTo>
                  <a:lnTo>
                    <a:pt x="0" y="304"/>
                  </a:lnTo>
                  <a:lnTo>
                    <a:pt x="5" y="244"/>
                  </a:lnTo>
                  <a:lnTo>
                    <a:pt x="22" y="190"/>
                  </a:lnTo>
                  <a:lnTo>
                    <a:pt x="49" y="136"/>
                  </a:lnTo>
                  <a:lnTo>
                    <a:pt x="87" y="92"/>
                  </a:lnTo>
                  <a:lnTo>
                    <a:pt x="136" y="54"/>
                  </a:lnTo>
                  <a:lnTo>
                    <a:pt x="184" y="27"/>
                  </a:lnTo>
                  <a:lnTo>
                    <a:pt x="244" y="11"/>
                  </a:lnTo>
                  <a:lnTo>
                    <a:pt x="304" y="0"/>
                  </a:lnTo>
                  <a:lnTo>
                    <a:pt x="363" y="11"/>
                  </a:lnTo>
                  <a:lnTo>
                    <a:pt x="418" y="27"/>
                  </a:lnTo>
                  <a:lnTo>
                    <a:pt x="472" y="54"/>
                  </a:lnTo>
                  <a:lnTo>
                    <a:pt x="515" y="92"/>
                  </a:lnTo>
                  <a:lnTo>
                    <a:pt x="553" y="136"/>
                  </a:lnTo>
                  <a:lnTo>
                    <a:pt x="580" y="190"/>
                  </a:lnTo>
                  <a:lnTo>
                    <a:pt x="597" y="244"/>
                  </a:lnTo>
                  <a:lnTo>
                    <a:pt x="608" y="304"/>
                  </a:lnTo>
                  <a:lnTo>
                    <a:pt x="597" y="369"/>
                  </a:lnTo>
                  <a:lnTo>
                    <a:pt x="580" y="423"/>
                  </a:lnTo>
                  <a:lnTo>
                    <a:pt x="553" y="473"/>
                  </a:lnTo>
                  <a:lnTo>
                    <a:pt x="515" y="521"/>
                  </a:lnTo>
                  <a:lnTo>
                    <a:pt x="472" y="560"/>
                  </a:lnTo>
                  <a:lnTo>
                    <a:pt x="418" y="587"/>
                  </a:lnTo>
                  <a:lnTo>
                    <a:pt x="363" y="603"/>
                  </a:lnTo>
                  <a:lnTo>
                    <a:pt x="304" y="608"/>
                  </a:lnTo>
                  <a:close/>
                  <a:moveTo>
                    <a:pt x="304" y="173"/>
                  </a:moveTo>
                  <a:lnTo>
                    <a:pt x="276" y="179"/>
                  </a:lnTo>
                  <a:lnTo>
                    <a:pt x="255" y="185"/>
                  </a:lnTo>
                  <a:lnTo>
                    <a:pt x="228" y="201"/>
                  </a:lnTo>
                  <a:lnTo>
                    <a:pt x="211" y="212"/>
                  </a:lnTo>
                  <a:lnTo>
                    <a:pt x="195" y="233"/>
                  </a:lnTo>
                  <a:lnTo>
                    <a:pt x="184" y="255"/>
                  </a:lnTo>
                  <a:lnTo>
                    <a:pt x="174" y="277"/>
                  </a:lnTo>
                  <a:lnTo>
                    <a:pt x="174" y="304"/>
                  </a:lnTo>
                  <a:lnTo>
                    <a:pt x="174" y="331"/>
                  </a:lnTo>
                  <a:lnTo>
                    <a:pt x="184" y="358"/>
                  </a:lnTo>
                  <a:lnTo>
                    <a:pt x="195" y="380"/>
                  </a:lnTo>
                  <a:lnTo>
                    <a:pt x="211" y="396"/>
                  </a:lnTo>
                  <a:lnTo>
                    <a:pt x="228" y="413"/>
                  </a:lnTo>
                  <a:lnTo>
                    <a:pt x="255" y="423"/>
                  </a:lnTo>
                  <a:lnTo>
                    <a:pt x="276" y="435"/>
                  </a:lnTo>
                  <a:lnTo>
                    <a:pt x="304" y="435"/>
                  </a:lnTo>
                  <a:lnTo>
                    <a:pt x="331" y="435"/>
                  </a:lnTo>
                  <a:lnTo>
                    <a:pt x="353" y="423"/>
                  </a:lnTo>
                  <a:lnTo>
                    <a:pt x="374" y="413"/>
                  </a:lnTo>
                  <a:lnTo>
                    <a:pt x="396" y="396"/>
                  </a:lnTo>
                  <a:lnTo>
                    <a:pt x="412" y="380"/>
                  </a:lnTo>
                  <a:lnTo>
                    <a:pt x="423" y="358"/>
                  </a:lnTo>
                  <a:lnTo>
                    <a:pt x="428" y="331"/>
                  </a:lnTo>
                  <a:lnTo>
                    <a:pt x="434" y="304"/>
                  </a:lnTo>
                  <a:lnTo>
                    <a:pt x="428" y="277"/>
                  </a:lnTo>
                  <a:lnTo>
                    <a:pt x="423" y="255"/>
                  </a:lnTo>
                  <a:lnTo>
                    <a:pt x="412" y="233"/>
                  </a:lnTo>
                  <a:lnTo>
                    <a:pt x="396" y="212"/>
                  </a:lnTo>
                  <a:lnTo>
                    <a:pt x="374" y="201"/>
                  </a:lnTo>
                  <a:lnTo>
                    <a:pt x="353" y="185"/>
                  </a:lnTo>
                  <a:lnTo>
                    <a:pt x="331" y="179"/>
                  </a:lnTo>
                  <a:lnTo>
                    <a:pt x="304" y="173"/>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8" name="Freeform 247"/>
            <p:cNvSpPr>
              <a:spLocks noChangeArrowheads="1"/>
            </p:cNvSpPr>
            <p:nvPr/>
          </p:nvSpPr>
          <p:spPr bwMode="auto">
            <a:xfrm>
              <a:off x="10533063" y="5926138"/>
              <a:ext cx="61913" cy="196850"/>
            </a:xfrm>
            <a:custGeom>
              <a:avLst/>
              <a:gdLst>
                <a:gd name="T0" fmla="*/ 0 w 175"/>
                <a:gd name="T1" fmla="*/ 0 h 550"/>
                <a:gd name="T2" fmla="*/ 0 w 175"/>
                <a:gd name="T3" fmla="*/ 271 h 550"/>
                <a:gd name="T4" fmla="*/ 0 w 175"/>
                <a:gd name="T5" fmla="*/ 549 h 550"/>
                <a:gd name="T6" fmla="*/ 0 w 175"/>
                <a:gd name="T7" fmla="*/ 549 h 550"/>
                <a:gd name="T8" fmla="*/ 43 w 175"/>
                <a:gd name="T9" fmla="*/ 521 h 550"/>
                <a:gd name="T10" fmla="*/ 81 w 175"/>
                <a:gd name="T11" fmla="*/ 489 h 550"/>
                <a:gd name="T12" fmla="*/ 81 w 175"/>
                <a:gd name="T13" fmla="*/ 489 h 550"/>
                <a:gd name="T14" fmla="*/ 119 w 175"/>
                <a:gd name="T15" fmla="*/ 440 h 550"/>
                <a:gd name="T16" fmla="*/ 152 w 175"/>
                <a:gd name="T17" fmla="*/ 385 h 550"/>
                <a:gd name="T18" fmla="*/ 168 w 175"/>
                <a:gd name="T19" fmla="*/ 331 h 550"/>
                <a:gd name="T20" fmla="*/ 174 w 175"/>
                <a:gd name="T21" fmla="*/ 271 h 550"/>
                <a:gd name="T22" fmla="*/ 174 w 175"/>
                <a:gd name="T23" fmla="*/ 271 h 550"/>
                <a:gd name="T24" fmla="*/ 168 w 175"/>
                <a:gd name="T25" fmla="*/ 212 h 550"/>
                <a:gd name="T26" fmla="*/ 152 w 175"/>
                <a:gd name="T27" fmla="*/ 157 h 550"/>
                <a:gd name="T28" fmla="*/ 119 w 175"/>
                <a:gd name="T29" fmla="*/ 103 h 550"/>
                <a:gd name="T30" fmla="*/ 81 w 175"/>
                <a:gd name="T31" fmla="*/ 60 h 550"/>
                <a:gd name="T32" fmla="*/ 81 w 175"/>
                <a:gd name="T33" fmla="*/ 60 h 550"/>
                <a:gd name="T34" fmla="*/ 43 w 175"/>
                <a:gd name="T35" fmla="*/ 21 h 550"/>
                <a:gd name="T36" fmla="*/ 0 w 175"/>
                <a:gd name="T37"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550">
                  <a:moveTo>
                    <a:pt x="0" y="0"/>
                  </a:moveTo>
                  <a:lnTo>
                    <a:pt x="0" y="271"/>
                  </a:lnTo>
                  <a:lnTo>
                    <a:pt x="0" y="549"/>
                  </a:lnTo>
                  <a:lnTo>
                    <a:pt x="0" y="549"/>
                  </a:lnTo>
                  <a:lnTo>
                    <a:pt x="43" y="521"/>
                  </a:lnTo>
                  <a:lnTo>
                    <a:pt x="81" y="489"/>
                  </a:lnTo>
                  <a:lnTo>
                    <a:pt x="81" y="489"/>
                  </a:lnTo>
                  <a:lnTo>
                    <a:pt x="119" y="440"/>
                  </a:lnTo>
                  <a:lnTo>
                    <a:pt x="152" y="385"/>
                  </a:lnTo>
                  <a:lnTo>
                    <a:pt x="168" y="331"/>
                  </a:lnTo>
                  <a:lnTo>
                    <a:pt x="174" y="271"/>
                  </a:lnTo>
                  <a:lnTo>
                    <a:pt x="174" y="271"/>
                  </a:lnTo>
                  <a:lnTo>
                    <a:pt x="168" y="212"/>
                  </a:lnTo>
                  <a:lnTo>
                    <a:pt x="152" y="157"/>
                  </a:lnTo>
                  <a:lnTo>
                    <a:pt x="119" y="103"/>
                  </a:lnTo>
                  <a:lnTo>
                    <a:pt x="81" y="60"/>
                  </a:lnTo>
                  <a:lnTo>
                    <a:pt x="81" y="60"/>
                  </a:lnTo>
                  <a:lnTo>
                    <a:pt x="43" y="21"/>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9" name="Freeform 248"/>
            <p:cNvSpPr>
              <a:spLocks noChangeArrowheads="1"/>
            </p:cNvSpPr>
            <p:nvPr/>
          </p:nvSpPr>
          <p:spPr bwMode="auto">
            <a:xfrm>
              <a:off x="11777663" y="5060950"/>
              <a:ext cx="61913" cy="808037"/>
            </a:xfrm>
            <a:custGeom>
              <a:avLst/>
              <a:gdLst>
                <a:gd name="T0" fmla="*/ 174 w 175"/>
                <a:gd name="T1" fmla="*/ 1972 h 2250"/>
                <a:gd name="T2" fmla="*/ 174 w 175"/>
                <a:gd name="T3" fmla="*/ 0 h 2250"/>
                <a:gd name="T4" fmla="*/ 0 w 175"/>
                <a:gd name="T5" fmla="*/ 0 h 2250"/>
                <a:gd name="T6" fmla="*/ 0 w 175"/>
                <a:gd name="T7" fmla="*/ 2249 h 2250"/>
                <a:gd name="T8" fmla="*/ 0 w 175"/>
                <a:gd name="T9" fmla="*/ 2249 h 2250"/>
                <a:gd name="T10" fmla="*/ 6 w 175"/>
                <a:gd name="T11" fmla="*/ 2200 h 2250"/>
                <a:gd name="T12" fmla="*/ 16 w 175"/>
                <a:gd name="T13" fmla="*/ 2162 h 2250"/>
                <a:gd name="T14" fmla="*/ 27 w 175"/>
                <a:gd name="T15" fmla="*/ 2119 h 2250"/>
                <a:gd name="T16" fmla="*/ 49 w 175"/>
                <a:gd name="T17" fmla="*/ 2081 h 2250"/>
                <a:gd name="T18" fmla="*/ 76 w 175"/>
                <a:gd name="T19" fmla="*/ 2048 h 2250"/>
                <a:gd name="T20" fmla="*/ 103 w 175"/>
                <a:gd name="T21" fmla="*/ 2021 h 2250"/>
                <a:gd name="T22" fmla="*/ 136 w 175"/>
                <a:gd name="T23" fmla="*/ 1994 h 2250"/>
                <a:gd name="T24" fmla="*/ 174 w 175"/>
                <a:gd name="T25" fmla="*/ 1972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250">
                  <a:moveTo>
                    <a:pt x="174" y="1972"/>
                  </a:moveTo>
                  <a:lnTo>
                    <a:pt x="174" y="0"/>
                  </a:lnTo>
                  <a:lnTo>
                    <a:pt x="0" y="0"/>
                  </a:lnTo>
                  <a:lnTo>
                    <a:pt x="0" y="2249"/>
                  </a:lnTo>
                  <a:lnTo>
                    <a:pt x="0" y="2249"/>
                  </a:lnTo>
                  <a:lnTo>
                    <a:pt x="6" y="2200"/>
                  </a:lnTo>
                  <a:lnTo>
                    <a:pt x="16" y="2162"/>
                  </a:lnTo>
                  <a:lnTo>
                    <a:pt x="27" y="2119"/>
                  </a:lnTo>
                  <a:lnTo>
                    <a:pt x="49" y="2081"/>
                  </a:lnTo>
                  <a:lnTo>
                    <a:pt x="76" y="2048"/>
                  </a:lnTo>
                  <a:lnTo>
                    <a:pt x="103" y="2021"/>
                  </a:lnTo>
                  <a:lnTo>
                    <a:pt x="136" y="1994"/>
                  </a:lnTo>
                  <a:lnTo>
                    <a:pt x="174" y="1972"/>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0" name="Freeform 249"/>
            <p:cNvSpPr>
              <a:spLocks noChangeArrowheads="1"/>
            </p:cNvSpPr>
            <p:nvPr/>
          </p:nvSpPr>
          <p:spPr bwMode="auto">
            <a:xfrm>
              <a:off x="11777663" y="5416550"/>
              <a:ext cx="217488" cy="217487"/>
            </a:xfrm>
            <a:custGeom>
              <a:avLst/>
              <a:gdLst>
                <a:gd name="T0" fmla="*/ 244 w 609"/>
                <a:gd name="T1" fmla="*/ 603 h 609"/>
                <a:gd name="T2" fmla="*/ 136 w 609"/>
                <a:gd name="T3" fmla="*/ 554 h 609"/>
                <a:gd name="T4" fmla="*/ 54 w 609"/>
                <a:gd name="T5" fmla="*/ 473 h 609"/>
                <a:gd name="T6" fmla="*/ 6 w 609"/>
                <a:gd name="T7" fmla="*/ 364 h 609"/>
                <a:gd name="T8" fmla="*/ 6 w 609"/>
                <a:gd name="T9" fmla="*/ 244 h 609"/>
                <a:gd name="T10" fmla="*/ 54 w 609"/>
                <a:gd name="T11" fmla="*/ 136 h 609"/>
                <a:gd name="T12" fmla="*/ 136 w 609"/>
                <a:gd name="T13" fmla="*/ 54 h 609"/>
                <a:gd name="T14" fmla="*/ 244 w 609"/>
                <a:gd name="T15" fmla="*/ 5 h 609"/>
                <a:gd name="T16" fmla="*/ 364 w 609"/>
                <a:gd name="T17" fmla="*/ 5 h 609"/>
                <a:gd name="T18" fmla="*/ 472 w 609"/>
                <a:gd name="T19" fmla="*/ 54 h 609"/>
                <a:gd name="T20" fmla="*/ 554 w 609"/>
                <a:gd name="T21" fmla="*/ 136 h 609"/>
                <a:gd name="T22" fmla="*/ 602 w 609"/>
                <a:gd name="T23" fmla="*/ 244 h 609"/>
                <a:gd name="T24" fmla="*/ 602 w 609"/>
                <a:gd name="T25" fmla="*/ 364 h 609"/>
                <a:gd name="T26" fmla="*/ 554 w 609"/>
                <a:gd name="T27" fmla="*/ 473 h 609"/>
                <a:gd name="T28" fmla="*/ 472 w 609"/>
                <a:gd name="T29" fmla="*/ 554 h 609"/>
                <a:gd name="T30" fmla="*/ 364 w 609"/>
                <a:gd name="T31" fmla="*/ 603 h 609"/>
                <a:gd name="T32" fmla="*/ 304 w 609"/>
                <a:gd name="T33" fmla="*/ 173 h 609"/>
                <a:gd name="T34" fmla="*/ 255 w 609"/>
                <a:gd name="T35" fmla="*/ 185 h 609"/>
                <a:gd name="T36" fmla="*/ 212 w 609"/>
                <a:gd name="T37" fmla="*/ 212 h 609"/>
                <a:gd name="T38" fmla="*/ 185 w 609"/>
                <a:gd name="T39" fmla="*/ 255 h 609"/>
                <a:gd name="T40" fmla="*/ 174 w 609"/>
                <a:gd name="T41" fmla="*/ 304 h 609"/>
                <a:gd name="T42" fmla="*/ 185 w 609"/>
                <a:gd name="T43" fmla="*/ 353 h 609"/>
                <a:gd name="T44" fmla="*/ 212 w 609"/>
                <a:gd name="T45" fmla="*/ 396 h 609"/>
                <a:gd name="T46" fmla="*/ 255 w 609"/>
                <a:gd name="T47" fmla="*/ 423 h 609"/>
                <a:gd name="T48" fmla="*/ 304 w 609"/>
                <a:gd name="T49" fmla="*/ 435 h 609"/>
                <a:gd name="T50" fmla="*/ 353 w 609"/>
                <a:gd name="T51" fmla="*/ 423 h 609"/>
                <a:gd name="T52" fmla="*/ 396 w 609"/>
                <a:gd name="T53" fmla="*/ 396 h 609"/>
                <a:gd name="T54" fmla="*/ 423 w 609"/>
                <a:gd name="T55" fmla="*/ 353 h 609"/>
                <a:gd name="T56" fmla="*/ 434 w 609"/>
                <a:gd name="T57" fmla="*/ 304 h 609"/>
                <a:gd name="T58" fmla="*/ 423 w 609"/>
                <a:gd name="T59" fmla="*/ 255 h 609"/>
                <a:gd name="T60" fmla="*/ 396 w 609"/>
                <a:gd name="T61" fmla="*/ 212 h 609"/>
                <a:gd name="T62" fmla="*/ 353 w 609"/>
                <a:gd name="T63" fmla="*/ 185 h 609"/>
                <a:gd name="T64" fmla="*/ 304 w 609"/>
                <a:gd name="T65"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85" y="587"/>
                  </a:lnTo>
                  <a:lnTo>
                    <a:pt x="136" y="554"/>
                  </a:lnTo>
                  <a:lnTo>
                    <a:pt x="92" y="521"/>
                  </a:lnTo>
                  <a:lnTo>
                    <a:pt x="54" y="473"/>
                  </a:lnTo>
                  <a:lnTo>
                    <a:pt x="27" y="423"/>
                  </a:lnTo>
                  <a:lnTo>
                    <a:pt x="6" y="364"/>
                  </a:lnTo>
                  <a:lnTo>
                    <a:pt x="0" y="304"/>
                  </a:lnTo>
                  <a:lnTo>
                    <a:pt x="6" y="244"/>
                  </a:lnTo>
                  <a:lnTo>
                    <a:pt x="27" y="185"/>
                  </a:lnTo>
                  <a:lnTo>
                    <a:pt x="54" y="136"/>
                  </a:lnTo>
                  <a:lnTo>
                    <a:pt x="92" y="92"/>
                  </a:lnTo>
                  <a:lnTo>
                    <a:pt x="136" y="54"/>
                  </a:lnTo>
                  <a:lnTo>
                    <a:pt x="185" y="27"/>
                  </a:lnTo>
                  <a:lnTo>
                    <a:pt x="244" y="5"/>
                  </a:lnTo>
                  <a:lnTo>
                    <a:pt x="304" y="0"/>
                  </a:lnTo>
                  <a:lnTo>
                    <a:pt x="364" y="5"/>
                  </a:lnTo>
                  <a:lnTo>
                    <a:pt x="423" y="27"/>
                  </a:lnTo>
                  <a:lnTo>
                    <a:pt x="472" y="54"/>
                  </a:lnTo>
                  <a:lnTo>
                    <a:pt x="521" y="92"/>
                  </a:lnTo>
                  <a:lnTo>
                    <a:pt x="554" y="136"/>
                  </a:lnTo>
                  <a:lnTo>
                    <a:pt x="586" y="185"/>
                  </a:lnTo>
                  <a:lnTo>
                    <a:pt x="602" y="244"/>
                  </a:lnTo>
                  <a:lnTo>
                    <a:pt x="608" y="304"/>
                  </a:lnTo>
                  <a:lnTo>
                    <a:pt x="602" y="364"/>
                  </a:lnTo>
                  <a:lnTo>
                    <a:pt x="586" y="423"/>
                  </a:lnTo>
                  <a:lnTo>
                    <a:pt x="554" y="473"/>
                  </a:lnTo>
                  <a:lnTo>
                    <a:pt x="521" y="521"/>
                  </a:lnTo>
                  <a:lnTo>
                    <a:pt x="472" y="554"/>
                  </a:lnTo>
                  <a:lnTo>
                    <a:pt x="423" y="587"/>
                  </a:lnTo>
                  <a:lnTo>
                    <a:pt x="364" y="603"/>
                  </a:lnTo>
                  <a:lnTo>
                    <a:pt x="304" y="608"/>
                  </a:lnTo>
                  <a:close/>
                  <a:moveTo>
                    <a:pt x="304" y="173"/>
                  </a:moveTo>
                  <a:lnTo>
                    <a:pt x="277" y="179"/>
                  </a:lnTo>
                  <a:lnTo>
                    <a:pt x="255" y="185"/>
                  </a:lnTo>
                  <a:lnTo>
                    <a:pt x="233" y="196"/>
                  </a:lnTo>
                  <a:lnTo>
                    <a:pt x="212" y="212"/>
                  </a:lnTo>
                  <a:lnTo>
                    <a:pt x="196" y="233"/>
                  </a:lnTo>
                  <a:lnTo>
                    <a:pt x="185" y="255"/>
                  </a:lnTo>
                  <a:lnTo>
                    <a:pt x="179" y="277"/>
                  </a:lnTo>
                  <a:lnTo>
                    <a:pt x="174" y="304"/>
                  </a:lnTo>
                  <a:lnTo>
                    <a:pt x="179" y="331"/>
                  </a:lnTo>
                  <a:lnTo>
                    <a:pt x="185" y="353"/>
                  </a:lnTo>
                  <a:lnTo>
                    <a:pt x="196" y="375"/>
                  </a:lnTo>
                  <a:lnTo>
                    <a:pt x="212" y="396"/>
                  </a:lnTo>
                  <a:lnTo>
                    <a:pt x="233" y="412"/>
                  </a:lnTo>
                  <a:lnTo>
                    <a:pt x="255" y="423"/>
                  </a:lnTo>
                  <a:lnTo>
                    <a:pt x="277" y="429"/>
                  </a:lnTo>
                  <a:lnTo>
                    <a:pt x="304" y="435"/>
                  </a:lnTo>
                  <a:lnTo>
                    <a:pt x="331" y="429"/>
                  </a:lnTo>
                  <a:lnTo>
                    <a:pt x="353" y="423"/>
                  </a:lnTo>
                  <a:lnTo>
                    <a:pt x="375" y="412"/>
                  </a:lnTo>
                  <a:lnTo>
                    <a:pt x="396" y="396"/>
                  </a:lnTo>
                  <a:lnTo>
                    <a:pt x="412" y="375"/>
                  </a:lnTo>
                  <a:lnTo>
                    <a:pt x="423" y="353"/>
                  </a:lnTo>
                  <a:lnTo>
                    <a:pt x="429" y="331"/>
                  </a:lnTo>
                  <a:lnTo>
                    <a:pt x="434" y="304"/>
                  </a:lnTo>
                  <a:lnTo>
                    <a:pt x="429" y="277"/>
                  </a:lnTo>
                  <a:lnTo>
                    <a:pt x="423" y="255"/>
                  </a:lnTo>
                  <a:lnTo>
                    <a:pt x="412" y="233"/>
                  </a:lnTo>
                  <a:lnTo>
                    <a:pt x="396" y="212"/>
                  </a:lnTo>
                  <a:lnTo>
                    <a:pt x="375" y="196"/>
                  </a:lnTo>
                  <a:lnTo>
                    <a:pt x="353" y="185"/>
                  </a:lnTo>
                  <a:lnTo>
                    <a:pt x="331" y="179"/>
                  </a:lnTo>
                  <a:lnTo>
                    <a:pt x="304" y="173"/>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1" name="Freeform 250"/>
            <p:cNvSpPr>
              <a:spLocks noChangeArrowheads="1"/>
            </p:cNvSpPr>
            <p:nvPr/>
          </p:nvSpPr>
          <p:spPr bwMode="auto">
            <a:xfrm>
              <a:off x="11841163" y="2057400"/>
              <a:ext cx="92075" cy="106362"/>
            </a:xfrm>
            <a:custGeom>
              <a:avLst/>
              <a:gdLst>
                <a:gd name="T0" fmla="*/ 130 w 261"/>
                <a:gd name="T1" fmla="*/ 174 h 300"/>
                <a:gd name="T2" fmla="*/ 130 w 261"/>
                <a:gd name="T3" fmla="*/ 174 h 300"/>
                <a:gd name="T4" fmla="*/ 157 w 261"/>
                <a:gd name="T5" fmla="*/ 174 h 300"/>
                <a:gd name="T6" fmla="*/ 179 w 261"/>
                <a:gd name="T7" fmla="*/ 179 h 300"/>
                <a:gd name="T8" fmla="*/ 201 w 261"/>
                <a:gd name="T9" fmla="*/ 196 h 300"/>
                <a:gd name="T10" fmla="*/ 222 w 261"/>
                <a:gd name="T11" fmla="*/ 212 h 300"/>
                <a:gd name="T12" fmla="*/ 238 w 261"/>
                <a:gd name="T13" fmla="*/ 229 h 300"/>
                <a:gd name="T14" fmla="*/ 249 w 261"/>
                <a:gd name="T15" fmla="*/ 250 h 300"/>
                <a:gd name="T16" fmla="*/ 255 w 261"/>
                <a:gd name="T17" fmla="*/ 277 h 300"/>
                <a:gd name="T18" fmla="*/ 260 w 261"/>
                <a:gd name="T19" fmla="*/ 299 h 300"/>
                <a:gd name="T20" fmla="*/ 260 w 261"/>
                <a:gd name="T21" fmla="*/ 27 h 300"/>
                <a:gd name="T22" fmla="*/ 260 w 261"/>
                <a:gd name="T23" fmla="*/ 27 h 300"/>
                <a:gd name="T24" fmla="*/ 228 w 261"/>
                <a:gd name="T25" fmla="*/ 17 h 300"/>
                <a:gd name="T26" fmla="*/ 201 w 261"/>
                <a:gd name="T27" fmla="*/ 6 h 300"/>
                <a:gd name="T28" fmla="*/ 163 w 261"/>
                <a:gd name="T29" fmla="*/ 0 h 300"/>
                <a:gd name="T30" fmla="*/ 130 w 261"/>
                <a:gd name="T31" fmla="*/ 0 h 300"/>
                <a:gd name="T32" fmla="*/ 130 w 261"/>
                <a:gd name="T33" fmla="*/ 0 h 300"/>
                <a:gd name="T34" fmla="*/ 97 w 261"/>
                <a:gd name="T35" fmla="*/ 0 h 300"/>
                <a:gd name="T36" fmla="*/ 65 w 261"/>
                <a:gd name="T37" fmla="*/ 6 h 300"/>
                <a:gd name="T38" fmla="*/ 32 w 261"/>
                <a:gd name="T39" fmla="*/ 17 h 300"/>
                <a:gd name="T40" fmla="*/ 0 w 261"/>
                <a:gd name="T41" fmla="*/ 27 h 300"/>
                <a:gd name="T42" fmla="*/ 0 w 261"/>
                <a:gd name="T43" fmla="*/ 299 h 300"/>
                <a:gd name="T44" fmla="*/ 0 w 261"/>
                <a:gd name="T45" fmla="*/ 299 h 300"/>
                <a:gd name="T46" fmla="*/ 5 w 261"/>
                <a:gd name="T47" fmla="*/ 277 h 300"/>
                <a:gd name="T48" fmla="*/ 11 w 261"/>
                <a:gd name="T49" fmla="*/ 250 h 300"/>
                <a:gd name="T50" fmla="*/ 22 w 261"/>
                <a:gd name="T51" fmla="*/ 229 h 300"/>
                <a:gd name="T52" fmla="*/ 38 w 261"/>
                <a:gd name="T53" fmla="*/ 212 h 300"/>
                <a:gd name="T54" fmla="*/ 59 w 261"/>
                <a:gd name="T55" fmla="*/ 196 h 300"/>
                <a:gd name="T56" fmla="*/ 81 w 261"/>
                <a:gd name="T57" fmla="*/ 179 h 300"/>
                <a:gd name="T58" fmla="*/ 103 w 261"/>
                <a:gd name="T59" fmla="*/ 174 h 300"/>
                <a:gd name="T60" fmla="*/ 130 w 261"/>
                <a:gd name="T61" fmla="*/ 17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0">
                  <a:moveTo>
                    <a:pt x="130" y="174"/>
                  </a:moveTo>
                  <a:lnTo>
                    <a:pt x="130" y="174"/>
                  </a:lnTo>
                  <a:lnTo>
                    <a:pt x="157" y="174"/>
                  </a:lnTo>
                  <a:lnTo>
                    <a:pt x="179" y="179"/>
                  </a:lnTo>
                  <a:lnTo>
                    <a:pt x="201" y="196"/>
                  </a:lnTo>
                  <a:lnTo>
                    <a:pt x="222" y="212"/>
                  </a:lnTo>
                  <a:lnTo>
                    <a:pt x="238" y="229"/>
                  </a:lnTo>
                  <a:lnTo>
                    <a:pt x="249" y="250"/>
                  </a:lnTo>
                  <a:lnTo>
                    <a:pt x="255" y="277"/>
                  </a:lnTo>
                  <a:lnTo>
                    <a:pt x="260" y="299"/>
                  </a:lnTo>
                  <a:lnTo>
                    <a:pt x="260" y="27"/>
                  </a:lnTo>
                  <a:lnTo>
                    <a:pt x="260" y="27"/>
                  </a:lnTo>
                  <a:lnTo>
                    <a:pt x="228" y="17"/>
                  </a:lnTo>
                  <a:lnTo>
                    <a:pt x="201" y="6"/>
                  </a:lnTo>
                  <a:lnTo>
                    <a:pt x="163" y="0"/>
                  </a:lnTo>
                  <a:lnTo>
                    <a:pt x="130" y="0"/>
                  </a:lnTo>
                  <a:lnTo>
                    <a:pt x="130" y="0"/>
                  </a:lnTo>
                  <a:lnTo>
                    <a:pt x="97" y="0"/>
                  </a:lnTo>
                  <a:lnTo>
                    <a:pt x="65" y="6"/>
                  </a:lnTo>
                  <a:lnTo>
                    <a:pt x="32" y="17"/>
                  </a:lnTo>
                  <a:lnTo>
                    <a:pt x="0" y="27"/>
                  </a:lnTo>
                  <a:lnTo>
                    <a:pt x="0" y="299"/>
                  </a:lnTo>
                  <a:lnTo>
                    <a:pt x="0" y="299"/>
                  </a:lnTo>
                  <a:lnTo>
                    <a:pt x="5" y="277"/>
                  </a:lnTo>
                  <a:lnTo>
                    <a:pt x="11" y="250"/>
                  </a:lnTo>
                  <a:lnTo>
                    <a:pt x="22" y="229"/>
                  </a:lnTo>
                  <a:lnTo>
                    <a:pt x="38" y="212"/>
                  </a:lnTo>
                  <a:lnTo>
                    <a:pt x="59" y="196"/>
                  </a:lnTo>
                  <a:lnTo>
                    <a:pt x="81" y="179"/>
                  </a:lnTo>
                  <a:lnTo>
                    <a:pt x="103" y="174"/>
                  </a:lnTo>
                  <a:lnTo>
                    <a:pt x="130" y="174"/>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2" name="Freeform 251"/>
            <p:cNvSpPr>
              <a:spLocks noChangeArrowheads="1"/>
            </p:cNvSpPr>
            <p:nvPr/>
          </p:nvSpPr>
          <p:spPr bwMode="auto">
            <a:xfrm>
              <a:off x="11841163" y="2163763"/>
              <a:ext cx="92075" cy="107950"/>
            </a:xfrm>
            <a:custGeom>
              <a:avLst/>
              <a:gdLst>
                <a:gd name="T0" fmla="*/ 130 w 261"/>
                <a:gd name="T1" fmla="*/ 130 h 305"/>
                <a:gd name="T2" fmla="*/ 130 w 261"/>
                <a:gd name="T3" fmla="*/ 130 h 305"/>
                <a:gd name="T4" fmla="*/ 103 w 261"/>
                <a:gd name="T5" fmla="*/ 130 h 305"/>
                <a:gd name="T6" fmla="*/ 81 w 261"/>
                <a:gd name="T7" fmla="*/ 120 h 305"/>
                <a:gd name="T8" fmla="*/ 59 w 261"/>
                <a:gd name="T9" fmla="*/ 109 h 305"/>
                <a:gd name="T10" fmla="*/ 38 w 261"/>
                <a:gd name="T11" fmla="*/ 92 h 305"/>
                <a:gd name="T12" fmla="*/ 22 w 261"/>
                <a:gd name="T13" fmla="*/ 76 h 305"/>
                <a:gd name="T14" fmla="*/ 11 w 261"/>
                <a:gd name="T15" fmla="*/ 55 h 305"/>
                <a:gd name="T16" fmla="*/ 5 w 261"/>
                <a:gd name="T17" fmla="*/ 27 h 305"/>
                <a:gd name="T18" fmla="*/ 0 w 261"/>
                <a:gd name="T19" fmla="*/ 0 h 305"/>
                <a:gd name="T20" fmla="*/ 0 w 261"/>
                <a:gd name="T21" fmla="*/ 277 h 305"/>
                <a:gd name="T22" fmla="*/ 0 w 261"/>
                <a:gd name="T23" fmla="*/ 277 h 305"/>
                <a:gd name="T24" fmla="*/ 32 w 261"/>
                <a:gd name="T25" fmla="*/ 288 h 305"/>
                <a:gd name="T26" fmla="*/ 65 w 261"/>
                <a:gd name="T27" fmla="*/ 299 h 305"/>
                <a:gd name="T28" fmla="*/ 97 w 261"/>
                <a:gd name="T29" fmla="*/ 304 h 305"/>
                <a:gd name="T30" fmla="*/ 130 w 261"/>
                <a:gd name="T31" fmla="*/ 304 h 305"/>
                <a:gd name="T32" fmla="*/ 130 w 261"/>
                <a:gd name="T33" fmla="*/ 304 h 305"/>
                <a:gd name="T34" fmla="*/ 163 w 261"/>
                <a:gd name="T35" fmla="*/ 304 h 305"/>
                <a:gd name="T36" fmla="*/ 201 w 261"/>
                <a:gd name="T37" fmla="*/ 299 h 305"/>
                <a:gd name="T38" fmla="*/ 228 w 261"/>
                <a:gd name="T39" fmla="*/ 288 h 305"/>
                <a:gd name="T40" fmla="*/ 260 w 261"/>
                <a:gd name="T41" fmla="*/ 277 h 305"/>
                <a:gd name="T42" fmla="*/ 260 w 261"/>
                <a:gd name="T43" fmla="*/ 0 h 305"/>
                <a:gd name="T44" fmla="*/ 260 w 261"/>
                <a:gd name="T45" fmla="*/ 0 h 305"/>
                <a:gd name="T46" fmla="*/ 255 w 261"/>
                <a:gd name="T47" fmla="*/ 27 h 305"/>
                <a:gd name="T48" fmla="*/ 249 w 261"/>
                <a:gd name="T49" fmla="*/ 55 h 305"/>
                <a:gd name="T50" fmla="*/ 238 w 261"/>
                <a:gd name="T51" fmla="*/ 76 h 305"/>
                <a:gd name="T52" fmla="*/ 222 w 261"/>
                <a:gd name="T53" fmla="*/ 92 h 305"/>
                <a:gd name="T54" fmla="*/ 201 w 261"/>
                <a:gd name="T55" fmla="*/ 109 h 305"/>
                <a:gd name="T56" fmla="*/ 179 w 261"/>
                <a:gd name="T57" fmla="*/ 120 h 305"/>
                <a:gd name="T58" fmla="*/ 157 w 261"/>
                <a:gd name="T59" fmla="*/ 130 h 305"/>
                <a:gd name="T60" fmla="*/ 130 w 261"/>
                <a:gd name="T61" fmla="*/ 13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30"/>
                  </a:moveTo>
                  <a:lnTo>
                    <a:pt x="130" y="130"/>
                  </a:lnTo>
                  <a:lnTo>
                    <a:pt x="103" y="130"/>
                  </a:lnTo>
                  <a:lnTo>
                    <a:pt x="81" y="120"/>
                  </a:lnTo>
                  <a:lnTo>
                    <a:pt x="59" y="109"/>
                  </a:lnTo>
                  <a:lnTo>
                    <a:pt x="38" y="92"/>
                  </a:lnTo>
                  <a:lnTo>
                    <a:pt x="22" y="76"/>
                  </a:lnTo>
                  <a:lnTo>
                    <a:pt x="11" y="55"/>
                  </a:lnTo>
                  <a:lnTo>
                    <a:pt x="5" y="27"/>
                  </a:lnTo>
                  <a:lnTo>
                    <a:pt x="0" y="0"/>
                  </a:lnTo>
                  <a:lnTo>
                    <a:pt x="0" y="277"/>
                  </a:lnTo>
                  <a:lnTo>
                    <a:pt x="0" y="277"/>
                  </a:lnTo>
                  <a:lnTo>
                    <a:pt x="32" y="288"/>
                  </a:lnTo>
                  <a:lnTo>
                    <a:pt x="65" y="299"/>
                  </a:lnTo>
                  <a:lnTo>
                    <a:pt x="97" y="304"/>
                  </a:lnTo>
                  <a:lnTo>
                    <a:pt x="130" y="304"/>
                  </a:lnTo>
                  <a:lnTo>
                    <a:pt x="130" y="304"/>
                  </a:lnTo>
                  <a:lnTo>
                    <a:pt x="163" y="304"/>
                  </a:lnTo>
                  <a:lnTo>
                    <a:pt x="201" y="299"/>
                  </a:lnTo>
                  <a:lnTo>
                    <a:pt x="228" y="288"/>
                  </a:lnTo>
                  <a:lnTo>
                    <a:pt x="260" y="277"/>
                  </a:lnTo>
                  <a:lnTo>
                    <a:pt x="260" y="0"/>
                  </a:lnTo>
                  <a:lnTo>
                    <a:pt x="260" y="0"/>
                  </a:lnTo>
                  <a:lnTo>
                    <a:pt x="255" y="27"/>
                  </a:lnTo>
                  <a:lnTo>
                    <a:pt x="249" y="55"/>
                  </a:lnTo>
                  <a:lnTo>
                    <a:pt x="238" y="76"/>
                  </a:lnTo>
                  <a:lnTo>
                    <a:pt x="222" y="92"/>
                  </a:lnTo>
                  <a:lnTo>
                    <a:pt x="201" y="109"/>
                  </a:lnTo>
                  <a:lnTo>
                    <a:pt x="179" y="120"/>
                  </a:lnTo>
                  <a:lnTo>
                    <a:pt x="157" y="130"/>
                  </a:lnTo>
                  <a:lnTo>
                    <a:pt x="130" y="130"/>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3" name="Freeform 252"/>
            <p:cNvSpPr>
              <a:spLocks noChangeArrowheads="1"/>
            </p:cNvSpPr>
            <p:nvPr/>
          </p:nvSpPr>
          <p:spPr bwMode="auto">
            <a:xfrm>
              <a:off x="11777663" y="2066925"/>
              <a:ext cx="61913" cy="196850"/>
            </a:xfrm>
            <a:custGeom>
              <a:avLst/>
              <a:gdLst>
                <a:gd name="T0" fmla="*/ 174 w 175"/>
                <a:gd name="T1" fmla="*/ 0 h 550"/>
                <a:gd name="T2" fmla="*/ 174 w 175"/>
                <a:gd name="T3" fmla="*/ 0 h 550"/>
                <a:gd name="T4" fmla="*/ 136 w 175"/>
                <a:gd name="T5" fmla="*/ 22 h 550"/>
                <a:gd name="T6" fmla="*/ 103 w 175"/>
                <a:gd name="T7" fmla="*/ 44 h 550"/>
                <a:gd name="T8" fmla="*/ 76 w 175"/>
                <a:gd name="T9" fmla="*/ 77 h 550"/>
                <a:gd name="T10" fmla="*/ 49 w 175"/>
                <a:gd name="T11" fmla="*/ 109 h 550"/>
                <a:gd name="T12" fmla="*/ 27 w 175"/>
                <a:gd name="T13" fmla="*/ 147 h 550"/>
                <a:gd name="T14" fmla="*/ 16 w 175"/>
                <a:gd name="T15" fmla="*/ 185 h 550"/>
                <a:gd name="T16" fmla="*/ 6 w 175"/>
                <a:gd name="T17" fmla="*/ 229 h 550"/>
                <a:gd name="T18" fmla="*/ 0 w 175"/>
                <a:gd name="T19" fmla="*/ 272 h 550"/>
                <a:gd name="T20" fmla="*/ 0 w 175"/>
                <a:gd name="T21" fmla="*/ 272 h 550"/>
                <a:gd name="T22" fmla="*/ 6 w 175"/>
                <a:gd name="T23" fmla="*/ 321 h 550"/>
                <a:gd name="T24" fmla="*/ 16 w 175"/>
                <a:gd name="T25" fmla="*/ 359 h 550"/>
                <a:gd name="T26" fmla="*/ 27 w 175"/>
                <a:gd name="T27" fmla="*/ 402 h 550"/>
                <a:gd name="T28" fmla="*/ 49 w 175"/>
                <a:gd name="T29" fmla="*/ 440 h 550"/>
                <a:gd name="T30" fmla="*/ 76 w 175"/>
                <a:gd name="T31" fmla="*/ 473 h 550"/>
                <a:gd name="T32" fmla="*/ 103 w 175"/>
                <a:gd name="T33" fmla="*/ 500 h 550"/>
                <a:gd name="T34" fmla="*/ 136 w 175"/>
                <a:gd name="T35" fmla="*/ 527 h 550"/>
                <a:gd name="T36" fmla="*/ 174 w 175"/>
                <a:gd name="T37" fmla="*/ 549 h 550"/>
                <a:gd name="T38" fmla="*/ 174 w 175"/>
                <a:gd name="T39" fmla="*/ 272 h 550"/>
                <a:gd name="T40" fmla="*/ 174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174" y="0"/>
                  </a:moveTo>
                  <a:lnTo>
                    <a:pt x="174" y="0"/>
                  </a:lnTo>
                  <a:lnTo>
                    <a:pt x="136" y="22"/>
                  </a:lnTo>
                  <a:lnTo>
                    <a:pt x="103" y="44"/>
                  </a:lnTo>
                  <a:lnTo>
                    <a:pt x="76" y="77"/>
                  </a:lnTo>
                  <a:lnTo>
                    <a:pt x="49" y="109"/>
                  </a:lnTo>
                  <a:lnTo>
                    <a:pt x="27" y="147"/>
                  </a:lnTo>
                  <a:lnTo>
                    <a:pt x="16" y="185"/>
                  </a:lnTo>
                  <a:lnTo>
                    <a:pt x="6" y="229"/>
                  </a:lnTo>
                  <a:lnTo>
                    <a:pt x="0" y="272"/>
                  </a:lnTo>
                  <a:lnTo>
                    <a:pt x="0" y="272"/>
                  </a:lnTo>
                  <a:lnTo>
                    <a:pt x="6" y="321"/>
                  </a:lnTo>
                  <a:lnTo>
                    <a:pt x="16" y="359"/>
                  </a:lnTo>
                  <a:lnTo>
                    <a:pt x="27" y="402"/>
                  </a:lnTo>
                  <a:lnTo>
                    <a:pt x="49" y="440"/>
                  </a:lnTo>
                  <a:lnTo>
                    <a:pt x="76" y="473"/>
                  </a:lnTo>
                  <a:lnTo>
                    <a:pt x="103" y="500"/>
                  </a:lnTo>
                  <a:lnTo>
                    <a:pt x="136" y="527"/>
                  </a:lnTo>
                  <a:lnTo>
                    <a:pt x="174" y="549"/>
                  </a:lnTo>
                  <a:lnTo>
                    <a:pt x="174" y="272"/>
                  </a:lnTo>
                  <a:lnTo>
                    <a:pt x="174"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4" name="Freeform 253"/>
            <p:cNvSpPr>
              <a:spLocks noChangeArrowheads="1"/>
            </p:cNvSpPr>
            <p:nvPr/>
          </p:nvSpPr>
          <p:spPr bwMode="auto">
            <a:xfrm>
              <a:off x="11934825" y="2066925"/>
              <a:ext cx="61913" cy="196850"/>
            </a:xfrm>
            <a:custGeom>
              <a:avLst/>
              <a:gdLst>
                <a:gd name="T0" fmla="*/ 0 w 175"/>
                <a:gd name="T1" fmla="*/ 0 h 550"/>
                <a:gd name="T2" fmla="*/ 0 w 175"/>
                <a:gd name="T3" fmla="*/ 272 h 550"/>
                <a:gd name="T4" fmla="*/ 0 w 175"/>
                <a:gd name="T5" fmla="*/ 549 h 550"/>
                <a:gd name="T6" fmla="*/ 0 w 175"/>
                <a:gd name="T7" fmla="*/ 549 h 550"/>
                <a:gd name="T8" fmla="*/ 38 w 175"/>
                <a:gd name="T9" fmla="*/ 527 h 550"/>
                <a:gd name="T10" fmla="*/ 71 w 175"/>
                <a:gd name="T11" fmla="*/ 500 h 550"/>
                <a:gd name="T12" fmla="*/ 98 w 175"/>
                <a:gd name="T13" fmla="*/ 473 h 550"/>
                <a:gd name="T14" fmla="*/ 125 w 175"/>
                <a:gd name="T15" fmla="*/ 440 h 550"/>
                <a:gd name="T16" fmla="*/ 147 w 175"/>
                <a:gd name="T17" fmla="*/ 402 h 550"/>
                <a:gd name="T18" fmla="*/ 163 w 175"/>
                <a:gd name="T19" fmla="*/ 359 h 550"/>
                <a:gd name="T20" fmla="*/ 168 w 175"/>
                <a:gd name="T21" fmla="*/ 321 h 550"/>
                <a:gd name="T22" fmla="*/ 174 w 175"/>
                <a:gd name="T23" fmla="*/ 272 h 550"/>
                <a:gd name="T24" fmla="*/ 174 w 175"/>
                <a:gd name="T25" fmla="*/ 272 h 550"/>
                <a:gd name="T26" fmla="*/ 168 w 175"/>
                <a:gd name="T27" fmla="*/ 229 h 550"/>
                <a:gd name="T28" fmla="*/ 163 w 175"/>
                <a:gd name="T29" fmla="*/ 185 h 550"/>
                <a:gd name="T30" fmla="*/ 147 w 175"/>
                <a:gd name="T31" fmla="*/ 147 h 550"/>
                <a:gd name="T32" fmla="*/ 125 w 175"/>
                <a:gd name="T33" fmla="*/ 109 h 550"/>
                <a:gd name="T34" fmla="*/ 98 w 175"/>
                <a:gd name="T35" fmla="*/ 77 h 550"/>
                <a:gd name="T36" fmla="*/ 71 w 175"/>
                <a:gd name="T37" fmla="*/ 44 h 550"/>
                <a:gd name="T38" fmla="*/ 38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2"/>
                  </a:lnTo>
                  <a:lnTo>
                    <a:pt x="0" y="549"/>
                  </a:lnTo>
                  <a:lnTo>
                    <a:pt x="0" y="549"/>
                  </a:lnTo>
                  <a:lnTo>
                    <a:pt x="38" y="527"/>
                  </a:lnTo>
                  <a:lnTo>
                    <a:pt x="71" y="500"/>
                  </a:lnTo>
                  <a:lnTo>
                    <a:pt x="98" y="473"/>
                  </a:lnTo>
                  <a:lnTo>
                    <a:pt x="125" y="440"/>
                  </a:lnTo>
                  <a:lnTo>
                    <a:pt x="147" y="402"/>
                  </a:lnTo>
                  <a:lnTo>
                    <a:pt x="163" y="359"/>
                  </a:lnTo>
                  <a:lnTo>
                    <a:pt x="168" y="321"/>
                  </a:lnTo>
                  <a:lnTo>
                    <a:pt x="174" y="272"/>
                  </a:lnTo>
                  <a:lnTo>
                    <a:pt x="174" y="272"/>
                  </a:lnTo>
                  <a:lnTo>
                    <a:pt x="168" y="229"/>
                  </a:lnTo>
                  <a:lnTo>
                    <a:pt x="163" y="185"/>
                  </a:lnTo>
                  <a:lnTo>
                    <a:pt x="147" y="147"/>
                  </a:lnTo>
                  <a:lnTo>
                    <a:pt x="125" y="109"/>
                  </a:lnTo>
                  <a:lnTo>
                    <a:pt x="98" y="77"/>
                  </a:lnTo>
                  <a:lnTo>
                    <a:pt x="71" y="44"/>
                  </a:lnTo>
                  <a:lnTo>
                    <a:pt x="38"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5" name="Freeform 254"/>
            <p:cNvSpPr>
              <a:spLocks noChangeArrowheads="1"/>
            </p:cNvSpPr>
            <p:nvPr/>
          </p:nvSpPr>
          <p:spPr bwMode="auto">
            <a:xfrm>
              <a:off x="10533063" y="2978150"/>
              <a:ext cx="674688" cy="665162"/>
            </a:xfrm>
            <a:custGeom>
              <a:avLst/>
              <a:gdLst>
                <a:gd name="T0" fmla="*/ 1010 w 1879"/>
                <a:gd name="T1" fmla="*/ 27 h 1853"/>
                <a:gd name="T2" fmla="*/ 1010 w 1879"/>
                <a:gd name="T3" fmla="*/ 27 h 1853"/>
                <a:gd name="T4" fmla="*/ 999 w 1879"/>
                <a:gd name="T5" fmla="*/ 16 h 1853"/>
                <a:gd name="T6" fmla="*/ 982 w 1879"/>
                <a:gd name="T7" fmla="*/ 5 h 1853"/>
                <a:gd name="T8" fmla="*/ 966 w 1879"/>
                <a:gd name="T9" fmla="*/ 0 h 1853"/>
                <a:gd name="T10" fmla="*/ 950 w 1879"/>
                <a:gd name="T11" fmla="*/ 0 h 1853"/>
                <a:gd name="T12" fmla="*/ 950 w 1879"/>
                <a:gd name="T13" fmla="*/ 0 h 1853"/>
                <a:gd name="T14" fmla="*/ 934 w 1879"/>
                <a:gd name="T15" fmla="*/ 0 h 1853"/>
                <a:gd name="T16" fmla="*/ 918 w 1879"/>
                <a:gd name="T17" fmla="*/ 5 h 1853"/>
                <a:gd name="T18" fmla="*/ 901 w 1879"/>
                <a:gd name="T19" fmla="*/ 16 h 1853"/>
                <a:gd name="T20" fmla="*/ 890 w 1879"/>
                <a:gd name="T21" fmla="*/ 27 h 1853"/>
                <a:gd name="T22" fmla="*/ 22 w 1879"/>
                <a:gd name="T23" fmla="*/ 891 h 1853"/>
                <a:gd name="T24" fmla="*/ 22 w 1879"/>
                <a:gd name="T25" fmla="*/ 891 h 1853"/>
                <a:gd name="T26" fmla="*/ 10 w 1879"/>
                <a:gd name="T27" fmla="*/ 907 h 1853"/>
                <a:gd name="T28" fmla="*/ 6 w 1879"/>
                <a:gd name="T29" fmla="*/ 918 h 1853"/>
                <a:gd name="T30" fmla="*/ 0 w 1879"/>
                <a:gd name="T31" fmla="*/ 934 h 1853"/>
                <a:gd name="T32" fmla="*/ 0 w 1879"/>
                <a:gd name="T33" fmla="*/ 956 h 1853"/>
                <a:gd name="T34" fmla="*/ 0 w 1879"/>
                <a:gd name="T35" fmla="*/ 956 h 1853"/>
                <a:gd name="T36" fmla="*/ 0 w 1879"/>
                <a:gd name="T37" fmla="*/ 972 h 1853"/>
                <a:gd name="T38" fmla="*/ 6 w 1879"/>
                <a:gd name="T39" fmla="*/ 988 h 1853"/>
                <a:gd name="T40" fmla="*/ 10 w 1879"/>
                <a:gd name="T41" fmla="*/ 999 h 1853"/>
                <a:gd name="T42" fmla="*/ 22 w 1879"/>
                <a:gd name="T43" fmla="*/ 1015 h 1853"/>
                <a:gd name="T44" fmla="*/ 863 w 1879"/>
                <a:gd name="T45" fmla="*/ 1852 h 1853"/>
                <a:gd name="T46" fmla="*/ 863 w 1879"/>
                <a:gd name="T47" fmla="*/ 1608 h 1853"/>
                <a:gd name="T48" fmla="*/ 206 w 1879"/>
                <a:gd name="T49" fmla="*/ 950 h 1853"/>
                <a:gd name="T50" fmla="*/ 950 w 1879"/>
                <a:gd name="T51" fmla="*/ 212 h 1853"/>
                <a:gd name="T52" fmla="*/ 1753 w 1879"/>
                <a:gd name="T53" fmla="*/ 1015 h 1853"/>
                <a:gd name="T54" fmla="*/ 1878 w 1879"/>
                <a:gd name="T55" fmla="*/ 891 h 1853"/>
                <a:gd name="T56" fmla="*/ 1010 w 1879"/>
                <a:gd name="T57" fmla="*/ 27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9" h="1853">
                  <a:moveTo>
                    <a:pt x="1010" y="27"/>
                  </a:moveTo>
                  <a:lnTo>
                    <a:pt x="1010" y="27"/>
                  </a:lnTo>
                  <a:lnTo>
                    <a:pt x="999" y="16"/>
                  </a:lnTo>
                  <a:lnTo>
                    <a:pt x="982" y="5"/>
                  </a:lnTo>
                  <a:lnTo>
                    <a:pt x="966" y="0"/>
                  </a:lnTo>
                  <a:lnTo>
                    <a:pt x="950" y="0"/>
                  </a:lnTo>
                  <a:lnTo>
                    <a:pt x="950" y="0"/>
                  </a:lnTo>
                  <a:lnTo>
                    <a:pt x="934" y="0"/>
                  </a:lnTo>
                  <a:lnTo>
                    <a:pt x="918" y="5"/>
                  </a:lnTo>
                  <a:lnTo>
                    <a:pt x="901" y="16"/>
                  </a:lnTo>
                  <a:lnTo>
                    <a:pt x="890" y="27"/>
                  </a:lnTo>
                  <a:lnTo>
                    <a:pt x="22" y="891"/>
                  </a:lnTo>
                  <a:lnTo>
                    <a:pt x="22" y="891"/>
                  </a:lnTo>
                  <a:lnTo>
                    <a:pt x="10" y="907"/>
                  </a:lnTo>
                  <a:lnTo>
                    <a:pt x="6" y="918"/>
                  </a:lnTo>
                  <a:lnTo>
                    <a:pt x="0" y="934"/>
                  </a:lnTo>
                  <a:lnTo>
                    <a:pt x="0" y="956"/>
                  </a:lnTo>
                  <a:lnTo>
                    <a:pt x="0" y="956"/>
                  </a:lnTo>
                  <a:lnTo>
                    <a:pt x="0" y="972"/>
                  </a:lnTo>
                  <a:lnTo>
                    <a:pt x="6" y="988"/>
                  </a:lnTo>
                  <a:lnTo>
                    <a:pt x="10" y="999"/>
                  </a:lnTo>
                  <a:lnTo>
                    <a:pt x="22" y="1015"/>
                  </a:lnTo>
                  <a:lnTo>
                    <a:pt x="863" y="1852"/>
                  </a:lnTo>
                  <a:lnTo>
                    <a:pt x="863" y="1608"/>
                  </a:lnTo>
                  <a:lnTo>
                    <a:pt x="206" y="950"/>
                  </a:lnTo>
                  <a:lnTo>
                    <a:pt x="950" y="212"/>
                  </a:lnTo>
                  <a:lnTo>
                    <a:pt x="1753" y="1015"/>
                  </a:lnTo>
                  <a:lnTo>
                    <a:pt x="1878" y="891"/>
                  </a:lnTo>
                  <a:lnTo>
                    <a:pt x="1010" y="2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Tree>
    <p:extLst>
      <p:ext uri="{BB962C8B-B14F-4D97-AF65-F5344CB8AC3E}">
        <p14:creationId xmlns:p14="http://schemas.microsoft.com/office/powerpoint/2010/main" val="1060866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4 BLUE">
    <p:bg>
      <p:bgPr>
        <a:solidFill>
          <a:schemeClr val="tx2"/>
        </a:solidFill>
        <a:effectLst/>
      </p:bgPr>
    </p:bg>
    <p:spTree>
      <p:nvGrpSpPr>
        <p:cNvPr id="1" name=""/>
        <p:cNvGrpSpPr/>
        <p:nvPr/>
      </p:nvGrpSpPr>
      <p:grpSpPr>
        <a:xfrm>
          <a:off x="0" y="0"/>
          <a:ext cx="0" cy="0"/>
          <a:chOff x="0" y="0"/>
          <a:chExt cx="0" cy="0"/>
        </a:xfrm>
      </p:grpSpPr>
      <p:sp>
        <p:nvSpPr>
          <p:cNvPr id="64" name="Subtitle 2"/>
          <p:cNvSpPr>
            <a:spLocks noGrp="1"/>
          </p:cNvSpPr>
          <p:nvPr>
            <p:ph type="subTitle" idx="1"/>
          </p:nvPr>
        </p:nvSpPr>
        <p:spPr>
          <a:xfrm>
            <a:off x="435703" y="5179917"/>
            <a:ext cx="7338388"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3" name="Title 1"/>
          <p:cNvSpPr>
            <a:spLocks noGrp="1"/>
          </p:cNvSpPr>
          <p:nvPr>
            <p:ph type="ctrTitle"/>
          </p:nvPr>
        </p:nvSpPr>
        <p:spPr>
          <a:xfrm>
            <a:off x="410302" y="2701234"/>
            <a:ext cx="7363789" cy="2471446"/>
          </a:xfrm>
        </p:spPr>
        <p:txBody>
          <a:bodyPr anchor="b">
            <a:noAutofit/>
          </a:bodyPr>
          <a:lstStyle>
            <a:lvl1pPr>
              <a:lnSpc>
                <a:spcPct val="80000"/>
              </a:lnSpc>
              <a:defRPr sz="4400">
                <a:solidFill>
                  <a:srgbClr val="F5F5F5"/>
                </a:solidFill>
                <a:latin typeface="+mj-lt"/>
              </a:defRPr>
            </a:lvl1pPr>
          </a:lstStyle>
          <a:p>
            <a:r>
              <a:rPr lang="en-US" smtClean="0"/>
              <a:t>Click to edit Master title style</a:t>
            </a:r>
            <a:endParaRPr lang="en-US" dirty="0"/>
          </a:p>
        </p:txBody>
      </p:sp>
      <p:grpSp>
        <p:nvGrpSpPr>
          <p:cNvPr id="9" name="Group 8"/>
          <p:cNvGrpSpPr/>
          <p:nvPr userDrawn="1"/>
        </p:nvGrpSpPr>
        <p:grpSpPr>
          <a:xfrm>
            <a:off x="528435" y="656874"/>
            <a:ext cx="1614660" cy="296779"/>
            <a:chOff x="566738" y="1811338"/>
            <a:chExt cx="5018087" cy="922337"/>
          </a:xfrm>
          <a:solidFill>
            <a:schemeClr val="bg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endParaRPr>
            </a:p>
          </p:txBody>
        </p:sp>
      </p:grpSp>
      <p:grpSp>
        <p:nvGrpSpPr>
          <p:cNvPr id="51" name="Group 50"/>
          <p:cNvGrpSpPr/>
          <p:nvPr userDrawn="1"/>
        </p:nvGrpSpPr>
        <p:grpSpPr>
          <a:xfrm>
            <a:off x="509985" y="6385629"/>
            <a:ext cx="1164827" cy="226840"/>
            <a:chOff x="382588" y="4784726"/>
            <a:chExt cx="896938" cy="174625"/>
          </a:xfrm>
          <a:solidFill>
            <a:schemeClr val="bg1"/>
          </a:solidFill>
        </p:grpSpPr>
        <p:sp>
          <p:nvSpPr>
            <p:cNvPr id="52"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 name="Rectangle 59"/>
          <p:cNvSpPr/>
          <p:nvPr userDrawn="1"/>
        </p:nvSpPr>
        <p:spPr>
          <a:xfrm>
            <a:off x="381000" y="6362700"/>
            <a:ext cx="1473200" cy="296415"/>
          </a:xfrm>
          <a:prstGeom prst="rect">
            <a:avLst/>
          </a:prstGeom>
          <a:solidFill>
            <a:srgbClr val="29A7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Rectangle 238"/>
          <p:cNvSpPr/>
          <p:nvPr userDrawn="1"/>
        </p:nvSpPr>
        <p:spPr>
          <a:xfrm>
            <a:off x="-1" y="6311900"/>
            <a:ext cx="12188825" cy="546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p:cNvGrpSpPr/>
          <p:nvPr userDrawn="1"/>
        </p:nvGrpSpPr>
        <p:grpSpPr>
          <a:xfrm>
            <a:off x="7099301" y="172976"/>
            <a:ext cx="4795838" cy="6694549"/>
            <a:chOff x="7573963" y="693738"/>
            <a:chExt cx="4422775" cy="6173787"/>
          </a:xfrm>
          <a:solidFill>
            <a:srgbClr val="005586"/>
          </a:solidFill>
        </p:grpSpPr>
        <p:sp>
          <p:nvSpPr>
            <p:cNvPr id="47" name="Freeform 3"/>
            <p:cNvSpPr>
              <a:spLocks noChangeArrowheads="1"/>
            </p:cNvSpPr>
            <p:nvPr/>
          </p:nvSpPr>
          <p:spPr bwMode="auto">
            <a:xfrm>
              <a:off x="11466513" y="1619250"/>
              <a:ext cx="61913" cy="984250"/>
            </a:xfrm>
            <a:custGeom>
              <a:avLst/>
              <a:gdLst>
                <a:gd name="T0" fmla="*/ 0 w 175"/>
                <a:gd name="T1" fmla="*/ 0 h 2739"/>
                <a:gd name="T2" fmla="*/ 0 w 175"/>
                <a:gd name="T3" fmla="*/ 2738 h 2739"/>
                <a:gd name="T4" fmla="*/ 174 w 175"/>
                <a:gd name="T5" fmla="*/ 2738 h 2739"/>
                <a:gd name="T6" fmla="*/ 174 w 175"/>
                <a:gd name="T7" fmla="*/ 272 h 2739"/>
                <a:gd name="T8" fmla="*/ 174 w 175"/>
                <a:gd name="T9" fmla="*/ 272 h 2739"/>
                <a:gd name="T10" fmla="*/ 136 w 175"/>
                <a:gd name="T11" fmla="*/ 250 h 2739"/>
                <a:gd name="T12" fmla="*/ 103 w 175"/>
                <a:gd name="T13" fmla="*/ 223 h 2739"/>
                <a:gd name="T14" fmla="*/ 76 w 175"/>
                <a:gd name="T15" fmla="*/ 196 h 2739"/>
                <a:gd name="T16" fmla="*/ 49 w 175"/>
                <a:gd name="T17" fmla="*/ 164 h 2739"/>
                <a:gd name="T18" fmla="*/ 27 w 175"/>
                <a:gd name="T19" fmla="*/ 125 h 2739"/>
                <a:gd name="T20" fmla="*/ 11 w 175"/>
                <a:gd name="T21" fmla="*/ 87 h 2739"/>
                <a:gd name="T22" fmla="*/ 5 w 175"/>
                <a:gd name="T23" fmla="*/ 44 h 2739"/>
                <a:gd name="T24" fmla="*/ 0 w 175"/>
                <a:gd name="T25" fmla="*/ 0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39">
                  <a:moveTo>
                    <a:pt x="0" y="0"/>
                  </a:moveTo>
                  <a:lnTo>
                    <a:pt x="0" y="2738"/>
                  </a:lnTo>
                  <a:lnTo>
                    <a:pt x="174" y="2738"/>
                  </a:lnTo>
                  <a:lnTo>
                    <a:pt x="174" y="272"/>
                  </a:lnTo>
                  <a:lnTo>
                    <a:pt x="174" y="272"/>
                  </a:lnTo>
                  <a:lnTo>
                    <a:pt x="136" y="250"/>
                  </a:lnTo>
                  <a:lnTo>
                    <a:pt x="103" y="223"/>
                  </a:lnTo>
                  <a:lnTo>
                    <a:pt x="76" y="196"/>
                  </a:lnTo>
                  <a:lnTo>
                    <a:pt x="49" y="164"/>
                  </a:lnTo>
                  <a:lnTo>
                    <a:pt x="27" y="125"/>
                  </a:lnTo>
                  <a:lnTo>
                    <a:pt x="11" y="87"/>
                  </a:lnTo>
                  <a:lnTo>
                    <a:pt x="5" y="44"/>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8" name="Freeform 4"/>
            <p:cNvSpPr>
              <a:spLocks noChangeArrowheads="1"/>
            </p:cNvSpPr>
            <p:nvPr/>
          </p:nvSpPr>
          <p:spPr bwMode="auto">
            <a:xfrm>
              <a:off x="10220325" y="4595813"/>
              <a:ext cx="61913" cy="168275"/>
            </a:xfrm>
            <a:custGeom>
              <a:avLst/>
              <a:gdLst>
                <a:gd name="T0" fmla="*/ 0 w 175"/>
                <a:gd name="T1" fmla="*/ 273 h 474"/>
                <a:gd name="T2" fmla="*/ 0 w 175"/>
                <a:gd name="T3" fmla="*/ 473 h 474"/>
                <a:gd name="T4" fmla="*/ 174 w 175"/>
                <a:gd name="T5" fmla="*/ 473 h 474"/>
                <a:gd name="T6" fmla="*/ 174 w 175"/>
                <a:gd name="T7" fmla="*/ 0 h 474"/>
                <a:gd name="T8" fmla="*/ 174 w 175"/>
                <a:gd name="T9" fmla="*/ 0 h 474"/>
                <a:gd name="T10" fmla="*/ 174 w 175"/>
                <a:gd name="T11" fmla="*/ 44 h 474"/>
                <a:gd name="T12" fmla="*/ 163 w 175"/>
                <a:gd name="T13" fmla="*/ 88 h 474"/>
                <a:gd name="T14" fmla="*/ 147 w 175"/>
                <a:gd name="T15" fmla="*/ 125 h 474"/>
                <a:gd name="T16" fmla="*/ 125 w 175"/>
                <a:gd name="T17" fmla="*/ 164 h 474"/>
                <a:gd name="T18" fmla="*/ 103 w 175"/>
                <a:gd name="T19" fmla="*/ 196 h 474"/>
                <a:gd name="T20" fmla="*/ 71 w 175"/>
                <a:gd name="T21" fmla="*/ 229 h 474"/>
                <a:gd name="T22" fmla="*/ 38 w 175"/>
                <a:gd name="T23" fmla="*/ 250 h 474"/>
                <a:gd name="T24" fmla="*/ 0 w 175"/>
                <a:gd name="T25" fmla="*/ 27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474">
                  <a:moveTo>
                    <a:pt x="0" y="273"/>
                  </a:moveTo>
                  <a:lnTo>
                    <a:pt x="0" y="473"/>
                  </a:lnTo>
                  <a:lnTo>
                    <a:pt x="174" y="473"/>
                  </a:lnTo>
                  <a:lnTo>
                    <a:pt x="174" y="0"/>
                  </a:lnTo>
                  <a:lnTo>
                    <a:pt x="174" y="0"/>
                  </a:lnTo>
                  <a:lnTo>
                    <a:pt x="174" y="44"/>
                  </a:lnTo>
                  <a:lnTo>
                    <a:pt x="163" y="88"/>
                  </a:lnTo>
                  <a:lnTo>
                    <a:pt x="147" y="125"/>
                  </a:lnTo>
                  <a:lnTo>
                    <a:pt x="125" y="164"/>
                  </a:lnTo>
                  <a:lnTo>
                    <a:pt x="103" y="196"/>
                  </a:lnTo>
                  <a:lnTo>
                    <a:pt x="71" y="229"/>
                  </a:lnTo>
                  <a:lnTo>
                    <a:pt x="38" y="250"/>
                  </a:lnTo>
                  <a:lnTo>
                    <a:pt x="0" y="27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9" name="Freeform 5"/>
            <p:cNvSpPr>
              <a:spLocks noChangeArrowheads="1"/>
            </p:cNvSpPr>
            <p:nvPr/>
          </p:nvSpPr>
          <p:spPr bwMode="auto">
            <a:xfrm>
              <a:off x="8662988" y="6008688"/>
              <a:ext cx="60325" cy="261937"/>
            </a:xfrm>
            <a:custGeom>
              <a:avLst/>
              <a:gdLst>
                <a:gd name="T0" fmla="*/ 0 w 174"/>
                <a:gd name="T1" fmla="*/ 271 h 734"/>
                <a:gd name="T2" fmla="*/ 0 w 174"/>
                <a:gd name="T3" fmla="*/ 733 h 734"/>
                <a:gd name="T4" fmla="*/ 173 w 174"/>
                <a:gd name="T5" fmla="*/ 733 h 734"/>
                <a:gd name="T6" fmla="*/ 173 w 174"/>
                <a:gd name="T7" fmla="*/ 0 h 734"/>
                <a:gd name="T8" fmla="*/ 173 w 174"/>
                <a:gd name="T9" fmla="*/ 0 h 734"/>
                <a:gd name="T10" fmla="*/ 173 w 174"/>
                <a:gd name="T11" fmla="*/ 43 h 734"/>
                <a:gd name="T12" fmla="*/ 162 w 174"/>
                <a:gd name="T13" fmla="*/ 87 h 734"/>
                <a:gd name="T14" fmla="*/ 146 w 174"/>
                <a:gd name="T15" fmla="*/ 125 h 734"/>
                <a:gd name="T16" fmla="*/ 130 w 174"/>
                <a:gd name="T17" fmla="*/ 163 h 734"/>
                <a:gd name="T18" fmla="*/ 102 w 174"/>
                <a:gd name="T19" fmla="*/ 196 h 734"/>
                <a:gd name="T20" fmla="*/ 70 w 174"/>
                <a:gd name="T21" fmla="*/ 228 h 734"/>
                <a:gd name="T22" fmla="*/ 37 w 174"/>
                <a:gd name="T23" fmla="*/ 250 h 734"/>
                <a:gd name="T24" fmla="*/ 0 w 174"/>
                <a:gd name="T25" fmla="*/ 27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734">
                  <a:moveTo>
                    <a:pt x="0" y="271"/>
                  </a:moveTo>
                  <a:lnTo>
                    <a:pt x="0" y="733"/>
                  </a:lnTo>
                  <a:lnTo>
                    <a:pt x="173" y="733"/>
                  </a:lnTo>
                  <a:lnTo>
                    <a:pt x="173" y="0"/>
                  </a:lnTo>
                  <a:lnTo>
                    <a:pt x="173" y="0"/>
                  </a:lnTo>
                  <a:lnTo>
                    <a:pt x="173" y="43"/>
                  </a:lnTo>
                  <a:lnTo>
                    <a:pt x="162" y="87"/>
                  </a:lnTo>
                  <a:lnTo>
                    <a:pt x="146" y="125"/>
                  </a:lnTo>
                  <a:lnTo>
                    <a:pt x="130" y="163"/>
                  </a:lnTo>
                  <a:lnTo>
                    <a:pt x="102" y="196"/>
                  </a:lnTo>
                  <a:lnTo>
                    <a:pt x="70" y="228"/>
                  </a:lnTo>
                  <a:lnTo>
                    <a:pt x="37" y="250"/>
                  </a:lnTo>
                  <a:lnTo>
                    <a:pt x="0" y="2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50" name="Freeform 6"/>
            <p:cNvSpPr>
              <a:spLocks noChangeArrowheads="1"/>
            </p:cNvSpPr>
            <p:nvPr/>
          </p:nvSpPr>
          <p:spPr bwMode="auto">
            <a:xfrm>
              <a:off x="11310938" y="2573338"/>
              <a:ext cx="374650" cy="217487"/>
            </a:xfrm>
            <a:custGeom>
              <a:avLst/>
              <a:gdLst>
                <a:gd name="T0" fmla="*/ 521 w 1043"/>
                <a:gd name="T1" fmla="*/ 609 h 610"/>
                <a:gd name="T2" fmla="*/ 488 w 1043"/>
                <a:gd name="T3" fmla="*/ 604 h 610"/>
                <a:gd name="T4" fmla="*/ 472 w 1043"/>
                <a:gd name="T5" fmla="*/ 593 h 610"/>
                <a:gd name="T6" fmla="*/ 461 w 1043"/>
                <a:gd name="T7" fmla="*/ 581 h 610"/>
                <a:gd name="T8" fmla="*/ 27 w 1043"/>
                <a:gd name="T9" fmla="*/ 152 h 610"/>
                <a:gd name="T10" fmla="*/ 10 w 1043"/>
                <a:gd name="T11" fmla="*/ 131 h 610"/>
                <a:gd name="T12" fmla="*/ 0 w 1043"/>
                <a:gd name="T13" fmla="*/ 104 h 610"/>
                <a:gd name="T14" fmla="*/ 0 w 1043"/>
                <a:gd name="T15" fmla="*/ 82 h 610"/>
                <a:gd name="T16" fmla="*/ 5 w 1043"/>
                <a:gd name="T17" fmla="*/ 55 h 610"/>
                <a:gd name="T18" fmla="*/ 21 w 1043"/>
                <a:gd name="T19" fmla="*/ 33 h 610"/>
                <a:gd name="T20" fmla="*/ 37 w 1043"/>
                <a:gd name="T21" fmla="*/ 17 h 610"/>
                <a:gd name="T22" fmla="*/ 65 w 1043"/>
                <a:gd name="T23" fmla="*/ 6 h 610"/>
                <a:gd name="T24" fmla="*/ 86 w 1043"/>
                <a:gd name="T25" fmla="*/ 0 h 610"/>
                <a:gd name="T26" fmla="*/ 955 w 1043"/>
                <a:gd name="T27" fmla="*/ 0 h 610"/>
                <a:gd name="T28" fmla="*/ 977 w 1043"/>
                <a:gd name="T29" fmla="*/ 6 h 610"/>
                <a:gd name="T30" fmla="*/ 1004 w 1043"/>
                <a:gd name="T31" fmla="*/ 17 h 610"/>
                <a:gd name="T32" fmla="*/ 1020 w 1043"/>
                <a:gd name="T33" fmla="*/ 33 h 610"/>
                <a:gd name="T34" fmla="*/ 1031 w 1043"/>
                <a:gd name="T35" fmla="*/ 55 h 610"/>
                <a:gd name="T36" fmla="*/ 1042 w 1043"/>
                <a:gd name="T37" fmla="*/ 82 h 610"/>
                <a:gd name="T38" fmla="*/ 1037 w 1043"/>
                <a:gd name="T39" fmla="*/ 104 h 610"/>
                <a:gd name="T40" fmla="*/ 1031 w 1043"/>
                <a:gd name="T41" fmla="*/ 131 h 610"/>
                <a:gd name="T42" fmla="*/ 1014 w 1043"/>
                <a:gd name="T43" fmla="*/ 152 h 610"/>
                <a:gd name="T44" fmla="*/ 581 w 1043"/>
                <a:gd name="T45" fmla="*/ 581 h 610"/>
                <a:gd name="T46" fmla="*/ 570 w 1043"/>
                <a:gd name="T47" fmla="*/ 593 h 610"/>
                <a:gd name="T48" fmla="*/ 553 w 1043"/>
                <a:gd name="T49" fmla="*/ 604 h 610"/>
                <a:gd name="T50" fmla="*/ 521 w 1043"/>
                <a:gd name="T51" fmla="*/ 609 h 610"/>
                <a:gd name="T52" fmla="*/ 298 w 1043"/>
                <a:gd name="T53" fmla="*/ 174 h 610"/>
                <a:gd name="T54" fmla="*/ 521 w 1043"/>
                <a:gd name="T55" fmla="*/ 397 h 610"/>
                <a:gd name="T56" fmla="*/ 743 w 1043"/>
                <a:gd name="T57" fmla="*/ 174 h 610"/>
                <a:gd name="T58" fmla="*/ 298 w 1043"/>
                <a:gd name="T59"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3" h="610">
                  <a:moveTo>
                    <a:pt x="521" y="609"/>
                  </a:moveTo>
                  <a:lnTo>
                    <a:pt x="488" y="604"/>
                  </a:lnTo>
                  <a:lnTo>
                    <a:pt x="472" y="593"/>
                  </a:lnTo>
                  <a:lnTo>
                    <a:pt x="461" y="581"/>
                  </a:lnTo>
                  <a:lnTo>
                    <a:pt x="27" y="152"/>
                  </a:lnTo>
                  <a:lnTo>
                    <a:pt x="10" y="131"/>
                  </a:lnTo>
                  <a:lnTo>
                    <a:pt x="0" y="104"/>
                  </a:lnTo>
                  <a:lnTo>
                    <a:pt x="0" y="82"/>
                  </a:lnTo>
                  <a:lnTo>
                    <a:pt x="5" y="55"/>
                  </a:lnTo>
                  <a:lnTo>
                    <a:pt x="21" y="33"/>
                  </a:lnTo>
                  <a:lnTo>
                    <a:pt x="37" y="17"/>
                  </a:lnTo>
                  <a:lnTo>
                    <a:pt x="65" y="6"/>
                  </a:lnTo>
                  <a:lnTo>
                    <a:pt x="86" y="0"/>
                  </a:lnTo>
                  <a:lnTo>
                    <a:pt x="955" y="0"/>
                  </a:lnTo>
                  <a:lnTo>
                    <a:pt x="977" y="6"/>
                  </a:lnTo>
                  <a:lnTo>
                    <a:pt x="1004" y="17"/>
                  </a:lnTo>
                  <a:lnTo>
                    <a:pt x="1020" y="33"/>
                  </a:lnTo>
                  <a:lnTo>
                    <a:pt x="1031" y="55"/>
                  </a:lnTo>
                  <a:lnTo>
                    <a:pt x="1042" y="82"/>
                  </a:lnTo>
                  <a:lnTo>
                    <a:pt x="1037" y="104"/>
                  </a:lnTo>
                  <a:lnTo>
                    <a:pt x="1031" y="131"/>
                  </a:lnTo>
                  <a:lnTo>
                    <a:pt x="1014" y="152"/>
                  </a:lnTo>
                  <a:lnTo>
                    <a:pt x="581" y="581"/>
                  </a:lnTo>
                  <a:lnTo>
                    <a:pt x="570" y="593"/>
                  </a:lnTo>
                  <a:lnTo>
                    <a:pt x="553" y="604"/>
                  </a:lnTo>
                  <a:lnTo>
                    <a:pt x="521" y="609"/>
                  </a:lnTo>
                  <a:close/>
                  <a:moveTo>
                    <a:pt x="298" y="174"/>
                  </a:moveTo>
                  <a:lnTo>
                    <a:pt x="521" y="397"/>
                  </a:lnTo>
                  <a:lnTo>
                    <a:pt x="743" y="174"/>
                  </a:lnTo>
                  <a:lnTo>
                    <a:pt x="298"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1" name="Freeform 7"/>
            <p:cNvSpPr>
              <a:spLocks noChangeArrowheads="1"/>
            </p:cNvSpPr>
            <p:nvPr/>
          </p:nvSpPr>
          <p:spPr bwMode="auto">
            <a:xfrm>
              <a:off x="11156950" y="1960563"/>
              <a:ext cx="60325" cy="4141787"/>
            </a:xfrm>
            <a:custGeom>
              <a:avLst/>
              <a:gdLst>
                <a:gd name="T0" fmla="*/ 0 w 174"/>
                <a:gd name="T1" fmla="*/ 2928 h 11511"/>
                <a:gd name="T2" fmla="*/ 0 w 174"/>
                <a:gd name="T3" fmla="*/ 2928 h 11511"/>
                <a:gd name="T4" fmla="*/ 0 w 174"/>
                <a:gd name="T5" fmla="*/ 2885 h 11511"/>
                <a:gd name="T6" fmla="*/ 10 w 174"/>
                <a:gd name="T7" fmla="*/ 2841 h 11511"/>
                <a:gd name="T8" fmla="*/ 27 w 174"/>
                <a:gd name="T9" fmla="*/ 2803 h 11511"/>
                <a:gd name="T10" fmla="*/ 43 w 174"/>
                <a:gd name="T11" fmla="*/ 2765 h 11511"/>
                <a:gd name="T12" fmla="*/ 70 w 174"/>
                <a:gd name="T13" fmla="*/ 2733 h 11511"/>
                <a:gd name="T14" fmla="*/ 103 w 174"/>
                <a:gd name="T15" fmla="*/ 2700 h 11511"/>
                <a:gd name="T16" fmla="*/ 135 w 174"/>
                <a:gd name="T17" fmla="*/ 2678 h 11511"/>
                <a:gd name="T18" fmla="*/ 173 w 174"/>
                <a:gd name="T19" fmla="*/ 2656 h 11511"/>
                <a:gd name="T20" fmla="*/ 173 w 174"/>
                <a:gd name="T21" fmla="*/ 0 h 11511"/>
                <a:gd name="T22" fmla="*/ 0 w 174"/>
                <a:gd name="T23" fmla="*/ 0 h 11511"/>
                <a:gd name="T24" fmla="*/ 0 w 174"/>
                <a:gd name="T25" fmla="*/ 11510 h 11511"/>
                <a:gd name="T26" fmla="*/ 173 w 174"/>
                <a:gd name="T27" fmla="*/ 11510 h 11511"/>
                <a:gd name="T28" fmla="*/ 173 w 174"/>
                <a:gd name="T29" fmla="*/ 3205 h 11511"/>
                <a:gd name="T30" fmla="*/ 173 w 174"/>
                <a:gd name="T31" fmla="*/ 3205 h 11511"/>
                <a:gd name="T32" fmla="*/ 135 w 174"/>
                <a:gd name="T33" fmla="*/ 3184 h 11511"/>
                <a:gd name="T34" fmla="*/ 103 w 174"/>
                <a:gd name="T35" fmla="*/ 3156 h 11511"/>
                <a:gd name="T36" fmla="*/ 70 w 174"/>
                <a:gd name="T37" fmla="*/ 3129 h 11511"/>
                <a:gd name="T38" fmla="*/ 43 w 174"/>
                <a:gd name="T39" fmla="*/ 3091 h 11511"/>
                <a:gd name="T40" fmla="*/ 27 w 174"/>
                <a:gd name="T41" fmla="*/ 3059 h 11511"/>
                <a:gd name="T42" fmla="*/ 10 w 174"/>
                <a:gd name="T43" fmla="*/ 3015 h 11511"/>
                <a:gd name="T44" fmla="*/ 0 w 174"/>
                <a:gd name="T45" fmla="*/ 2972 h 11511"/>
                <a:gd name="T46" fmla="*/ 0 w 174"/>
                <a:gd name="T47" fmla="*/ 2928 h 1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11511">
                  <a:moveTo>
                    <a:pt x="0" y="2928"/>
                  </a:moveTo>
                  <a:lnTo>
                    <a:pt x="0" y="2928"/>
                  </a:lnTo>
                  <a:lnTo>
                    <a:pt x="0" y="2885"/>
                  </a:lnTo>
                  <a:lnTo>
                    <a:pt x="10" y="2841"/>
                  </a:lnTo>
                  <a:lnTo>
                    <a:pt x="27" y="2803"/>
                  </a:lnTo>
                  <a:lnTo>
                    <a:pt x="43" y="2765"/>
                  </a:lnTo>
                  <a:lnTo>
                    <a:pt x="70" y="2733"/>
                  </a:lnTo>
                  <a:lnTo>
                    <a:pt x="103" y="2700"/>
                  </a:lnTo>
                  <a:lnTo>
                    <a:pt x="135" y="2678"/>
                  </a:lnTo>
                  <a:lnTo>
                    <a:pt x="173" y="2656"/>
                  </a:lnTo>
                  <a:lnTo>
                    <a:pt x="173" y="0"/>
                  </a:lnTo>
                  <a:lnTo>
                    <a:pt x="0" y="0"/>
                  </a:lnTo>
                  <a:lnTo>
                    <a:pt x="0" y="11510"/>
                  </a:lnTo>
                  <a:lnTo>
                    <a:pt x="173" y="11510"/>
                  </a:lnTo>
                  <a:lnTo>
                    <a:pt x="173" y="3205"/>
                  </a:lnTo>
                  <a:lnTo>
                    <a:pt x="173" y="3205"/>
                  </a:lnTo>
                  <a:lnTo>
                    <a:pt x="135" y="3184"/>
                  </a:lnTo>
                  <a:lnTo>
                    <a:pt x="103" y="3156"/>
                  </a:lnTo>
                  <a:lnTo>
                    <a:pt x="70" y="3129"/>
                  </a:lnTo>
                  <a:lnTo>
                    <a:pt x="43" y="3091"/>
                  </a:lnTo>
                  <a:lnTo>
                    <a:pt x="27" y="3059"/>
                  </a:lnTo>
                  <a:lnTo>
                    <a:pt x="10" y="3015"/>
                  </a:lnTo>
                  <a:lnTo>
                    <a:pt x="0" y="2972"/>
                  </a:lnTo>
                  <a:lnTo>
                    <a:pt x="0" y="292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2" name="Freeform 8"/>
            <p:cNvSpPr>
              <a:spLocks noChangeArrowheads="1"/>
            </p:cNvSpPr>
            <p:nvPr/>
          </p:nvSpPr>
          <p:spPr bwMode="auto">
            <a:xfrm>
              <a:off x="11310938" y="2117725"/>
              <a:ext cx="60325" cy="896937"/>
            </a:xfrm>
            <a:custGeom>
              <a:avLst/>
              <a:gdLst>
                <a:gd name="T0" fmla="*/ 0 w 174"/>
                <a:gd name="T1" fmla="*/ 0 h 2494"/>
                <a:gd name="T2" fmla="*/ 0 w 174"/>
                <a:gd name="T3" fmla="*/ 2221 h 2494"/>
                <a:gd name="T4" fmla="*/ 0 w 174"/>
                <a:gd name="T5" fmla="*/ 2221 h 2494"/>
                <a:gd name="T6" fmla="*/ 37 w 174"/>
                <a:gd name="T7" fmla="*/ 2243 h 2494"/>
                <a:gd name="T8" fmla="*/ 70 w 174"/>
                <a:gd name="T9" fmla="*/ 2265 h 2494"/>
                <a:gd name="T10" fmla="*/ 102 w 174"/>
                <a:gd name="T11" fmla="*/ 2298 h 2494"/>
                <a:gd name="T12" fmla="*/ 125 w 174"/>
                <a:gd name="T13" fmla="*/ 2330 h 2494"/>
                <a:gd name="T14" fmla="*/ 146 w 174"/>
                <a:gd name="T15" fmla="*/ 2368 h 2494"/>
                <a:gd name="T16" fmla="*/ 162 w 174"/>
                <a:gd name="T17" fmla="*/ 2406 h 2494"/>
                <a:gd name="T18" fmla="*/ 173 w 174"/>
                <a:gd name="T19" fmla="*/ 2450 h 2494"/>
                <a:gd name="T20" fmla="*/ 173 w 174"/>
                <a:gd name="T21" fmla="*/ 2493 h 2494"/>
                <a:gd name="T22" fmla="*/ 173 w 174"/>
                <a:gd name="T23" fmla="*/ 0 h 2494"/>
                <a:gd name="T24" fmla="*/ 0 w 174"/>
                <a:gd name="T25" fmla="*/ 0 h 2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494">
                  <a:moveTo>
                    <a:pt x="0" y="0"/>
                  </a:moveTo>
                  <a:lnTo>
                    <a:pt x="0" y="2221"/>
                  </a:lnTo>
                  <a:lnTo>
                    <a:pt x="0" y="2221"/>
                  </a:lnTo>
                  <a:lnTo>
                    <a:pt x="37" y="2243"/>
                  </a:lnTo>
                  <a:lnTo>
                    <a:pt x="70" y="2265"/>
                  </a:lnTo>
                  <a:lnTo>
                    <a:pt x="102" y="2298"/>
                  </a:lnTo>
                  <a:lnTo>
                    <a:pt x="125" y="2330"/>
                  </a:lnTo>
                  <a:lnTo>
                    <a:pt x="146" y="2368"/>
                  </a:lnTo>
                  <a:lnTo>
                    <a:pt x="162" y="2406"/>
                  </a:lnTo>
                  <a:lnTo>
                    <a:pt x="173" y="2450"/>
                  </a:lnTo>
                  <a:lnTo>
                    <a:pt x="173" y="2493"/>
                  </a:lnTo>
                  <a:lnTo>
                    <a:pt x="173"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5" name="Freeform 9"/>
            <p:cNvSpPr>
              <a:spLocks noChangeArrowheads="1"/>
            </p:cNvSpPr>
            <p:nvPr/>
          </p:nvSpPr>
          <p:spPr bwMode="auto">
            <a:xfrm>
              <a:off x="11310938" y="3014663"/>
              <a:ext cx="60325" cy="538162"/>
            </a:xfrm>
            <a:custGeom>
              <a:avLst/>
              <a:gdLst>
                <a:gd name="T0" fmla="*/ 0 w 174"/>
                <a:gd name="T1" fmla="*/ 277 h 1500"/>
                <a:gd name="T2" fmla="*/ 0 w 174"/>
                <a:gd name="T3" fmla="*/ 1499 h 1500"/>
                <a:gd name="T4" fmla="*/ 173 w 174"/>
                <a:gd name="T5" fmla="*/ 1499 h 1500"/>
                <a:gd name="T6" fmla="*/ 173 w 174"/>
                <a:gd name="T7" fmla="*/ 0 h 1500"/>
                <a:gd name="T8" fmla="*/ 173 w 174"/>
                <a:gd name="T9" fmla="*/ 0 h 1500"/>
                <a:gd name="T10" fmla="*/ 173 w 174"/>
                <a:gd name="T11" fmla="*/ 44 h 1500"/>
                <a:gd name="T12" fmla="*/ 162 w 174"/>
                <a:gd name="T13" fmla="*/ 87 h 1500"/>
                <a:gd name="T14" fmla="*/ 146 w 174"/>
                <a:gd name="T15" fmla="*/ 131 h 1500"/>
                <a:gd name="T16" fmla="*/ 125 w 174"/>
                <a:gd name="T17" fmla="*/ 163 h 1500"/>
                <a:gd name="T18" fmla="*/ 102 w 174"/>
                <a:gd name="T19" fmla="*/ 201 h 1500"/>
                <a:gd name="T20" fmla="*/ 70 w 174"/>
                <a:gd name="T21" fmla="*/ 228 h 1500"/>
                <a:gd name="T22" fmla="*/ 37 w 174"/>
                <a:gd name="T23" fmla="*/ 256 h 1500"/>
                <a:gd name="T24" fmla="*/ 0 w 174"/>
                <a:gd name="T25" fmla="*/ 277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1500">
                  <a:moveTo>
                    <a:pt x="0" y="277"/>
                  </a:moveTo>
                  <a:lnTo>
                    <a:pt x="0" y="1499"/>
                  </a:lnTo>
                  <a:lnTo>
                    <a:pt x="173" y="1499"/>
                  </a:lnTo>
                  <a:lnTo>
                    <a:pt x="173" y="0"/>
                  </a:lnTo>
                  <a:lnTo>
                    <a:pt x="173" y="0"/>
                  </a:lnTo>
                  <a:lnTo>
                    <a:pt x="173" y="44"/>
                  </a:lnTo>
                  <a:lnTo>
                    <a:pt x="162" y="87"/>
                  </a:lnTo>
                  <a:lnTo>
                    <a:pt x="146" y="131"/>
                  </a:lnTo>
                  <a:lnTo>
                    <a:pt x="125" y="163"/>
                  </a:lnTo>
                  <a:lnTo>
                    <a:pt x="102" y="201"/>
                  </a:lnTo>
                  <a:lnTo>
                    <a:pt x="70" y="228"/>
                  </a:lnTo>
                  <a:lnTo>
                    <a:pt x="37" y="256"/>
                  </a:lnTo>
                  <a:lnTo>
                    <a:pt x="0"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6" name="Freeform 10"/>
            <p:cNvSpPr>
              <a:spLocks noChangeArrowheads="1"/>
            </p:cNvSpPr>
            <p:nvPr/>
          </p:nvSpPr>
          <p:spPr bwMode="auto">
            <a:xfrm>
              <a:off x="11218863" y="2905125"/>
              <a:ext cx="90488" cy="217487"/>
            </a:xfrm>
            <a:custGeom>
              <a:avLst/>
              <a:gdLst>
                <a:gd name="T0" fmla="*/ 125 w 257"/>
                <a:gd name="T1" fmla="*/ 435 h 609"/>
                <a:gd name="T2" fmla="*/ 125 w 257"/>
                <a:gd name="T3" fmla="*/ 435 h 609"/>
                <a:gd name="T4" fmla="*/ 104 w 257"/>
                <a:gd name="T5" fmla="*/ 435 h 609"/>
                <a:gd name="T6" fmla="*/ 77 w 257"/>
                <a:gd name="T7" fmla="*/ 423 h 609"/>
                <a:gd name="T8" fmla="*/ 54 w 257"/>
                <a:gd name="T9" fmla="*/ 413 h 609"/>
                <a:gd name="T10" fmla="*/ 38 w 257"/>
                <a:gd name="T11" fmla="*/ 396 h 609"/>
                <a:gd name="T12" fmla="*/ 22 w 257"/>
                <a:gd name="T13" fmla="*/ 380 h 609"/>
                <a:gd name="T14" fmla="*/ 6 w 257"/>
                <a:gd name="T15" fmla="*/ 358 h 609"/>
                <a:gd name="T16" fmla="*/ 0 w 257"/>
                <a:gd name="T17" fmla="*/ 331 h 609"/>
                <a:gd name="T18" fmla="*/ 0 w 257"/>
                <a:gd name="T19" fmla="*/ 304 h 609"/>
                <a:gd name="T20" fmla="*/ 0 w 257"/>
                <a:gd name="T21" fmla="*/ 304 h 609"/>
                <a:gd name="T22" fmla="*/ 0 w 257"/>
                <a:gd name="T23" fmla="*/ 277 h 609"/>
                <a:gd name="T24" fmla="*/ 6 w 257"/>
                <a:gd name="T25" fmla="*/ 255 h 609"/>
                <a:gd name="T26" fmla="*/ 22 w 257"/>
                <a:gd name="T27" fmla="*/ 233 h 609"/>
                <a:gd name="T28" fmla="*/ 38 w 257"/>
                <a:gd name="T29" fmla="*/ 212 h 609"/>
                <a:gd name="T30" fmla="*/ 54 w 257"/>
                <a:gd name="T31" fmla="*/ 201 h 609"/>
                <a:gd name="T32" fmla="*/ 77 w 257"/>
                <a:gd name="T33" fmla="*/ 185 h 609"/>
                <a:gd name="T34" fmla="*/ 104 w 257"/>
                <a:gd name="T35" fmla="*/ 179 h 609"/>
                <a:gd name="T36" fmla="*/ 125 w 257"/>
                <a:gd name="T37" fmla="*/ 173 h 609"/>
                <a:gd name="T38" fmla="*/ 125 w 257"/>
                <a:gd name="T39" fmla="*/ 173 h 609"/>
                <a:gd name="T40" fmla="*/ 152 w 257"/>
                <a:gd name="T41" fmla="*/ 179 h 609"/>
                <a:gd name="T42" fmla="*/ 179 w 257"/>
                <a:gd name="T43" fmla="*/ 185 h 609"/>
                <a:gd name="T44" fmla="*/ 201 w 257"/>
                <a:gd name="T45" fmla="*/ 201 h 609"/>
                <a:gd name="T46" fmla="*/ 218 w 257"/>
                <a:gd name="T47" fmla="*/ 212 h 609"/>
                <a:gd name="T48" fmla="*/ 234 w 257"/>
                <a:gd name="T49" fmla="*/ 233 h 609"/>
                <a:gd name="T50" fmla="*/ 245 w 257"/>
                <a:gd name="T51" fmla="*/ 255 h 609"/>
                <a:gd name="T52" fmla="*/ 256 w 257"/>
                <a:gd name="T53" fmla="*/ 277 h 609"/>
                <a:gd name="T54" fmla="*/ 256 w 257"/>
                <a:gd name="T55" fmla="*/ 304 h 609"/>
                <a:gd name="T56" fmla="*/ 256 w 257"/>
                <a:gd name="T57" fmla="*/ 32 h 609"/>
                <a:gd name="T58" fmla="*/ 256 w 257"/>
                <a:gd name="T59" fmla="*/ 32 h 609"/>
                <a:gd name="T60" fmla="*/ 229 w 257"/>
                <a:gd name="T61" fmla="*/ 21 h 609"/>
                <a:gd name="T62" fmla="*/ 196 w 257"/>
                <a:gd name="T63" fmla="*/ 11 h 609"/>
                <a:gd name="T64" fmla="*/ 163 w 257"/>
                <a:gd name="T65" fmla="*/ 5 h 609"/>
                <a:gd name="T66" fmla="*/ 125 w 257"/>
                <a:gd name="T67" fmla="*/ 0 h 609"/>
                <a:gd name="T68" fmla="*/ 125 w 257"/>
                <a:gd name="T69" fmla="*/ 0 h 609"/>
                <a:gd name="T70" fmla="*/ 93 w 257"/>
                <a:gd name="T71" fmla="*/ 5 h 609"/>
                <a:gd name="T72" fmla="*/ 60 w 257"/>
                <a:gd name="T73" fmla="*/ 11 h 609"/>
                <a:gd name="T74" fmla="*/ 27 w 257"/>
                <a:gd name="T75" fmla="*/ 21 h 609"/>
                <a:gd name="T76" fmla="*/ 0 w 257"/>
                <a:gd name="T77" fmla="*/ 32 h 609"/>
                <a:gd name="T78" fmla="*/ 0 w 257"/>
                <a:gd name="T79" fmla="*/ 581 h 609"/>
                <a:gd name="T80" fmla="*/ 0 w 257"/>
                <a:gd name="T81" fmla="*/ 581 h 609"/>
                <a:gd name="T82" fmla="*/ 27 w 257"/>
                <a:gd name="T83" fmla="*/ 592 h 609"/>
                <a:gd name="T84" fmla="*/ 60 w 257"/>
                <a:gd name="T85" fmla="*/ 603 h 609"/>
                <a:gd name="T86" fmla="*/ 93 w 257"/>
                <a:gd name="T87" fmla="*/ 608 h 609"/>
                <a:gd name="T88" fmla="*/ 125 w 257"/>
                <a:gd name="T89" fmla="*/ 608 h 609"/>
                <a:gd name="T90" fmla="*/ 125 w 257"/>
                <a:gd name="T91" fmla="*/ 608 h 609"/>
                <a:gd name="T92" fmla="*/ 163 w 257"/>
                <a:gd name="T93" fmla="*/ 608 h 609"/>
                <a:gd name="T94" fmla="*/ 196 w 257"/>
                <a:gd name="T95" fmla="*/ 603 h 609"/>
                <a:gd name="T96" fmla="*/ 229 w 257"/>
                <a:gd name="T97" fmla="*/ 592 h 609"/>
                <a:gd name="T98" fmla="*/ 256 w 257"/>
                <a:gd name="T99" fmla="*/ 581 h 609"/>
                <a:gd name="T100" fmla="*/ 256 w 257"/>
                <a:gd name="T101" fmla="*/ 304 h 609"/>
                <a:gd name="T102" fmla="*/ 256 w 257"/>
                <a:gd name="T103" fmla="*/ 304 h 609"/>
                <a:gd name="T104" fmla="*/ 256 w 257"/>
                <a:gd name="T105" fmla="*/ 331 h 609"/>
                <a:gd name="T106" fmla="*/ 245 w 257"/>
                <a:gd name="T107" fmla="*/ 358 h 609"/>
                <a:gd name="T108" fmla="*/ 234 w 257"/>
                <a:gd name="T109" fmla="*/ 380 h 609"/>
                <a:gd name="T110" fmla="*/ 218 w 257"/>
                <a:gd name="T111" fmla="*/ 396 h 609"/>
                <a:gd name="T112" fmla="*/ 201 w 257"/>
                <a:gd name="T113" fmla="*/ 413 h 609"/>
                <a:gd name="T114" fmla="*/ 179 w 257"/>
                <a:gd name="T115" fmla="*/ 423 h 609"/>
                <a:gd name="T116" fmla="*/ 152 w 257"/>
                <a:gd name="T117" fmla="*/ 435 h 609"/>
                <a:gd name="T118" fmla="*/ 125 w 257"/>
                <a:gd name="T119" fmla="*/ 43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7" h="609">
                  <a:moveTo>
                    <a:pt x="125" y="435"/>
                  </a:moveTo>
                  <a:lnTo>
                    <a:pt x="125" y="435"/>
                  </a:lnTo>
                  <a:lnTo>
                    <a:pt x="104" y="435"/>
                  </a:lnTo>
                  <a:lnTo>
                    <a:pt x="77" y="423"/>
                  </a:lnTo>
                  <a:lnTo>
                    <a:pt x="54" y="413"/>
                  </a:lnTo>
                  <a:lnTo>
                    <a:pt x="38" y="396"/>
                  </a:lnTo>
                  <a:lnTo>
                    <a:pt x="22" y="380"/>
                  </a:lnTo>
                  <a:lnTo>
                    <a:pt x="6" y="358"/>
                  </a:lnTo>
                  <a:lnTo>
                    <a:pt x="0" y="331"/>
                  </a:lnTo>
                  <a:lnTo>
                    <a:pt x="0" y="304"/>
                  </a:lnTo>
                  <a:lnTo>
                    <a:pt x="0" y="304"/>
                  </a:lnTo>
                  <a:lnTo>
                    <a:pt x="0" y="277"/>
                  </a:lnTo>
                  <a:lnTo>
                    <a:pt x="6" y="255"/>
                  </a:lnTo>
                  <a:lnTo>
                    <a:pt x="22" y="233"/>
                  </a:lnTo>
                  <a:lnTo>
                    <a:pt x="38" y="212"/>
                  </a:lnTo>
                  <a:lnTo>
                    <a:pt x="54" y="201"/>
                  </a:lnTo>
                  <a:lnTo>
                    <a:pt x="77" y="185"/>
                  </a:lnTo>
                  <a:lnTo>
                    <a:pt x="104" y="179"/>
                  </a:lnTo>
                  <a:lnTo>
                    <a:pt x="125" y="173"/>
                  </a:lnTo>
                  <a:lnTo>
                    <a:pt x="125" y="173"/>
                  </a:lnTo>
                  <a:lnTo>
                    <a:pt x="152" y="179"/>
                  </a:lnTo>
                  <a:lnTo>
                    <a:pt x="179" y="185"/>
                  </a:lnTo>
                  <a:lnTo>
                    <a:pt x="201" y="201"/>
                  </a:lnTo>
                  <a:lnTo>
                    <a:pt x="218" y="212"/>
                  </a:lnTo>
                  <a:lnTo>
                    <a:pt x="234" y="233"/>
                  </a:lnTo>
                  <a:lnTo>
                    <a:pt x="245" y="255"/>
                  </a:lnTo>
                  <a:lnTo>
                    <a:pt x="256" y="277"/>
                  </a:lnTo>
                  <a:lnTo>
                    <a:pt x="256" y="304"/>
                  </a:lnTo>
                  <a:lnTo>
                    <a:pt x="256" y="32"/>
                  </a:lnTo>
                  <a:lnTo>
                    <a:pt x="256" y="32"/>
                  </a:lnTo>
                  <a:lnTo>
                    <a:pt x="229" y="21"/>
                  </a:lnTo>
                  <a:lnTo>
                    <a:pt x="196" y="11"/>
                  </a:lnTo>
                  <a:lnTo>
                    <a:pt x="163" y="5"/>
                  </a:lnTo>
                  <a:lnTo>
                    <a:pt x="125" y="0"/>
                  </a:lnTo>
                  <a:lnTo>
                    <a:pt x="125" y="0"/>
                  </a:lnTo>
                  <a:lnTo>
                    <a:pt x="93" y="5"/>
                  </a:lnTo>
                  <a:lnTo>
                    <a:pt x="60" y="11"/>
                  </a:lnTo>
                  <a:lnTo>
                    <a:pt x="27" y="21"/>
                  </a:lnTo>
                  <a:lnTo>
                    <a:pt x="0" y="32"/>
                  </a:lnTo>
                  <a:lnTo>
                    <a:pt x="0" y="581"/>
                  </a:lnTo>
                  <a:lnTo>
                    <a:pt x="0" y="581"/>
                  </a:lnTo>
                  <a:lnTo>
                    <a:pt x="27" y="592"/>
                  </a:lnTo>
                  <a:lnTo>
                    <a:pt x="60" y="603"/>
                  </a:lnTo>
                  <a:lnTo>
                    <a:pt x="93" y="608"/>
                  </a:lnTo>
                  <a:lnTo>
                    <a:pt x="125" y="608"/>
                  </a:lnTo>
                  <a:lnTo>
                    <a:pt x="125" y="608"/>
                  </a:lnTo>
                  <a:lnTo>
                    <a:pt x="163" y="608"/>
                  </a:lnTo>
                  <a:lnTo>
                    <a:pt x="196" y="603"/>
                  </a:lnTo>
                  <a:lnTo>
                    <a:pt x="229" y="592"/>
                  </a:lnTo>
                  <a:lnTo>
                    <a:pt x="256" y="581"/>
                  </a:lnTo>
                  <a:lnTo>
                    <a:pt x="256" y="304"/>
                  </a:lnTo>
                  <a:lnTo>
                    <a:pt x="256" y="304"/>
                  </a:lnTo>
                  <a:lnTo>
                    <a:pt x="256" y="331"/>
                  </a:lnTo>
                  <a:lnTo>
                    <a:pt x="245" y="358"/>
                  </a:lnTo>
                  <a:lnTo>
                    <a:pt x="234" y="380"/>
                  </a:lnTo>
                  <a:lnTo>
                    <a:pt x="218" y="396"/>
                  </a:lnTo>
                  <a:lnTo>
                    <a:pt x="201" y="413"/>
                  </a:lnTo>
                  <a:lnTo>
                    <a:pt x="179" y="423"/>
                  </a:lnTo>
                  <a:lnTo>
                    <a:pt x="152" y="435"/>
                  </a:lnTo>
                  <a:lnTo>
                    <a:pt x="125" y="4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7" name="Freeform 11"/>
            <p:cNvSpPr>
              <a:spLocks noChangeArrowheads="1"/>
            </p:cNvSpPr>
            <p:nvPr/>
          </p:nvSpPr>
          <p:spPr bwMode="auto">
            <a:xfrm>
              <a:off x="11156950" y="2917825"/>
              <a:ext cx="60325" cy="196850"/>
            </a:xfrm>
            <a:custGeom>
              <a:avLst/>
              <a:gdLst>
                <a:gd name="T0" fmla="*/ 0 w 174"/>
                <a:gd name="T1" fmla="*/ 272 h 550"/>
                <a:gd name="T2" fmla="*/ 0 w 174"/>
                <a:gd name="T3" fmla="*/ 272 h 550"/>
                <a:gd name="T4" fmla="*/ 0 w 174"/>
                <a:gd name="T5" fmla="*/ 316 h 550"/>
                <a:gd name="T6" fmla="*/ 10 w 174"/>
                <a:gd name="T7" fmla="*/ 359 h 550"/>
                <a:gd name="T8" fmla="*/ 27 w 174"/>
                <a:gd name="T9" fmla="*/ 403 h 550"/>
                <a:gd name="T10" fmla="*/ 43 w 174"/>
                <a:gd name="T11" fmla="*/ 435 h 550"/>
                <a:gd name="T12" fmla="*/ 70 w 174"/>
                <a:gd name="T13" fmla="*/ 473 h 550"/>
                <a:gd name="T14" fmla="*/ 103 w 174"/>
                <a:gd name="T15" fmla="*/ 500 h 550"/>
                <a:gd name="T16" fmla="*/ 135 w 174"/>
                <a:gd name="T17" fmla="*/ 528 h 550"/>
                <a:gd name="T18" fmla="*/ 173 w 174"/>
                <a:gd name="T19" fmla="*/ 549 h 550"/>
                <a:gd name="T20" fmla="*/ 173 w 174"/>
                <a:gd name="T21" fmla="*/ 0 h 550"/>
                <a:gd name="T22" fmla="*/ 173 w 174"/>
                <a:gd name="T23" fmla="*/ 0 h 550"/>
                <a:gd name="T24" fmla="*/ 135 w 174"/>
                <a:gd name="T25" fmla="*/ 22 h 550"/>
                <a:gd name="T26" fmla="*/ 103 w 174"/>
                <a:gd name="T27" fmla="*/ 44 h 550"/>
                <a:gd name="T28" fmla="*/ 70 w 174"/>
                <a:gd name="T29" fmla="*/ 77 h 550"/>
                <a:gd name="T30" fmla="*/ 43 w 174"/>
                <a:gd name="T31" fmla="*/ 109 h 550"/>
                <a:gd name="T32" fmla="*/ 27 w 174"/>
                <a:gd name="T33" fmla="*/ 147 h 550"/>
                <a:gd name="T34" fmla="*/ 10 w 174"/>
                <a:gd name="T35" fmla="*/ 185 h 550"/>
                <a:gd name="T36" fmla="*/ 0 w 174"/>
                <a:gd name="T37" fmla="*/ 229 h 550"/>
                <a:gd name="T38" fmla="*/ 0 w 174"/>
                <a:gd name="T39" fmla="*/ 27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550">
                  <a:moveTo>
                    <a:pt x="0" y="272"/>
                  </a:moveTo>
                  <a:lnTo>
                    <a:pt x="0" y="272"/>
                  </a:lnTo>
                  <a:lnTo>
                    <a:pt x="0" y="316"/>
                  </a:lnTo>
                  <a:lnTo>
                    <a:pt x="10" y="359"/>
                  </a:lnTo>
                  <a:lnTo>
                    <a:pt x="27" y="403"/>
                  </a:lnTo>
                  <a:lnTo>
                    <a:pt x="43" y="435"/>
                  </a:lnTo>
                  <a:lnTo>
                    <a:pt x="70" y="473"/>
                  </a:lnTo>
                  <a:lnTo>
                    <a:pt x="103" y="500"/>
                  </a:lnTo>
                  <a:lnTo>
                    <a:pt x="135" y="528"/>
                  </a:lnTo>
                  <a:lnTo>
                    <a:pt x="173" y="549"/>
                  </a:lnTo>
                  <a:lnTo>
                    <a:pt x="173" y="0"/>
                  </a:lnTo>
                  <a:lnTo>
                    <a:pt x="173" y="0"/>
                  </a:lnTo>
                  <a:lnTo>
                    <a:pt x="135" y="22"/>
                  </a:lnTo>
                  <a:lnTo>
                    <a:pt x="103" y="44"/>
                  </a:lnTo>
                  <a:lnTo>
                    <a:pt x="70" y="77"/>
                  </a:lnTo>
                  <a:lnTo>
                    <a:pt x="43" y="109"/>
                  </a:lnTo>
                  <a:lnTo>
                    <a:pt x="27" y="147"/>
                  </a:lnTo>
                  <a:lnTo>
                    <a:pt x="10" y="185"/>
                  </a:lnTo>
                  <a:lnTo>
                    <a:pt x="0" y="229"/>
                  </a:lnTo>
                  <a:lnTo>
                    <a:pt x="0"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8" name="Freeform 12"/>
            <p:cNvSpPr>
              <a:spLocks noChangeArrowheads="1"/>
            </p:cNvSpPr>
            <p:nvPr/>
          </p:nvSpPr>
          <p:spPr bwMode="auto">
            <a:xfrm>
              <a:off x="11310938" y="2917825"/>
              <a:ext cx="60325" cy="196850"/>
            </a:xfrm>
            <a:custGeom>
              <a:avLst/>
              <a:gdLst>
                <a:gd name="T0" fmla="*/ 0 w 174"/>
                <a:gd name="T1" fmla="*/ 0 h 550"/>
                <a:gd name="T2" fmla="*/ 0 w 174"/>
                <a:gd name="T3" fmla="*/ 272 h 550"/>
                <a:gd name="T4" fmla="*/ 0 w 174"/>
                <a:gd name="T5" fmla="*/ 549 h 550"/>
                <a:gd name="T6" fmla="*/ 0 w 174"/>
                <a:gd name="T7" fmla="*/ 549 h 550"/>
                <a:gd name="T8" fmla="*/ 37 w 174"/>
                <a:gd name="T9" fmla="*/ 528 h 550"/>
                <a:gd name="T10" fmla="*/ 70 w 174"/>
                <a:gd name="T11" fmla="*/ 500 h 550"/>
                <a:gd name="T12" fmla="*/ 102 w 174"/>
                <a:gd name="T13" fmla="*/ 473 h 550"/>
                <a:gd name="T14" fmla="*/ 125 w 174"/>
                <a:gd name="T15" fmla="*/ 435 h 550"/>
                <a:gd name="T16" fmla="*/ 146 w 174"/>
                <a:gd name="T17" fmla="*/ 403 h 550"/>
                <a:gd name="T18" fmla="*/ 162 w 174"/>
                <a:gd name="T19" fmla="*/ 359 h 550"/>
                <a:gd name="T20" fmla="*/ 173 w 174"/>
                <a:gd name="T21" fmla="*/ 316 h 550"/>
                <a:gd name="T22" fmla="*/ 173 w 174"/>
                <a:gd name="T23" fmla="*/ 272 h 550"/>
                <a:gd name="T24" fmla="*/ 173 w 174"/>
                <a:gd name="T25" fmla="*/ 272 h 550"/>
                <a:gd name="T26" fmla="*/ 173 w 174"/>
                <a:gd name="T27" fmla="*/ 229 h 550"/>
                <a:gd name="T28" fmla="*/ 162 w 174"/>
                <a:gd name="T29" fmla="*/ 185 h 550"/>
                <a:gd name="T30" fmla="*/ 146 w 174"/>
                <a:gd name="T31" fmla="*/ 147 h 550"/>
                <a:gd name="T32" fmla="*/ 125 w 174"/>
                <a:gd name="T33" fmla="*/ 109 h 550"/>
                <a:gd name="T34" fmla="*/ 102 w 174"/>
                <a:gd name="T35" fmla="*/ 77 h 550"/>
                <a:gd name="T36" fmla="*/ 70 w 174"/>
                <a:gd name="T37" fmla="*/ 44 h 550"/>
                <a:gd name="T38" fmla="*/ 37 w 174"/>
                <a:gd name="T39" fmla="*/ 22 h 550"/>
                <a:gd name="T40" fmla="*/ 0 w 174"/>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550">
                  <a:moveTo>
                    <a:pt x="0" y="0"/>
                  </a:moveTo>
                  <a:lnTo>
                    <a:pt x="0" y="272"/>
                  </a:lnTo>
                  <a:lnTo>
                    <a:pt x="0" y="549"/>
                  </a:lnTo>
                  <a:lnTo>
                    <a:pt x="0" y="549"/>
                  </a:lnTo>
                  <a:lnTo>
                    <a:pt x="37" y="528"/>
                  </a:lnTo>
                  <a:lnTo>
                    <a:pt x="70" y="500"/>
                  </a:lnTo>
                  <a:lnTo>
                    <a:pt x="102" y="473"/>
                  </a:lnTo>
                  <a:lnTo>
                    <a:pt x="125" y="435"/>
                  </a:lnTo>
                  <a:lnTo>
                    <a:pt x="146" y="403"/>
                  </a:lnTo>
                  <a:lnTo>
                    <a:pt x="162" y="359"/>
                  </a:lnTo>
                  <a:lnTo>
                    <a:pt x="173" y="316"/>
                  </a:lnTo>
                  <a:lnTo>
                    <a:pt x="173" y="272"/>
                  </a:lnTo>
                  <a:lnTo>
                    <a:pt x="173" y="272"/>
                  </a:lnTo>
                  <a:lnTo>
                    <a:pt x="173" y="229"/>
                  </a:lnTo>
                  <a:lnTo>
                    <a:pt x="162" y="185"/>
                  </a:lnTo>
                  <a:lnTo>
                    <a:pt x="146" y="147"/>
                  </a:lnTo>
                  <a:lnTo>
                    <a:pt x="125" y="109"/>
                  </a:lnTo>
                  <a:lnTo>
                    <a:pt x="102" y="77"/>
                  </a:lnTo>
                  <a:lnTo>
                    <a:pt x="70" y="44"/>
                  </a:lnTo>
                  <a:lnTo>
                    <a:pt x="37"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9" name="Freeform 13"/>
            <p:cNvSpPr>
              <a:spLocks noChangeArrowheads="1"/>
            </p:cNvSpPr>
            <p:nvPr/>
          </p:nvSpPr>
          <p:spPr bwMode="auto">
            <a:xfrm>
              <a:off x="11777663" y="5870575"/>
              <a:ext cx="61913" cy="993775"/>
            </a:xfrm>
            <a:custGeom>
              <a:avLst/>
              <a:gdLst>
                <a:gd name="T0" fmla="*/ 0 w 175"/>
                <a:gd name="T1" fmla="*/ 0 h 2766"/>
                <a:gd name="T2" fmla="*/ 0 w 175"/>
                <a:gd name="T3" fmla="*/ 2765 h 2766"/>
                <a:gd name="T4" fmla="*/ 174 w 175"/>
                <a:gd name="T5" fmla="*/ 2765 h 2766"/>
                <a:gd name="T6" fmla="*/ 174 w 175"/>
                <a:gd name="T7" fmla="*/ 272 h 2766"/>
                <a:gd name="T8" fmla="*/ 174 w 175"/>
                <a:gd name="T9" fmla="*/ 272 h 2766"/>
                <a:gd name="T10" fmla="*/ 136 w 175"/>
                <a:gd name="T11" fmla="*/ 250 h 2766"/>
                <a:gd name="T12" fmla="*/ 103 w 175"/>
                <a:gd name="T13" fmla="*/ 228 h 2766"/>
                <a:gd name="T14" fmla="*/ 76 w 175"/>
                <a:gd name="T15" fmla="*/ 195 h 2766"/>
                <a:gd name="T16" fmla="*/ 49 w 175"/>
                <a:gd name="T17" fmla="*/ 163 h 2766"/>
                <a:gd name="T18" fmla="*/ 27 w 175"/>
                <a:gd name="T19" fmla="*/ 125 h 2766"/>
                <a:gd name="T20" fmla="*/ 16 w 175"/>
                <a:gd name="T21" fmla="*/ 87 h 2766"/>
                <a:gd name="T22" fmla="*/ 6 w 175"/>
                <a:gd name="T23" fmla="*/ 43 h 2766"/>
                <a:gd name="T24" fmla="*/ 0 w 175"/>
                <a:gd name="T25" fmla="*/ 0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66">
                  <a:moveTo>
                    <a:pt x="0" y="0"/>
                  </a:moveTo>
                  <a:lnTo>
                    <a:pt x="0" y="2765"/>
                  </a:lnTo>
                  <a:lnTo>
                    <a:pt x="174" y="2765"/>
                  </a:lnTo>
                  <a:lnTo>
                    <a:pt x="174" y="272"/>
                  </a:lnTo>
                  <a:lnTo>
                    <a:pt x="174" y="272"/>
                  </a:lnTo>
                  <a:lnTo>
                    <a:pt x="136" y="250"/>
                  </a:lnTo>
                  <a:lnTo>
                    <a:pt x="103" y="228"/>
                  </a:lnTo>
                  <a:lnTo>
                    <a:pt x="76" y="195"/>
                  </a:lnTo>
                  <a:lnTo>
                    <a:pt x="49" y="163"/>
                  </a:lnTo>
                  <a:lnTo>
                    <a:pt x="27" y="125"/>
                  </a:lnTo>
                  <a:lnTo>
                    <a:pt x="16" y="87"/>
                  </a:lnTo>
                  <a:lnTo>
                    <a:pt x="6" y="43"/>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0" name="Freeform 14"/>
            <p:cNvSpPr>
              <a:spLocks noChangeArrowheads="1"/>
            </p:cNvSpPr>
            <p:nvPr/>
          </p:nvSpPr>
          <p:spPr bwMode="auto">
            <a:xfrm>
              <a:off x="11841163" y="58705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1" name="Freeform 15"/>
            <p:cNvSpPr>
              <a:spLocks noChangeArrowheads="1"/>
            </p:cNvSpPr>
            <p:nvPr/>
          </p:nvSpPr>
          <p:spPr bwMode="auto">
            <a:xfrm>
              <a:off x="11934825" y="5870575"/>
              <a:ext cx="61913" cy="993775"/>
            </a:xfrm>
            <a:custGeom>
              <a:avLst/>
              <a:gdLst>
                <a:gd name="T0" fmla="*/ 0 w 175"/>
                <a:gd name="T1" fmla="*/ 272 h 2766"/>
                <a:gd name="T2" fmla="*/ 0 w 175"/>
                <a:gd name="T3" fmla="*/ 2765 h 2766"/>
                <a:gd name="T4" fmla="*/ 174 w 175"/>
                <a:gd name="T5" fmla="*/ 2765 h 2766"/>
                <a:gd name="T6" fmla="*/ 174 w 175"/>
                <a:gd name="T7" fmla="*/ 0 h 2766"/>
                <a:gd name="T8" fmla="*/ 174 w 175"/>
                <a:gd name="T9" fmla="*/ 0 h 2766"/>
                <a:gd name="T10" fmla="*/ 168 w 175"/>
                <a:gd name="T11" fmla="*/ 43 h 2766"/>
                <a:gd name="T12" fmla="*/ 163 w 175"/>
                <a:gd name="T13" fmla="*/ 87 h 2766"/>
                <a:gd name="T14" fmla="*/ 147 w 175"/>
                <a:gd name="T15" fmla="*/ 125 h 2766"/>
                <a:gd name="T16" fmla="*/ 125 w 175"/>
                <a:gd name="T17" fmla="*/ 163 h 2766"/>
                <a:gd name="T18" fmla="*/ 98 w 175"/>
                <a:gd name="T19" fmla="*/ 195 h 2766"/>
                <a:gd name="T20" fmla="*/ 71 w 175"/>
                <a:gd name="T21" fmla="*/ 228 h 2766"/>
                <a:gd name="T22" fmla="*/ 38 w 175"/>
                <a:gd name="T23" fmla="*/ 250 h 2766"/>
                <a:gd name="T24" fmla="*/ 0 w 175"/>
                <a:gd name="T25" fmla="*/ 272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66">
                  <a:moveTo>
                    <a:pt x="0" y="272"/>
                  </a:moveTo>
                  <a:lnTo>
                    <a:pt x="0" y="2765"/>
                  </a:lnTo>
                  <a:lnTo>
                    <a:pt x="174" y="2765"/>
                  </a:lnTo>
                  <a:lnTo>
                    <a:pt x="174" y="0"/>
                  </a:lnTo>
                  <a:lnTo>
                    <a:pt x="174" y="0"/>
                  </a:lnTo>
                  <a:lnTo>
                    <a:pt x="168" y="43"/>
                  </a:lnTo>
                  <a:lnTo>
                    <a:pt x="163" y="87"/>
                  </a:lnTo>
                  <a:lnTo>
                    <a:pt x="147" y="125"/>
                  </a:lnTo>
                  <a:lnTo>
                    <a:pt x="125" y="163"/>
                  </a:lnTo>
                  <a:lnTo>
                    <a:pt x="98" y="195"/>
                  </a:lnTo>
                  <a:lnTo>
                    <a:pt x="71" y="228"/>
                  </a:lnTo>
                  <a:lnTo>
                    <a:pt x="38" y="250"/>
                  </a:lnTo>
                  <a:lnTo>
                    <a:pt x="0"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2" name="Freeform 16"/>
            <p:cNvSpPr>
              <a:spLocks noChangeArrowheads="1"/>
            </p:cNvSpPr>
            <p:nvPr/>
          </p:nvSpPr>
          <p:spPr bwMode="auto">
            <a:xfrm>
              <a:off x="11934825" y="2163763"/>
              <a:ext cx="61913" cy="3703637"/>
            </a:xfrm>
            <a:custGeom>
              <a:avLst/>
              <a:gdLst>
                <a:gd name="T0" fmla="*/ 0 w 175"/>
                <a:gd name="T1" fmla="*/ 0 h 10294"/>
                <a:gd name="T2" fmla="*/ 0 w 175"/>
                <a:gd name="T3" fmla="*/ 10016 h 10294"/>
                <a:gd name="T4" fmla="*/ 0 w 175"/>
                <a:gd name="T5" fmla="*/ 10016 h 10294"/>
                <a:gd name="T6" fmla="*/ 38 w 175"/>
                <a:gd name="T7" fmla="*/ 10038 h 10294"/>
                <a:gd name="T8" fmla="*/ 71 w 175"/>
                <a:gd name="T9" fmla="*/ 10065 h 10294"/>
                <a:gd name="T10" fmla="*/ 98 w 175"/>
                <a:gd name="T11" fmla="*/ 10092 h 10294"/>
                <a:gd name="T12" fmla="*/ 125 w 175"/>
                <a:gd name="T13" fmla="*/ 10130 h 10294"/>
                <a:gd name="T14" fmla="*/ 147 w 175"/>
                <a:gd name="T15" fmla="*/ 10163 h 10294"/>
                <a:gd name="T16" fmla="*/ 163 w 175"/>
                <a:gd name="T17" fmla="*/ 10206 h 10294"/>
                <a:gd name="T18" fmla="*/ 168 w 175"/>
                <a:gd name="T19" fmla="*/ 10250 h 10294"/>
                <a:gd name="T20" fmla="*/ 174 w 175"/>
                <a:gd name="T21" fmla="*/ 10293 h 10294"/>
                <a:gd name="T22" fmla="*/ 174 w 175"/>
                <a:gd name="T23" fmla="*/ 0 h 10294"/>
                <a:gd name="T24" fmla="*/ 0 w 175"/>
                <a:gd name="T25" fmla="*/ 0 h 10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0294">
                  <a:moveTo>
                    <a:pt x="0" y="0"/>
                  </a:moveTo>
                  <a:lnTo>
                    <a:pt x="0" y="10016"/>
                  </a:lnTo>
                  <a:lnTo>
                    <a:pt x="0" y="10016"/>
                  </a:lnTo>
                  <a:lnTo>
                    <a:pt x="38" y="10038"/>
                  </a:lnTo>
                  <a:lnTo>
                    <a:pt x="71" y="10065"/>
                  </a:lnTo>
                  <a:lnTo>
                    <a:pt x="98" y="10092"/>
                  </a:lnTo>
                  <a:lnTo>
                    <a:pt x="125" y="10130"/>
                  </a:lnTo>
                  <a:lnTo>
                    <a:pt x="147" y="10163"/>
                  </a:lnTo>
                  <a:lnTo>
                    <a:pt x="163" y="10206"/>
                  </a:lnTo>
                  <a:lnTo>
                    <a:pt x="168" y="10250"/>
                  </a:lnTo>
                  <a:lnTo>
                    <a:pt x="174" y="10293"/>
                  </a:lnTo>
                  <a:lnTo>
                    <a:pt x="174"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3" name="Freeform 17"/>
            <p:cNvSpPr>
              <a:spLocks noChangeArrowheads="1"/>
            </p:cNvSpPr>
            <p:nvPr/>
          </p:nvSpPr>
          <p:spPr bwMode="auto">
            <a:xfrm>
              <a:off x="11777663" y="58705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4" name="Freeform 18"/>
            <p:cNvSpPr>
              <a:spLocks noChangeArrowheads="1"/>
            </p:cNvSpPr>
            <p:nvPr/>
          </p:nvSpPr>
          <p:spPr bwMode="auto">
            <a:xfrm>
              <a:off x="11841163" y="5870575"/>
              <a:ext cx="92075" cy="107950"/>
            </a:xfrm>
            <a:custGeom>
              <a:avLst/>
              <a:gdLst>
                <a:gd name="T0" fmla="*/ 130 w 261"/>
                <a:gd name="T1" fmla="*/ 131 h 305"/>
                <a:gd name="T2" fmla="*/ 130 w 261"/>
                <a:gd name="T3" fmla="*/ 131 h 305"/>
                <a:gd name="T4" fmla="*/ 103 w 261"/>
                <a:gd name="T5" fmla="*/ 125 h 305"/>
                <a:gd name="T6" fmla="*/ 81 w 261"/>
                <a:gd name="T7" fmla="*/ 120 h 305"/>
                <a:gd name="T8" fmla="*/ 59 w 261"/>
                <a:gd name="T9" fmla="*/ 103 h 305"/>
                <a:gd name="T10" fmla="*/ 38 w 261"/>
                <a:gd name="T11" fmla="*/ 93 h 305"/>
                <a:gd name="T12" fmla="*/ 22 w 261"/>
                <a:gd name="T13" fmla="*/ 70 h 305"/>
                <a:gd name="T14" fmla="*/ 11 w 261"/>
                <a:gd name="T15" fmla="*/ 49 h 305"/>
                <a:gd name="T16" fmla="*/ 5 w 261"/>
                <a:gd name="T17" fmla="*/ 27 h 305"/>
                <a:gd name="T18" fmla="*/ 0 w 261"/>
                <a:gd name="T19" fmla="*/ 0 h 305"/>
                <a:gd name="T20" fmla="*/ 0 w 261"/>
                <a:gd name="T21" fmla="*/ 272 h 305"/>
                <a:gd name="T22" fmla="*/ 0 w 261"/>
                <a:gd name="T23" fmla="*/ 272 h 305"/>
                <a:gd name="T24" fmla="*/ 32 w 261"/>
                <a:gd name="T25" fmla="*/ 283 h 305"/>
                <a:gd name="T26" fmla="*/ 65 w 261"/>
                <a:gd name="T27" fmla="*/ 293 h 305"/>
                <a:gd name="T28" fmla="*/ 97 w 261"/>
                <a:gd name="T29" fmla="*/ 299 h 305"/>
                <a:gd name="T30" fmla="*/ 130 w 261"/>
                <a:gd name="T31" fmla="*/ 304 h 305"/>
                <a:gd name="T32" fmla="*/ 130 w 261"/>
                <a:gd name="T33" fmla="*/ 304 h 305"/>
                <a:gd name="T34" fmla="*/ 163 w 261"/>
                <a:gd name="T35" fmla="*/ 299 h 305"/>
                <a:gd name="T36" fmla="*/ 201 w 261"/>
                <a:gd name="T37" fmla="*/ 293 h 305"/>
                <a:gd name="T38" fmla="*/ 228 w 261"/>
                <a:gd name="T39" fmla="*/ 283 h 305"/>
                <a:gd name="T40" fmla="*/ 260 w 261"/>
                <a:gd name="T41" fmla="*/ 272 h 305"/>
                <a:gd name="T42" fmla="*/ 260 w 261"/>
                <a:gd name="T43" fmla="*/ 0 h 305"/>
                <a:gd name="T44" fmla="*/ 260 w 261"/>
                <a:gd name="T45" fmla="*/ 0 h 305"/>
                <a:gd name="T46" fmla="*/ 255 w 261"/>
                <a:gd name="T47" fmla="*/ 27 h 305"/>
                <a:gd name="T48" fmla="*/ 249 w 261"/>
                <a:gd name="T49" fmla="*/ 49 h 305"/>
                <a:gd name="T50" fmla="*/ 238 w 261"/>
                <a:gd name="T51" fmla="*/ 70 h 305"/>
                <a:gd name="T52" fmla="*/ 222 w 261"/>
                <a:gd name="T53" fmla="*/ 93 h 305"/>
                <a:gd name="T54" fmla="*/ 201 w 261"/>
                <a:gd name="T55" fmla="*/ 103 h 305"/>
                <a:gd name="T56" fmla="*/ 179 w 261"/>
                <a:gd name="T57" fmla="*/ 120 h 305"/>
                <a:gd name="T58" fmla="*/ 157 w 261"/>
                <a:gd name="T59" fmla="*/ 125 h 305"/>
                <a:gd name="T60" fmla="*/ 130 w 261"/>
                <a:gd name="T61" fmla="*/ 13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31"/>
                  </a:moveTo>
                  <a:lnTo>
                    <a:pt x="130" y="131"/>
                  </a:lnTo>
                  <a:lnTo>
                    <a:pt x="103" y="125"/>
                  </a:lnTo>
                  <a:lnTo>
                    <a:pt x="81" y="120"/>
                  </a:lnTo>
                  <a:lnTo>
                    <a:pt x="59" y="103"/>
                  </a:lnTo>
                  <a:lnTo>
                    <a:pt x="38" y="93"/>
                  </a:lnTo>
                  <a:lnTo>
                    <a:pt x="22" y="70"/>
                  </a:lnTo>
                  <a:lnTo>
                    <a:pt x="11" y="49"/>
                  </a:lnTo>
                  <a:lnTo>
                    <a:pt x="5" y="27"/>
                  </a:lnTo>
                  <a:lnTo>
                    <a:pt x="0" y="0"/>
                  </a:lnTo>
                  <a:lnTo>
                    <a:pt x="0" y="272"/>
                  </a:lnTo>
                  <a:lnTo>
                    <a:pt x="0" y="272"/>
                  </a:lnTo>
                  <a:lnTo>
                    <a:pt x="32" y="283"/>
                  </a:lnTo>
                  <a:lnTo>
                    <a:pt x="65" y="293"/>
                  </a:lnTo>
                  <a:lnTo>
                    <a:pt x="97" y="299"/>
                  </a:lnTo>
                  <a:lnTo>
                    <a:pt x="130" y="304"/>
                  </a:lnTo>
                  <a:lnTo>
                    <a:pt x="130" y="304"/>
                  </a:lnTo>
                  <a:lnTo>
                    <a:pt x="163" y="299"/>
                  </a:lnTo>
                  <a:lnTo>
                    <a:pt x="201" y="293"/>
                  </a:lnTo>
                  <a:lnTo>
                    <a:pt x="228" y="283"/>
                  </a:lnTo>
                  <a:lnTo>
                    <a:pt x="260" y="272"/>
                  </a:lnTo>
                  <a:lnTo>
                    <a:pt x="260" y="0"/>
                  </a:lnTo>
                  <a:lnTo>
                    <a:pt x="260" y="0"/>
                  </a:lnTo>
                  <a:lnTo>
                    <a:pt x="255" y="27"/>
                  </a:lnTo>
                  <a:lnTo>
                    <a:pt x="249" y="49"/>
                  </a:lnTo>
                  <a:lnTo>
                    <a:pt x="238" y="70"/>
                  </a:lnTo>
                  <a:lnTo>
                    <a:pt x="222" y="93"/>
                  </a:lnTo>
                  <a:lnTo>
                    <a:pt x="201" y="103"/>
                  </a:lnTo>
                  <a:lnTo>
                    <a:pt x="179" y="120"/>
                  </a:lnTo>
                  <a:lnTo>
                    <a:pt x="157" y="125"/>
                  </a:lnTo>
                  <a:lnTo>
                    <a:pt x="130" y="13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5" name="Freeform 19"/>
            <p:cNvSpPr>
              <a:spLocks noChangeArrowheads="1"/>
            </p:cNvSpPr>
            <p:nvPr/>
          </p:nvSpPr>
          <p:spPr bwMode="auto">
            <a:xfrm>
              <a:off x="11841163" y="5761038"/>
              <a:ext cx="92075" cy="107950"/>
            </a:xfrm>
            <a:custGeom>
              <a:avLst/>
              <a:gdLst>
                <a:gd name="T0" fmla="*/ 130 w 261"/>
                <a:gd name="T1" fmla="*/ 174 h 305"/>
                <a:gd name="T2" fmla="*/ 130 w 261"/>
                <a:gd name="T3" fmla="*/ 174 h 305"/>
                <a:gd name="T4" fmla="*/ 157 w 261"/>
                <a:gd name="T5" fmla="*/ 174 h 305"/>
                <a:gd name="T6" fmla="*/ 179 w 261"/>
                <a:gd name="T7" fmla="*/ 185 h 305"/>
                <a:gd name="T8" fmla="*/ 201 w 261"/>
                <a:gd name="T9" fmla="*/ 195 h 305"/>
                <a:gd name="T10" fmla="*/ 222 w 261"/>
                <a:gd name="T11" fmla="*/ 212 h 305"/>
                <a:gd name="T12" fmla="*/ 238 w 261"/>
                <a:gd name="T13" fmla="*/ 228 h 305"/>
                <a:gd name="T14" fmla="*/ 249 w 261"/>
                <a:gd name="T15" fmla="*/ 250 h 305"/>
                <a:gd name="T16" fmla="*/ 255 w 261"/>
                <a:gd name="T17" fmla="*/ 277 h 305"/>
                <a:gd name="T18" fmla="*/ 260 w 261"/>
                <a:gd name="T19" fmla="*/ 304 h 305"/>
                <a:gd name="T20" fmla="*/ 260 w 261"/>
                <a:gd name="T21" fmla="*/ 27 h 305"/>
                <a:gd name="T22" fmla="*/ 260 w 261"/>
                <a:gd name="T23" fmla="*/ 27 h 305"/>
                <a:gd name="T24" fmla="*/ 228 w 261"/>
                <a:gd name="T25" fmla="*/ 16 h 305"/>
                <a:gd name="T26" fmla="*/ 201 w 261"/>
                <a:gd name="T27" fmla="*/ 6 h 305"/>
                <a:gd name="T28" fmla="*/ 163 w 261"/>
                <a:gd name="T29" fmla="*/ 0 h 305"/>
                <a:gd name="T30" fmla="*/ 130 w 261"/>
                <a:gd name="T31" fmla="*/ 0 h 305"/>
                <a:gd name="T32" fmla="*/ 130 w 261"/>
                <a:gd name="T33" fmla="*/ 0 h 305"/>
                <a:gd name="T34" fmla="*/ 97 w 261"/>
                <a:gd name="T35" fmla="*/ 0 h 305"/>
                <a:gd name="T36" fmla="*/ 65 w 261"/>
                <a:gd name="T37" fmla="*/ 6 h 305"/>
                <a:gd name="T38" fmla="*/ 32 w 261"/>
                <a:gd name="T39" fmla="*/ 16 h 305"/>
                <a:gd name="T40" fmla="*/ 0 w 261"/>
                <a:gd name="T41" fmla="*/ 27 h 305"/>
                <a:gd name="T42" fmla="*/ 0 w 261"/>
                <a:gd name="T43" fmla="*/ 304 h 305"/>
                <a:gd name="T44" fmla="*/ 0 w 261"/>
                <a:gd name="T45" fmla="*/ 304 h 305"/>
                <a:gd name="T46" fmla="*/ 5 w 261"/>
                <a:gd name="T47" fmla="*/ 277 h 305"/>
                <a:gd name="T48" fmla="*/ 11 w 261"/>
                <a:gd name="T49" fmla="*/ 250 h 305"/>
                <a:gd name="T50" fmla="*/ 22 w 261"/>
                <a:gd name="T51" fmla="*/ 228 h 305"/>
                <a:gd name="T52" fmla="*/ 38 w 261"/>
                <a:gd name="T53" fmla="*/ 212 h 305"/>
                <a:gd name="T54" fmla="*/ 59 w 261"/>
                <a:gd name="T55" fmla="*/ 195 h 305"/>
                <a:gd name="T56" fmla="*/ 81 w 261"/>
                <a:gd name="T57" fmla="*/ 185 h 305"/>
                <a:gd name="T58" fmla="*/ 103 w 261"/>
                <a:gd name="T59" fmla="*/ 174 h 305"/>
                <a:gd name="T60" fmla="*/ 130 w 261"/>
                <a:gd name="T61"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74"/>
                  </a:moveTo>
                  <a:lnTo>
                    <a:pt x="130" y="174"/>
                  </a:lnTo>
                  <a:lnTo>
                    <a:pt x="157" y="174"/>
                  </a:lnTo>
                  <a:lnTo>
                    <a:pt x="179" y="185"/>
                  </a:lnTo>
                  <a:lnTo>
                    <a:pt x="201" y="195"/>
                  </a:lnTo>
                  <a:lnTo>
                    <a:pt x="222" y="212"/>
                  </a:lnTo>
                  <a:lnTo>
                    <a:pt x="238" y="228"/>
                  </a:lnTo>
                  <a:lnTo>
                    <a:pt x="249" y="250"/>
                  </a:lnTo>
                  <a:lnTo>
                    <a:pt x="255" y="277"/>
                  </a:lnTo>
                  <a:lnTo>
                    <a:pt x="260" y="304"/>
                  </a:lnTo>
                  <a:lnTo>
                    <a:pt x="260" y="27"/>
                  </a:lnTo>
                  <a:lnTo>
                    <a:pt x="260" y="27"/>
                  </a:lnTo>
                  <a:lnTo>
                    <a:pt x="228" y="16"/>
                  </a:lnTo>
                  <a:lnTo>
                    <a:pt x="201" y="6"/>
                  </a:lnTo>
                  <a:lnTo>
                    <a:pt x="163" y="0"/>
                  </a:lnTo>
                  <a:lnTo>
                    <a:pt x="130" y="0"/>
                  </a:lnTo>
                  <a:lnTo>
                    <a:pt x="130" y="0"/>
                  </a:lnTo>
                  <a:lnTo>
                    <a:pt x="97" y="0"/>
                  </a:lnTo>
                  <a:lnTo>
                    <a:pt x="65" y="6"/>
                  </a:lnTo>
                  <a:lnTo>
                    <a:pt x="32" y="16"/>
                  </a:lnTo>
                  <a:lnTo>
                    <a:pt x="0" y="27"/>
                  </a:lnTo>
                  <a:lnTo>
                    <a:pt x="0" y="304"/>
                  </a:lnTo>
                  <a:lnTo>
                    <a:pt x="0" y="304"/>
                  </a:lnTo>
                  <a:lnTo>
                    <a:pt x="5" y="277"/>
                  </a:lnTo>
                  <a:lnTo>
                    <a:pt x="11" y="250"/>
                  </a:lnTo>
                  <a:lnTo>
                    <a:pt x="22" y="228"/>
                  </a:lnTo>
                  <a:lnTo>
                    <a:pt x="38" y="212"/>
                  </a:lnTo>
                  <a:lnTo>
                    <a:pt x="59" y="195"/>
                  </a:lnTo>
                  <a:lnTo>
                    <a:pt x="81" y="185"/>
                  </a:lnTo>
                  <a:lnTo>
                    <a:pt x="103" y="174"/>
                  </a:lnTo>
                  <a:lnTo>
                    <a:pt x="130"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6" name="Freeform 20"/>
            <p:cNvSpPr>
              <a:spLocks noChangeArrowheads="1"/>
            </p:cNvSpPr>
            <p:nvPr/>
          </p:nvSpPr>
          <p:spPr bwMode="auto">
            <a:xfrm>
              <a:off x="11777663" y="5770563"/>
              <a:ext cx="61913" cy="196850"/>
            </a:xfrm>
            <a:custGeom>
              <a:avLst/>
              <a:gdLst>
                <a:gd name="T0" fmla="*/ 174 w 175"/>
                <a:gd name="T1" fmla="*/ 277 h 550"/>
                <a:gd name="T2" fmla="*/ 174 w 175"/>
                <a:gd name="T3" fmla="*/ 277 h 550"/>
                <a:gd name="T4" fmla="*/ 174 w 175"/>
                <a:gd name="T5" fmla="*/ 277 h 550"/>
                <a:gd name="T6" fmla="*/ 174 w 175"/>
                <a:gd name="T7" fmla="*/ 0 h 550"/>
                <a:gd name="T8" fmla="*/ 174 w 175"/>
                <a:gd name="T9" fmla="*/ 0 h 550"/>
                <a:gd name="T10" fmla="*/ 136 w 175"/>
                <a:gd name="T11" fmla="*/ 22 h 550"/>
                <a:gd name="T12" fmla="*/ 103 w 175"/>
                <a:gd name="T13" fmla="*/ 49 h 550"/>
                <a:gd name="T14" fmla="*/ 76 w 175"/>
                <a:gd name="T15" fmla="*/ 76 h 550"/>
                <a:gd name="T16" fmla="*/ 49 w 175"/>
                <a:gd name="T17" fmla="*/ 109 h 550"/>
                <a:gd name="T18" fmla="*/ 27 w 175"/>
                <a:gd name="T19" fmla="*/ 147 h 550"/>
                <a:gd name="T20" fmla="*/ 16 w 175"/>
                <a:gd name="T21" fmla="*/ 190 h 550"/>
                <a:gd name="T22" fmla="*/ 6 w 175"/>
                <a:gd name="T23" fmla="*/ 228 h 550"/>
                <a:gd name="T24" fmla="*/ 0 w 175"/>
                <a:gd name="T25" fmla="*/ 277 h 550"/>
                <a:gd name="T26" fmla="*/ 0 w 175"/>
                <a:gd name="T27" fmla="*/ 277 h 550"/>
                <a:gd name="T28" fmla="*/ 0 w 175"/>
                <a:gd name="T29" fmla="*/ 277 h 550"/>
                <a:gd name="T30" fmla="*/ 6 w 175"/>
                <a:gd name="T31" fmla="*/ 320 h 550"/>
                <a:gd name="T32" fmla="*/ 16 w 175"/>
                <a:gd name="T33" fmla="*/ 364 h 550"/>
                <a:gd name="T34" fmla="*/ 27 w 175"/>
                <a:gd name="T35" fmla="*/ 402 h 550"/>
                <a:gd name="T36" fmla="*/ 49 w 175"/>
                <a:gd name="T37" fmla="*/ 440 h 550"/>
                <a:gd name="T38" fmla="*/ 76 w 175"/>
                <a:gd name="T39" fmla="*/ 472 h 550"/>
                <a:gd name="T40" fmla="*/ 103 w 175"/>
                <a:gd name="T41" fmla="*/ 505 h 550"/>
                <a:gd name="T42" fmla="*/ 136 w 175"/>
                <a:gd name="T43" fmla="*/ 527 h 550"/>
                <a:gd name="T44" fmla="*/ 174 w 175"/>
                <a:gd name="T45" fmla="*/ 549 h 550"/>
                <a:gd name="T46" fmla="*/ 174 w 175"/>
                <a:gd name="T47" fmla="*/ 27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50">
                  <a:moveTo>
                    <a:pt x="174" y="277"/>
                  </a:moveTo>
                  <a:lnTo>
                    <a:pt x="174" y="277"/>
                  </a:lnTo>
                  <a:lnTo>
                    <a:pt x="174" y="277"/>
                  </a:lnTo>
                  <a:lnTo>
                    <a:pt x="174" y="0"/>
                  </a:lnTo>
                  <a:lnTo>
                    <a:pt x="174" y="0"/>
                  </a:lnTo>
                  <a:lnTo>
                    <a:pt x="136" y="22"/>
                  </a:lnTo>
                  <a:lnTo>
                    <a:pt x="103" y="49"/>
                  </a:lnTo>
                  <a:lnTo>
                    <a:pt x="76" y="76"/>
                  </a:lnTo>
                  <a:lnTo>
                    <a:pt x="49" y="109"/>
                  </a:lnTo>
                  <a:lnTo>
                    <a:pt x="27" y="147"/>
                  </a:lnTo>
                  <a:lnTo>
                    <a:pt x="16" y="190"/>
                  </a:lnTo>
                  <a:lnTo>
                    <a:pt x="6" y="228"/>
                  </a:lnTo>
                  <a:lnTo>
                    <a:pt x="0" y="277"/>
                  </a:lnTo>
                  <a:lnTo>
                    <a:pt x="0" y="277"/>
                  </a:lnTo>
                  <a:lnTo>
                    <a:pt x="0" y="277"/>
                  </a:lnTo>
                  <a:lnTo>
                    <a:pt x="6" y="320"/>
                  </a:lnTo>
                  <a:lnTo>
                    <a:pt x="16" y="364"/>
                  </a:lnTo>
                  <a:lnTo>
                    <a:pt x="27" y="402"/>
                  </a:lnTo>
                  <a:lnTo>
                    <a:pt x="49" y="440"/>
                  </a:lnTo>
                  <a:lnTo>
                    <a:pt x="76" y="472"/>
                  </a:lnTo>
                  <a:lnTo>
                    <a:pt x="103" y="505"/>
                  </a:lnTo>
                  <a:lnTo>
                    <a:pt x="136" y="527"/>
                  </a:lnTo>
                  <a:lnTo>
                    <a:pt x="174" y="549"/>
                  </a:lnTo>
                  <a:lnTo>
                    <a:pt x="174"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 name="Freeform 21"/>
            <p:cNvSpPr>
              <a:spLocks noChangeArrowheads="1"/>
            </p:cNvSpPr>
            <p:nvPr/>
          </p:nvSpPr>
          <p:spPr bwMode="auto">
            <a:xfrm>
              <a:off x="11934825" y="5770563"/>
              <a:ext cx="61913" cy="196850"/>
            </a:xfrm>
            <a:custGeom>
              <a:avLst/>
              <a:gdLst>
                <a:gd name="T0" fmla="*/ 0 w 175"/>
                <a:gd name="T1" fmla="*/ 0 h 550"/>
                <a:gd name="T2" fmla="*/ 0 w 175"/>
                <a:gd name="T3" fmla="*/ 277 h 550"/>
                <a:gd name="T4" fmla="*/ 0 w 175"/>
                <a:gd name="T5" fmla="*/ 549 h 550"/>
                <a:gd name="T6" fmla="*/ 0 w 175"/>
                <a:gd name="T7" fmla="*/ 549 h 550"/>
                <a:gd name="T8" fmla="*/ 38 w 175"/>
                <a:gd name="T9" fmla="*/ 527 h 550"/>
                <a:gd name="T10" fmla="*/ 71 w 175"/>
                <a:gd name="T11" fmla="*/ 505 h 550"/>
                <a:gd name="T12" fmla="*/ 98 w 175"/>
                <a:gd name="T13" fmla="*/ 472 h 550"/>
                <a:gd name="T14" fmla="*/ 125 w 175"/>
                <a:gd name="T15" fmla="*/ 440 h 550"/>
                <a:gd name="T16" fmla="*/ 147 w 175"/>
                <a:gd name="T17" fmla="*/ 402 h 550"/>
                <a:gd name="T18" fmla="*/ 163 w 175"/>
                <a:gd name="T19" fmla="*/ 364 h 550"/>
                <a:gd name="T20" fmla="*/ 168 w 175"/>
                <a:gd name="T21" fmla="*/ 320 h 550"/>
                <a:gd name="T22" fmla="*/ 174 w 175"/>
                <a:gd name="T23" fmla="*/ 277 h 550"/>
                <a:gd name="T24" fmla="*/ 174 w 175"/>
                <a:gd name="T25" fmla="*/ 277 h 550"/>
                <a:gd name="T26" fmla="*/ 168 w 175"/>
                <a:gd name="T27" fmla="*/ 234 h 550"/>
                <a:gd name="T28" fmla="*/ 163 w 175"/>
                <a:gd name="T29" fmla="*/ 190 h 550"/>
                <a:gd name="T30" fmla="*/ 147 w 175"/>
                <a:gd name="T31" fmla="*/ 147 h 550"/>
                <a:gd name="T32" fmla="*/ 125 w 175"/>
                <a:gd name="T33" fmla="*/ 114 h 550"/>
                <a:gd name="T34" fmla="*/ 98 w 175"/>
                <a:gd name="T35" fmla="*/ 76 h 550"/>
                <a:gd name="T36" fmla="*/ 71 w 175"/>
                <a:gd name="T37" fmla="*/ 49 h 550"/>
                <a:gd name="T38" fmla="*/ 38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7"/>
                  </a:lnTo>
                  <a:lnTo>
                    <a:pt x="0" y="549"/>
                  </a:lnTo>
                  <a:lnTo>
                    <a:pt x="0" y="549"/>
                  </a:lnTo>
                  <a:lnTo>
                    <a:pt x="38" y="527"/>
                  </a:lnTo>
                  <a:lnTo>
                    <a:pt x="71" y="505"/>
                  </a:lnTo>
                  <a:lnTo>
                    <a:pt x="98" y="472"/>
                  </a:lnTo>
                  <a:lnTo>
                    <a:pt x="125" y="440"/>
                  </a:lnTo>
                  <a:lnTo>
                    <a:pt x="147" y="402"/>
                  </a:lnTo>
                  <a:lnTo>
                    <a:pt x="163" y="364"/>
                  </a:lnTo>
                  <a:lnTo>
                    <a:pt x="168" y="320"/>
                  </a:lnTo>
                  <a:lnTo>
                    <a:pt x="174" y="277"/>
                  </a:lnTo>
                  <a:lnTo>
                    <a:pt x="174" y="277"/>
                  </a:lnTo>
                  <a:lnTo>
                    <a:pt x="168" y="234"/>
                  </a:lnTo>
                  <a:lnTo>
                    <a:pt x="163" y="190"/>
                  </a:lnTo>
                  <a:lnTo>
                    <a:pt x="147" y="147"/>
                  </a:lnTo>
                  <a:lnTo>
                    <a:pt x="125" y="114"/>
                  </a:lnTo>
                  <a:lnTo>
                    <a:pt x="98" y="76"/>
                  </a:lnTo>
                  <a:lnTo>
                    <a:pt x="71" y="49"/>
                  </a:lnTo>
                  <a:lnTo>
                    <a:pt x="38"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8" name="Freeform 22"/>
            <p:cNvSpPr>
              <a:spLocks noChangeArrowheads="1"/>
            </p:cNvSpPr>
            <p:nvPr/>
          </p:nvSpPr>
          <p:spPr bwMode="auto">
            <a:xfrm>
              <a:off x="10906125" y="58324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9" name="Freeform 23"/>
            <p:cNvSpPr>
              <a:spLocks noChangeArrowheads="1"/>
            </p:cNvSpPr>
            <p:nvPr/>
          </p:nvSpPr>
          <p:spPr bwMode="auto">
            <a:xfrm>
              <a:off x="10844213" y="5832475"/>
              <a:ext cx="61913" cy="190500"/>
            </a:xfrm>
            <a:custGeom>
              <a:avLst/>
              <a:gdLst>
                <a:gd name="T0" fmla="*/ 0 w 175"/>
                <a:gd name="T1" fmla="*/ 0 h 533"/>
                <a:gd name="T2" fmla="*/ 0 w 175"/>
                <a:gd name="T3" fmla="*/ 532 h 533"/>
                <a:gd name="T4" fmla="*/ 174 w 175"/>
                <a:gd name="T5" fmla="*/ 532 h 533"/>
                <a:gd name="T6" fmla="*/ 174 w 175"/>
                <a:gd name="T7" fmla="*/ 277 h 533"/>
                <a:gd name="T8" fmla="*/ 174 w 175"/>
                <a:gd name="T9" fmla="*/ 277 h 533"/>
                <a:gd name="T10" fmla="*/ 136 w 175"/>
                <a:gd name="T11" fmla="*/ 255 h 533"/>
                <a:gd name="T12" fmla="*/ 103 w 175"/>
                <a:gd name="T13" fmla="*/ 228 h 533"/>
                <a:gd name="T14" fmla="*/ 76 w 175"/>
                <a:gd name="T15" fmla="*/ 201 h 533"/>
                <a:gd name="T16" fmla="*/ 49 w 175"/>
                <a:gd name="T17" fmla="*/ 163 h 533"/>
                <a:gd name="T18" fmla="*/ 27 w 175"/>
                <a:gd name="T19" fmla="*/ 130 h 533"/>
                <a:gd name="T20" fmla="*/ 16 w 175"/>
                <a:gd name="T21" fmla="*/ 87 h 533"/>
                <a:gd name="T22" fmla="*/ 5 w 175"/>
                <a:gd name="T23" fmla="*/ 49 h 533"/>
                <a:gd name="T24" fmla="*/ 0 w 175"/>
                <a:gd name="T2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533">
                  <a:moveTo>
                    <a:pt x="0" y="0"/>
                  </a:moveTo>
                  <a:lnTo>
                    <a:pt x="0" y="532"/>
                  </a:lnTo>
                  <a:lnTo>
                    <a:pt x="174" y="532"/>
                  </a:lnTo>
                  <a:lnTo>
                    <a:pt x="174" y="277"/>
                  </a:lnTo>
                  <a:lnTo>
                    <a:pt x="174" y="277"/>
                  </a:lnTo>
                  <a:lnTo>
                    <a:pt x="136" y="255"/>
                  </a:lnTo>
                  <a:lnTo>
                    <a:pt x="103" y="228"/>
                  </a:lnTo>
                  <a:lnTo>
                    <a:pt x="76" y="201"/>
                  </a:lnTo>
                  <a:lnTo>
                    <a:pt x="49" y="163"/>
                  </a:lnTo>
                  <a:lnTo>
                    <a:pt x="27" y="130"/>
                  </a:lnTo>
                  <a:lnTo>
                    <a:pt x="16" y="87"/>
                  </a:lnTo>
                  <a:lnTo>
                    <a:pt x="5" y="4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0" name="Freeform 24"/>
            <p:cNvSpPr>
              <a:spLocks noChangeArrowheads="1"/>
            </p:cNvSpPr>
            <p:nvPr/>
          </p:nvSpPr>
          <p:spPr bwMode="auto">
            <a:xfrm>
              <a:off x="10844213" y="3382963"/>
              <a:ext cx="61913" cy="2449512"/>
            </a:xfrm>
            <a:custGeom>
              <a:avLst/>
              <a:gdLst>
                <a:gd name="T0" fmla="*/ 174 w 175"/>
                <a:gd name="T1" fmla="*/ 6535 h 6808"/>
                <a:gd name="T2" fmla="*/ 174 w 175"/>
                <a:gd name="T3" fmla="*/ 0 h 6808"/>
                <a:gd name="T4" fmla="*/ 0 w 175"/>
                <a:gd name="T5" fmla="*/ 0 h 6808"/>
                <a:gd name="T6" fmla="*/ 0 w 175"/>
                <a:gd name="T7" fmla="*/ 6807 h 6808"/>
                <a:gd name="T8" fmla="*/ 0 w 175"/>
                <a:gd name="T9" fmla="*/ 6807 h 6808"/>
                <a:gd name="T10" fmla="*/ 5 w 175"/>
                <a:gd name="T11" fmla="*/ 6764 h 6808"/>
                <a:gd name="T12" fmla="*/ 16 w 175"/>
                <a:gd name="T13" fmla="*/ 6720 h 6808"/>
                <a:gd name="T14" fmla="*/ 27 w 175"/>
                <a:gd name="T15" fmla="*/ 6682 h 6808"/>
                <a:gd name="T16" fmla="*/ 49 w 175"/>
                <a:gd name="T17" fmla="*/ 6644 h 6808"/>
                <a:gd name="T18" fmla="*/ 76 w 175"/>
                <a:gd name="T19" fmla="*/ 6612 h 6808"/>
                <a:gd name="T20" fmla="*/ 103 w 175"/>
                <a:gd name="T21" fmla="*/ 6579 h 6808"/>
                <a:gd name="T22" fmla="*/ 136 w 175"/>
                <a:gd name="T23" fmla="*/ 6557 h 6808"/>
                <a:gd name="T24" fmla="*/ 174 w 175"/>
                <a:gd name="T25" fmla="*/ 6535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6808">
                  <a:moveTo>
                    <a:pt x="174" y="6535"/>
                  </a:moveTo>
                  <a:lnTo>
                    <a:pt x="174" y="0"/>
                  </a:lnTo>
                  <a:lnTo>
                    <a:pt x="0" y="0"/>
                  </a:lnTo>
                  <a:lnTo>
                    <a:pt x="0" y="6807"/>
                  </a:lnTo>
                  <a:lnTo>
                    <a:pt x="0" y="6807"/>
                  </a:lnTo>
                  <a:lnTo>
                    <a:pt x="5" y="6764"/>
                  </a:lnTo>
                  <a:lnTo>
                    <a:pt x="16" y="6720"/>
                  </a:lnTo>
                  <a:lnTo>
                    <a:pt x="27" y="6682"/>
                  </a:lnTo>
                  <a:lnTo>
                    <a:pt x="49" y="6644"/>
                  </a:lnTo>
                  <a:lnTo>
                    <a:pt x="76" y="6612"/>
                  </a:lnTo>
                  <a:lnTo>
                    <a:pt x="103" y="6579"/>
                  </a:lnTo>
                  <a:lnTo>
                    <a:pt x="136" y="6557"/>
                  </a:lnTo>
                  <a:lnTo>
                    <a:pt x="174" y="65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 name="Freeform 25"/>
            <p:cNvSpPr>
              <a:spLocks noChangeArrowheads="1"/>
            </p:cNvSpPr>
            <p:nvPr/>
          </p:nvSpPr>
          <p:spPr bwMode="auto">
            <a:xfrm>
              <a:off x="10999788" y="5832475"/>
              <a:ext cx="61913" cy="269875"/>
            </a:xfrm>
            <a:custGeom>
              <a:avLst/>
              <a:gdLst>
                <a:gd name="T0" fmla="*/ 0 w 175"/>
                <a:gd name="T1" fmla="*/ 277 h 756"/>
                <a:gd name="T2" fmla="*/ 0 w 175"/>
                <a:gd name="T3" fmla="*/ 755 h 756"/>
                <a:gd name="T4" fmla="*/ 174 w 175"/>
                <a:gd name="T5" fmla="*/ 755 h 756"/>
                <a:gd name="T6" fmla="*/ 174 w 175"/>
                <a:gd name="T7" fmla="*/ 0 h 756"/>
                <a:gd name="T8" fmla="*/ 174 w 175"/>
                <a:gd name="T9" fmla="*/ 0 h 756"/>
                <a:gd name="T10" fmla="*/ 169 w 175"/>
                <a:gd name="T11" fmla="*/ 60 h 756"/>
                <a:gd name="T12" fmla="*/ 152 w 175"/>
                <a:gd name="T13" fmla="*/ 119 h 756"/>
                <a:gd name="T14" fmla="*/ 120 w 175"/>
                <a:gd name="T15" fmla="*/ 169 h 756"/>
                <a:gd name="T16" fmla="*/ 81 w 175"/>
                <a:gd name="T17" fmla="*/ 217 h 756"/>
                <a:gd name="T18" fmla="*/ 81 w 175"/>
                <a:gd name="T19" fmla="*/ 217 h 756"/>
                <a:gd name="T20" fmla="*/ 44 w 175"/>
                <a:gd name="T21" fmla="*/ 250 h 756"/>
                <a:gd name="T22" fmla="*/ 0 w 175"/>
                <a:gd name="T23" fmla="*/ 277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756">
                  <a:moveTo>
                    <a:pt x="0" y="277"/>
                  </a:moveTo>
                  <a:lnTo>
                    <a:pt x="0" y="755"/>
                  </a:lnTo>
                  <a:lnTo>
                    <a:pt x="174" y="755"/>
                  </a:lnTo>
                  <a:lnTo>
                    <a:pt x="174" y="0"/>
                  </a:lnTo>
                  <a:lnTo>
                    <a:pt x="174" y="0"/>
                  </a:lnTo>
                  <a:lnTo>
                    <a:pt x="169" y="60"/>
                  </a:lnTo>
                  <a:lnTo>
                    <a:pt x="152" y="119"/>
                  </a:lnTo>
                  <a:lnTo>
                    <a:pt x="120" y="169"/>
                  </a:lnTo>
                  <a:lnTo>
                    <a:pt x="81" y="217"/>
                  </a:lnTo>
                  <a:lnTo>
                    <a:pt x="81" y="217"/>
                  </a:lnTo>
                  <a:lnTo>
                    <a:pt x="44" y="250"/>
                  </a:lnTo>
                  <a:lnTo>
                    <a:pt x="0"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 name="Freeform 26"/>
            <p:cNvSpPr>
              <a:spLocks noChangeArrowheads="1"/>
            </p:cNvSpPr>
            <p:nvPr/>
          </p:nvSpPr>
          <p:spPr bwMode="auto">
            <a:xfrm>
              <a:off x="10999788" y="5634038"/>
              <a:ext cx="61913" cy="198437"/>
            </a:xfrm>
            <a:custGeom>
              <a:avLst/>
              <a:gdLst>
                <a:gd name="T0" fmla="*/ 0 w 175"/>
                <a:gd name="T1" fmla="*/ 0 h 555"/>
                <a:gd name="T2" fmla="*/ 0 w 175"/>
                <a:gd name="T3" fmla="*/ 282 h 555"/>
                <a:gd name="T4" fmla="*/ 0 w 175"/>
                <a:gd name="T5" fmla="*/ 282 h 555"/>
                <a:gd name="T6" fmla="*/ 44 w 175"/>
                <a:gd name="T7" fmla="*/ 304 h 555"/>
                <a:gd name="T8" fmla="*/ 81 w 175"/>
                <a:gd name="T9" fmla="*/ 342 h 555"/>
                <a:gd name="T10" fmla="*/ 81 w 175"/>
                <a:gd name="T11" fmla="*/ 342 h 555"/>
                <a:gd name="T12" fmla="*/ 125 w 175"/>
                <a:gd name="T13" fmla="*/ 386 h 555"/>
                <a:gd name="T14" fmla="*/ 152 w 175"/>
                <a:gd name="T15" fmla="*/ 440 h 555"/>
                <a:gd name="T16" fmla="*/ 169 w 175"/>
                <a:gd name="T17" fmla="*/ 494 h 555"/>
                <a:gd name="T18" fmla="*/ 174 w 175"/>
                <a:gd name="T19" fmla="*/ 554 h 555"/>
                <a:gd name="T20" fmla="*/ 174 w 175"/>
                <a:gd name="T21" fmla="*/ 0 h 555"/>
                <a:gd name="T22" fmla="*/ 0 w 175"/>
                <a:gd name="T23"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555">
                  <a:moveTo>
                    <a:pt x="0" y="0"/>
                  </a:moveTo>
                  <a:lnTo>
                    <a:pt x="0" y="282"/>
                  </a:lnTo>
                  <a:lnTo>
                    <a:pt x="0" y="282"/>
                  </a:lnTo>
                  <a:lnTo>
                    <a:pt x="44" y="304"/>
                  </a:lnTo>
                  <a:lnTo>
                    <a:pt x="81" y="342"/>
                  </a:lnTo>
                  <a:lnTo>
                    <a:pt x="81" y="342"/>
                  </a:lnTo>
                  <a:lnTo>
                    <a:pt x="125" y="386"/>
                  </a:lnTo>
                  <a:lnTo>
                    <a:pt x="152" y="440"/>
                  </a:lnTo>
                  <a:lnTo>
                    <a:pt x="169" y="494"/>
                  </a:lnTo>
                  <a:lnTo>
                    <a:pt x="174" y="554"/>
                  </a:lnTo>
                  <a:lnTo>
                    <a:pt x="174"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3" name="Freeform 27"/>
            <p:cNvSpPr>
              <a:spLocks noChangeArrowheads="1"/>
            </p:cNvSpPr>
            <p:nvPr/>
          </p:nvSpPr>
          <p:spPr bwMode="auto">
            <a:xfrm>
              <a:off x="10906125" y="5722938"/>
              <a:ext cx="92075" cy="107950"/>
            </a:xfrm>
            <a:custGeom>
              <a:avLst/>
              <a:gdLst>
                <a:gd name="T0" fmla="*/ 130 w 261"/>
                <a:gd name="T1" fmla="*/ 173 h 305"/>
                <a:gd name="T2" fmla="*/ 130 w 261"/>
                <a:gd name="T3" fmla="*/ 173 h 305"/>
                <a:gd name="T4" fmla="*/ 157 w 261"/>
                <a:gd name="T5" fmla="*/ 179 h 305"/>
                <a:gd name="T6" fmla="*/ 179 w 261"/>
                <a:gd name="T7" fmla="*/ 184 h 305"/>
                <a:gd name="T8" fmla="*/ 201 w 261"/>
                <a:gd name="T9" fmla="*/ 195 h 305"/>
                <a:gd name="T10" fmla="*/ 222 w 261"/>
                <a:gd name="T11" fmla="*/ 211 h 305"/>
                <a:gd name="T12" fmla="*/ 222 w 261"/>
                <a:gd name="T13" fmla="*/ 211 h 305"/>
                <a:gd name="T14" fmla="*/ 239 w 261"/>
                <a:gd name="T15" fmla="*/ 233 h 305"/>
                <a:gd name="T16" fmla="*/ 249 w 261"/>
                <a:gd name="T17" fmla="*/ 255 h 305"/>
                <a:gd name="T18" fmla="*/ 255 w 261"/>
                <a:gd name="T19" fmla="*/ 277 h 305"/>
                <a:gd name="T20" fmla="*/ 260 w 261"/>
                <a:gd name="T21" fmla="*/ 304 h 305"/>
                <a:gd name="T22" fmla="*/ 260 w 261"/>
                <a:gd name="T23" fmla="*/ 32 h 305"/>
                <a:gd name="T24" fmla="*/ 260 w 261"/>
                <a:gd name="T25" fmla="*/ 32 h 305"/>
                <a:gd name="T26" fmla="*/ 228 w 261"/>
                <a:gd name="T27" fmla="*/ 16 h 305"/>
                <a:gd name="T28" fmla="*/ 195 w 261"/>
                <a:gd name="T29" fmla="*/ 11 h 305"/>
                <a:gd name="T30" fmla="*/ 162 w 261"/>
                <a:gd name="T31" fmla="*/ 5 h 305"/>
                <a:gd name="T32" fmla="*/ 130 w 261"/>
                <a:gd name="T33" fmla="*/ 0 h 305"/>
                <a:gd name="T34" fmla="*/ 130 w 261"/>
                <a:gd name="T35" fmla="*/ 0 h 305"/>
                <a:gd name="T36" fmla="*/ 97 w 261"/>
                <a:gd name="T37" fmla="*/ 5 h 305"/>
                <a:gd name="T38" fmla="*/ 65 w 261"/>
                <a:gd name="T39" fmla="*/ 11 h 305"/>
                <a:gd name="T40" fmla="*/ 33 w 261"/>
                <a:gd name="T41" fmla="*/ 16 h 305"/>
                <a:gd name="T42" fmla="*/ 0 w 261"/>
                <a:gd name="T43" fmla="*/ 32 h 305"/>
                <a:gd name="T44" fmla="*/ 0 w 261"/>
                <a:gd name="T45" fmla="*/ 304 h 305"/>
                <a:gd name="T46" fmla="*/ 0 w 261"/>
                <a:gd name="T47" fmla="*/ 304 h 305"/>
                <a:gd name="T48" fmla="*/ 5 w 261"/>
                <a:gd name="T49" fmla="*/ 277 h 305"/>
                <a:gd name="T50" fmla="*/ 10 w 261"/>
                <a:gd name="T51" fmla="*/ 255 h 305"/>
                <a:gd name="T52" fmla="*/ 21 w 261"/>
                <a:gd name="T53" fmla="*/ 233 h 305"/>
                <a:gd name="T54" fmla="*/ 37 w 261"/>
                <a:gd name="T55" fmla="*/ 211 h 305"/>
                <a:gd name="T56" fmla="*/ 60 w 261"/>
                <a:gd name="T57" fmla="*/ 195 h 305"/>
                <a:gd name="T58" fmla="*/ 81 w 261"/>
                <a:gd name="T59" fmla="*/ 184 h 305"/>
                <a:gd name="T60" fmla="*/ 103 w 261"/>
                <a:gd name="T61" fmla="*/ 179 h 305"/>
                <a:gd name="T62" fmla="*/ 130 w 261"/>
                <a:gd name="T63" fmla="*/ 17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1" h="305">
                  <a:moveTo>
                    <a:pt x="130" y="173"/>
                  </a:moveTo>
                  <a:lnTo>
                    <a:pt x="130" y="173"/>
                  </a:lnTo>
                  <a:lnTo>
                    <a:pt x="157" y="179"/>
                  </a:lnTo>
                  <a:lnTo>
                    <a:pt x="179" y="184"/>
                  </a:lnTo>
                  <a:lnTo>
                    <a:pt x="201" y="195"/>
                  </a:lnTo>
                  <a:lnTo>
                    <a:pt x="222" y="211"/>
                  </a:lnTo>
                  <a:lnTo>
                    <a:pt x="222" y="211"/>
                  </a:lnTo>
                  <a:lnTo>
                    <a:pt x="239" y="233"/>
                  </a:lnTo>
                  <a:lnTo>
                    <a:pt x="249" y="255"/>
                  </a:lnTo>
                  <a:lnTo>
                    <a:pt x="255" y="277"/>
                  </a:lnTo>
                  <a:lnTo>
                    <a:pt x="260" y="304"/>
                  </a:lnTo>
                  <a:lnTo>
                    <a:pt x="260" y="32"/>
                  </a:lnTo>
                  <a:lnTo>
                    <a:pt x="260" y="32"/>
                  </a:lnTo>
                  <a:lnTo>
                    <a:pt x="228" y="16"/>
                  </a:lnTo>
                  <a:lnTo>
                    <a:pt x="195" y="11"/>
                  </a:lnTo>
                  <a:lnTo>
                    <a:pt x="162" y="5"/>
                  </a:lnTo>
                  <a:lnTo>
                    <a:pt x="130" y="0"/>
                  </a:lnTo>
                  <a:lnTo>
                    <a:pt x="130" y="0"/>
                  </a:lnTo>
                  <a:lnTo>
                    <a:pt x="97" y="5"/>
                  </a:lnTo>
                  <a:lnTo>
                    <a:pt x="65" y="11"/>
                  </a:lnTo>
                  <a:lnTo>
                    <a:pt x="33" y="16"/>
                  </a:lnTo>
                  <a:lnTo>
                    <a:pt x="0" y="32"/>
                  </a:lnTo>
                  <a:lnTo>
                    <a:pt x="0" y="304"/>
                  </a:lnTo>
                  <a:lnTo>
                    <a:pt x="0" y="304"/>
                  </a:lnTo>
                  <a:lnTo>
                    <a:pt x="5" y="277"/>
                  </a:lnTo>
                  <a:lnTo>
                    <a:pt x="10" y="255"/>
                  </a:lnTo>
                  <a:lnTo>
                    <a:pt x="21" y="233"/>
                  </a:lnTo>
                  <a:lnTo>
                    <a:pt x="37" y="211"/>
                  </a:lnTo>
                  <a:lnTo>
                    <a:pt x="60" y="195"/>
                  </a:lnTo>
                  <a:lnTo>
                    <a:pt x="81" y="184"/>
                  </a:lnTo>
                  <a:lnTo>
                    <a:pt x="103" y="179"/>
                  </a:lnTo>
                  <a:lnTo>
                    <a:pt x="130" y="17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4" name="Freeform 28"/>
            <p:cNvSpPr>
              <a:spLocks noChangeArrowheads="1"/>
            </p:cNvSpPr>
            <p:nvPr/>
          </p:nvSpPr>
          <p:spPr bwMode="auto">
            <a:xfrm>
              <a:off x="10844213" y="58324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5" name="Freeform 29"/>
            <p:cNvSpPr>
              <a:spLocks noChangeArrowheads="1"/>
            </p:cNvSpPr>
            <p:nvPr/>
          </p:nvSpPr>
          <p:spPr bwMode="auto">
            <a:xfrm>
              <a:off x="10906125" y="5832475"/>
              <a:ext cx="92075" cy="107950"/>
            </a:xfrm>
            <a:custGeom>
              <a:avLst/>
              <a:gdLst>
                <a:gd name="T0" fmla="*/ 222 w 261"/>
                <a:gd name="T1" fmla="*/ 92 h 305"/>
                <a:gd name="T2" fmla="*/ 222 w 261"/>
                <a:gd name="T3" fmla="*/ 92 h 305"/>
                <a:gd name="T4" fmla="*/ 201 w 261"/>
                <a:gd name="T5" fmla="*/ 109 h 305"/>
                <a:gd name="T6" fmla="*/ 179 w 261"/>
                <a:gd name="T7" fmla="*/ 119 h 305"/>
                <a:gd name="T8" fmla="*/ 157 w 261"/>
                <a:gd name="T9" fmla="*/ 130 h 305"/>
                <a:gd name="T10" fmla="*/ 130 w 261"/>
                <a:gd name="T11" fmla="*/ 130 h 305"/>
                <a:gd name="T12" fmla="*/ 130 w 261"/>
                <a:gd name="T13" fmla="*/ 130 h 305"/>
                <a:gd name="T14" fmla="*/ 103 w 261"/>
                <a:gd name="T15" fmla="*/ 130 h 305"/>
                <a:gd name="T16" fmla="*/ 81 w 261"/>
                <a:gd name="T17" fmla="*/ 119 h 305"/>
                <a:gd name="T18" fmla="*/ 60 w 261"/>
                <a:gd name="T19" fmla="*/ 109 h 305"/>
                <a:gd name="T20" fmla="*/ 37 w 261"/>
                <a:gd name="T21" fmla="*/ 92 h 305"/>
                <a:gd name="T22" fmla="*/ 21 w 261"/>
                <a:gd name="T23" fmla="*/ 76 h 305"/>
                <a:gd name="T24" fmla="*/ 10 w 261"/>
                <a:gd name="T25" fmla="*/ 54 h 305"/>
                <a:gd name="T26" fmla="*/ 5 w 261"/>
                <a:gd name="T27" fmla="*/ 27 h 305"/>
                <a:gd name="T28" fmla="*/ 0 w 261"/>
                <a:gd name="T29" fmla="*/ 0 h 305"/>
                <a:gd name="T30" fmla="*/ 0 w 261"/>
                <a:gd name="T31" fmla="*/ 277 h 305"/>
                <a:gd name="T32" fmla="*/ 0 w 261"/>
                <a:gd name="T33" fmla="*/ 277 h 305"/>
                <a:gd name="T34" fmla="*/ 33 w 261"/>
                <a:gd name="T35" fmla="*/ 288 h 305"/>
                <a:gd name="T36" fmla="*/ 65 w 261"/>
                <a:gd name="T37" fmla="*/ 298 h 305"/>
                <a:gd name="T38" fmla="*/ 97 w 261"/>
                <a:gd name="T39" fmla="*/ 304 h 305"/>
                <a:gd name="T40" fmla="*/ 130 w 261"/>
                <a:gd name="T41" fmla="*/ 304 h 305"/>
                <a:gd name="T42" fmla="*/ 130 w 261"/>
                <a:gd name="T43" fmla="*/ 304 h 305"/>
                <a:gd name="T44" fmla="*/ 162 w 261"/>
                <a:gd name="T45" fmla="*/ 304 h 305"/>
                <a:gd name="T46" fmla="*/ 195 w 261"/>
                <a:gd name="T47" fmla="*/ 298 h 305"/>
                <a:gd name="T48" fmla="*/ 228 w 261"/>
                <a:gd name="T49" fmla="*/ 288 h 305"/>
                <a:gd name="T50" fmla="*/ 260 w 261"/>
                <a:gd name="T51" fmla="*/ 277 h 305"/>
                <a:gd name="T52" fmla="*/ 260 w 261"/>
                <a:gd name="T53" fmla="*/ 0 h 305"/>
                <a:gd name="T54" fmla="*/ 260 w 261"/>
                <a:gd name="T55" fmla="*/ 0 h 305"/>
                <a:gd name="T56" fmla="*/ 255 w 261"/>
                <a:gd name="T57" fmla="*/ 27 h 305"/>
                <a:gd name="T58" fmla="*/ 249 w 261"/>
                <a:gd name="T59" fmla="*/ 49 h 305"/>
                <a:gd name="T60" fmla="*/ 239 w 261"/>
                <a:gd name="T61" fmla="*/ 71 h 305"/>
                <a:gd name="T62" fmla="*/ 222 w 261"/>
                <a:gd name="T63" fmla="*/ 9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1" h="305">
                  <a:moveTo>
                    <a:pt x="222" y="92"/>
                  </a:moveTo>
                  <a:lnTo>
                    <a:pt x="222" y="92"/>
                  </a:lnTo>
                  <a:lnTo>
                    <a:pt x="201" y="109"/>
                  </a:lnTo>
                  <a:lnTo>
                    <a:pt x="179" y="119"/>
                  </a:lnTo>
                  <a:lnTo>
                    <a:pt x="157" y="130"/>
                  </a:lnTo>
                  <a:lnTo>
                    <a:pt x="130" y="130"/>
                  </a:lnTo>
                  <a:lnTo>
                    <a:pt x="130" y="130"/>
                  </a:lnTo>
                  <a:lnTo>
                    <a:pt x="103" y="130"/>
                  </a:lnTo>
                  <a:lnTo>
                    <a:pt x="81" y="119"/>
                  </a:lnTo>
                  <a:lnTo>
                    <a:pt x="60" y="109"/>
                  </a:lnTo>
                  <a:lnTo>
                    <a:pt x="37" y="92"/>
                  </a:lnTo>
                  <a:lnTo>
                    <a:pt x="21" y="76"/>
                  </a:lnTo>
                  <a:lnTo>
                    <a:pt x="10" y="54"/>
                  </a:lnTo>
                  <a:lnTo>
                    <a:pt x="5" y="27"/>
                  </a:lnTo>
                  <a:lnTo>
                    <a:pt x="0" y="0"/>
                  </a:lnTo>
                  <a:lnTo>
                    <a:pt x="0" y="277"/>
                  </a:lnTo>
                  <a:lnTo>
                    <a:pt x="0" y="277"/>
                  </a:lnTo>
                  <a:lnTo>
                    <a:pt x="33" y="288"/>
                  </a:lnTo>
                  <a:lnTo>
                    <a:pt x="65" y="298"/>
                  </a:lnTo>
                  <a:lnTo>
                    <a:pt x="97" y="304"/>
                  </a:lnTo>
                  <a:lnTo>
                    <a:pt x="130" y="304"/>
                  </a:lnTo>
                  <a:lnTo>
                    <a:pt x="130" y="304"/>
                  </a:lnTo>
                  <a:lnTo>
                    <a:pt x="162" y="304"/>
                  </a:lnTo>
                  <a:lnTo>
                    <a:pt x="195" y="298"/>
                  </a:lnTo>
                  <a:lnTo>
                    <a:pt x="228" y="288"/>
                  </a:lnTo>
                  <a:lnTo>
                    <a:pt x="260" y="277"/>
                  </a:lnTo>
                  <a:lnTo>
                    <a:pt x="260" y="0"/>
                  </a:lnTo>
                  <a:lnTo>
                    <a:pt x="260" y="0"/>
                  </a:lnTo>
                  <a:lnTo>
                    <a:pt x="255" y="27"/>
                  </a:lnTo>
                  <a:lnTo>
                    <a:pt x="249" y="49"/>
                  </a:lnTo>
                  <a:lnTo>
                    <a:pt x="239" y="71"/>
                  </a:lnTo>
                  <a:lnTo>
                    <a:pt x="222" y="9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6" name="Freeform 30"/>
            <p:cNvSpPr>
              <a:spLocks noChangeArrowheads="1"/>
            </p:cNvSpPr>
            <p:nvPr/>
          </p:nvSpPr>
          <p:spPr bwMode="auto">
            <a:xfrm>
              <a:off x="10844213" y="5735638"/>
              <a:ext cx="61913" cy="196850"/>
            </a:xfrm>
            <a:custGeom>
              <a:avLst/>
              <a:gdLst>
                <a:gd name="T0" fmla="*/ 174 w 175"/>
                <a:gd name="T1" fmla="*/ 272 h 550"/>
                <a:gd name="T2" fmla="*/ 174 w 175"/>
                <a:gd name="T3" fmla="*/ 272 h 550"/>
                <a:gd name="T4" fmla="*/ 174 w 175"/>
                <a:gd name="T5" fmla="*/ 272 h 550"/>
                <a:gd name="T6" fmla="*/ 174 w 175"/>
                <a:gd name="T7" fmla="*/ 0 h 550"/>
                <a:gd name="T8" fmla="*/ 174 w 175"/>
                <a:gd name="T9" fmla="*/ 0 h 550"/>
                <a:gd name="T10" fmla="*/ 136 w 175"/>
                <a:gd name="T11" fmla="*/ 22 h 550"/>
                <a:gd name="T12" fmla="*/ 103 w 175"/>
                <a:gd name="T13" fmla="*/ 44 h 550"/>
                <a:gd name="T14" fmla="*/ 76 w 175"/>
                <a:gd name="T15" fmla="*/ 77 h 550"/>
                <a:gd name="T16" fmla="*/ 49 w 175"/>
                <a:gd name="T17" fmla="*/ 109 h 550"/>
                <a:gd name="T18" fmla="*/ 27 w 175"/>
                <a:gd name="T19" fmla="*/ 147 h 550"/>
                <a:gd name="T20" fmla="*/ 16 w 175"/>
                <a:gd name="T21" fmla="*/ 185 h 550"/>
                <a:gd name="T22" fmla="*/ 5 w 175"/>
                <a:gd name="T23" fmla="*/ 229 h 550"/>
                <a:gd name="T24" fmla="*/ 0 w 175"/>
                <a:gd name="T25" fmla="*/ 272 h 550"/>
                <a:gd name="T26" fmla="*/ 0 w 175"/>
                <a:gd name="T27" fmla="*/ 272 h 550"/>
                <a:gd name="T28" fmla="*/ 0 w 175"/>
                <a:gd name="T29" fmla="*/ 272 h 550"/>
                <a:gd name="T30" fmla="*/ 5 w 175"/>
                <a:gd name="T31" fmla="*/ 321 h 550"/>
                <a:gd name="T32" fmla="*/ 16 w 175"/>
                <a:gd name="T33" fmla="*/ 359 h 550"/>
                <a:gd name="T34" fmla="*/ 27 w 175"/>
                <a:gd name="T35" fmla="*/ 402 h 550"/>
                <a:gd name="T36" fmla="*/ 49 w 175"/>
                <a:gd name="T37" fmla="*/ 435 h 550"/>
                <a:gd name="T38" fmla="*/ 76 w 175"/>
                <a:gd name="T39" fmla="*/ 473 h 550"/>
                <a:gd name="T40" fmla="*/ 103 w 175"/>
                <a:gd name="T41" fmla="*/ 500 h 550"/>
                <a:gd name="T42" fmla="*/ 136 w 175"/>
                <a:gd name="T43" fmla="*/ 527 h 550"/>
                <a:gd name="T44" fmla="*/ 174 w 175"/>
                <a:gd name="T45" fmla="*/ 549 h 550"/>
                <a:gd name="T46" fmla="*/ 174 w 175"/>
                <a:gd name="T47" fmla="*/ 27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50">
                  <a:moveTo>
                    <a:pt x="174" y="272"/>
                  </a:moveTo>
                  <a:lnTo>
                    <a:pt x="174" y="272"/>
                  </a:lnTo>
                  <a:lnTo>
                    <a:pt x="174" y="272"/>
                  </a:lnTo>
                  <a:lnTo>
                    <a:pt x="174" y="0"/>
                  </a:lnTo>
                  <a:lnTo>
                    <a:pt x="174" y="0"/>
                  </a:lnTo>
                  <a:lnTo>
                    <a:pt x="136" y="22"/>
                  </a:lnTo>
                  <a:lnTo>
                    <a:pt x="103" y="44"/>
                  </a:lnTo>
                  <a:lnTo>
                    <a:pt x="76" y="77"/>
                  </a:lnTo>
                  <a:lnTo>
                    <a:pt x="49" y="109"/>
                  </a:lnTo>
                  <a:lnTo>
                    <a:pt x="27" y="147"/>
                  </a:lnTo>
                  <a:lnTo>
                    <a:pt x="16" y="185"/>
                  </a:lnTo>
                  <a:lnTo>
                    <a:pt x="5" y="229"/>
                  </a:lnTo>
                  <a:lnTo>
                    <a:pt x="0" y="272"/>
                  </a:lnTo>
                  <a:lnTo>
                    <a:pt x="0" y="272"/>
                  </a:lnTo>
                  <a:lnTo>
                    <a:pt x="0" y="272"/>
                  </a:lnTo>
                  <a:lnTo>
                    <a:pt x="5" y="321"/>
                  </a:lnTo>
                  <a:lnTo>
                    <a:pt x="16" y="359"/>
                  </a:lnTo>
                  <a:lnTo>
                    <a:pt x="27" y="402"/>
                  </a:lnTo>
                  <a:lnTo>
                    <a:pt x="49" y="435"/>
                  </a:lnTo>
                  <a:lnTo>
                    <a:pt x="76" y="473"/>
                  </a:lnTo>
                  <a:lnTo>
                    <a:pt x="103" y="500"/>
                  </a:lnTo>
                  <a:lnTo>
                    <a:pt x="136" y="527"/>
                  </a:lnTo>
                  <a:lnTo>
                    <a:pt x="174" y="549"/>
                  </a:lnTo>
                  <a:lnTo>
                    <a:pt x="174"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7" name="Freeform 31"/>
            <p:cNvSpPr>
              <a:spLocks noChangeArrowheads="1"/>
            </p:cNvSpPr>
            <p:nvPr/>
          </p:nvSpPr>
          <p:spPr bwMode="auto">
            <a:xfrm>
              <a:off x="10999788" y="5735638"/>
              <a:ext cx="61913" cy="196850"/>
            </a:xfrm>
            <a:custGeom>
              <a:avLst/>
              <a:gdLst>
                <a:gd name="T0" fmla="*/ 0 w 175"/>
                <a:gd name="T1" fmla="*/ 0 h 550"/>
                <a:gd name="T2" fmla="*/ 0 w 175"/>
                <a:gd name="T3" fmla="*/ 272 h 550"/>
                <a:gd name="T4" fmla="*/ 0 w 175"/>
                <a:gd name="T5" fmla="*/ 549 h 550"/>
                <a:gd name="T6" fmla="*/ 0 w 175"/>
                <a:gd name="T7" fmla="*/ 549 h 550"/>
                <a:gd name="T8" fmla="*/ 44 w 175"/>
                <a:gd name="T9" fmla="*/ 522 h 550"/>
                <a:gd name="T10" fmla="*/ 81 w 175"/>
                <a:gd name="T11" fmla="*/ 489 h 550"/>
                <a:gd name="T12" fmla="*/ 81 w 175"/>
                <a:gd name="T13" fmla="*/ 489 h 550"/>
                <a:gd name="T14" fmla="*/ 120 w 175"/>
                <a:gd name="T15" fmla="*/ 441 h 550"/>
                <a:gd name="T16" fmla="*/ 152 w 175"/>
                <a:gd name="T17" fmla="*/ 391 h 550"/>
                <a:gd name="T18" fmla="*/ 169 w 175"/>
                <a:gd name="T19" fmla="*/ 332 h 550"/>
                <a:gd name="T20" fmla="*/ 174 w 175"/>
                <a:gd name="T21" fmla="*/ 272 h 550"/>
                <a:gd name="T22" fmla="*/ 174 w 175"/>
                <a:gd name="T23" fmla="*/ 272 h 550"/>
                <a:gd name="T24" fmla="*/ 169 w 175"/>
                <a:gd name="T25" fmla="*/ 212 h 550"/>
                <a:gd name="T26" fmla="*/ 152 w 175"/>
                <a:gd name="T27" fmla="*/ 158 h 550"/>
                <a:gd name="T28" fmla="*/ 125 w 175"/>
                <a:gd name="T29" fmla="*/ 104 h 550"/>
                <a:gd name="T30" fmla="*/ 81 w 175"/>
                <a:gd name="T31" fmla="*/ 60 h 550"/>
                <a:gd name="T32" fmla="*/ 81 w 175"/>
                <a:gd name="T33" fmla="*/ 60 h 550"/>
                <a:gd name="T34" fmla="*/ 44 w 175"/>
                <a:gd name="T35" fmla="*/ 22 h 550"/>
                <a:gd name="T36" fmla="*/ 0 w 175"/>
                <a:gd name="T37"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550">
                  <a:moveTo>
                    <a:pt x="0" y="0"/>
                  </a:moveTo>
                  <a:lnTo>
                    <a:pt x="0" y="272"/>
                  </a:lnTo>
                  <a:lnTo>
                    <a:pt x="0" y="549"/>
                  </a:lnTo>
                  <a:lnTo>
                    <a:pt x="0" y="549"/>
                  </a:lnTo>
                  <a:lnTo>
                    <a:pt x="44" y="522"/>
                  </a:lnTo>
                  <a:lnTo>
                    <a:pt x="81" y="489"/>
                  </a:lnTo>
                  <a:lnTo>
                    <a:pt x="81" y="489"/>
                  </a:lnTo>
                  <a:lnTo>
                    <a:pt x="120" y="441"/>
                  </a:lnTo>
                  <a:lnTo>
                    <a:pt x="152" y="391"/>
                  </a:lnTo>
                  <a:lnTo>
                    <a:pt x="169" y="332"/>
                  </a:lnTo>
                  <a:lnTo>
                    <a:pt x="174" y="272"/>
                  </a:lnTo>
                  <a:lnTo>
                    <a:pt x="174" y="272"/>
                  </a:lnTo>
                  <a:lnTo>
                    <a:pt x="169" y="212"/>
                  </a:lnTo>
                  <a:lnTo>
                    <a:pt x="152" y="158"/>
                  </a:lnTo>
                  <a:lnTo>
                    <a:pt x="125" y="104"/>
                  </a:lnTo>
                  <a:lnTo>
                    <a:pt x="81" y="60"/>
                  </a:lnTo>
                  <a:lnTo>
                    <a:pt x="81" y="60"/>
                  </a:lnTo>
                  <a:lnTo>
                    <a:pt x="44"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8" name="Freeform 32"/>
            <p:cNvSpPr>
              <a:spLocks noChangeArrowheads="1"/>
            </p:cNvSpPr>
            <p:nvPr/>
          </p:nvSpPr>
          <p:spPr bwMode="auto">
            <a:xfrm>
              <a:off x="10282238" y="6478588"/>
              <a:ext cx="0" cy="0"/>
            </a:xfrm>
            <a:custGeom>
              <a:avLst/>
              <a:gdLst>
                <a:gd name="T0" fmla="*/ 0 w 1"/>
                <a:gd name="T1" fmla="*/ 5 h 6"/>
                <a:gd name="T2" fmla="*/ 0 w 1"/>
                <a:gd name="T3" fmla="*/ 0 h 6"/>
                <a:gd name="T4" fmla="*/ 0 w 1"/>
                <a:gd name="T5" fmla="*/ 0 h 6"/>
                <a:gd name="T6" fmla="*/ 0 w 1"/>
                <a:gd name="T7" fmla="*/ 0 h 6"/>
                <a:gd name="T8" fmla="*/ 0 w 1"/>
                <a:gd name="T9" fmla="*/ 0 h 6"/>
                <a:gd name="T10" fmla="*/ 0 w 1"/>
                <a:gd name="T11" fmla="*/ 5 h 6"/>
              </a:gdLst>
              <a:ahLst/>
              <a:cxnLst>
                <a:cxn ang="0">
                  <a:pos x="T0" y="T1"/>
                </a:cxn>
                <a:cxn ang="0">
                  <a:pos x="T2" y="T3"/>
                </a:cxn>
                <a:cxn ang="0">
                  <a:pos x="T4" y="T5"/>
                </a:cxn>
                <a:cxn ang="0">
                  <a:pos x="T6" y="T7"/>
                </a:cxn>
                <a:cxn ang="0">
                  <a:pos x="T8" y="T9"/>
                </a:cxn>
                <a:cxn ang="0">
                  <a:pos x="T10" y="T11"/>
                </a:cxn>
              </a:cxnLst>
              <a:rect l="0" t="0" r="r" b="b"/>
              <a:pathLst>
                <a:path w="1" h="6">
                  <a:moveTo>
                    <a:pt x="0" y="5"/>
                  </a:moveTo>
                  <a:lnTo>
                    <a:pt x="0" y="0"/>
                  </a:lnTo>
                  <a:lnTo>
                    <a:pt x="0" y="0"/>
                  </a:lnTo>
                  <a:lnTo>
                    <a:pt x="0" y="0"/>
                  </a:lnTo>
                  <a:lnTo>
                    <a:pt x="0" y="0"/>
                  </a:lnTo>
                  <a:lnTo>
                    <a:pt x="0" y="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9" name="Freeform 33"/>
            <p:cNvSpPr>
              <a:spLocks noChangeArrowheads="1"/>
            </p:cNvSpPr>
            <p:nvPr/>
          </p:nvSpPr>
          <p:spPr bwMode="auto">
            <a:xfrm>
              <a:off x="10220325" y="5078413"/>
              <a:ext cx="61913" cy="1785937"/>
            </a:xfrm>
            <a:custGeom>
              <a:avLst/>
              <a:gdLst>
                <a:gd name="T0" fmla="*/ 0 w 175"/>
                <a:gd name="T1" fmla="*/ 3890 h 4966"/>
                <a:gd name="T2" fmla="*/ 0 w 175"/>
                <a:gd name="T3" fmla="*/ 3890 h 4966"/>
                <a:gd name="T4" fmla="*/ 6 w 175"/>
                <a:gd name="T5" fmla="*/ 3846 h 4966"/>
                <a:gd name="T6" fmla="*/ 17 w 175"/>
                <a:gd name="T7" fmla="*/ 3802 h 4966"/>
                <a:gd name="T8" fmla="*/ 33 w 175"/>
                <a:gd name="T9" fmla="*/ 3765 h 4966"/>
                <a:gd name="T10" fmla="*/ 49 w 175"/>
                <a:gd name="T11" fmla="*/ 3727 h 4966"/>
                <a:gd name="T12" fmla="*/ 76 w 175"/>
                <a:gd name="T13" fmla="*/ 3694 h 4966"/>
                <a:gd name="T14" fmla="*/ 103 w 175"/>
                <a:gd name="T15" fmla="*/ 3667 h 4966"/>
                <a:gd name="T16" fmla="*/ 142 w 175"/>
                <a:gd name="T17" fmla="*/ 3640 h 4966"/>
                <a:gd name="T18" fmla="*/ 174 w 175"/>
                <a:gd name="T19" fmla="*/ 3618 h 4966"/>
                <a:gd name="T20" fmla="*/ 174 w 175"/>
                <a:gd name="T21" fmla="*/ 0 h 4966"/>
                <a:gd name="T22" fmla="*/ 0 w 175"/>
                <a:gd name="T23" fmla="*/ 0 h 4966"/>
                <a:gd name="T24" fmla="*/ 0 w 175"/>
                <a:gd name="T25" fmla="*/ 2792 h 4966"/>
                <a:gd name="T26" fmla="*/ 0 w 175"/>
                <a:gd name="T27" fmla="*/ 2792 h 4966"/>
                <a:gd name="T28" fmla="*/ 38 w 175"/>
                <a:gd name="T29" fmla="*/ 2809 h 4966"/>
                <a:gd name="T30" fmla="*/ 71 w 175"/>
                <a:gd name="T31" fmla="*/ 2836 h 4966"/>
                <a:gd name="T32" fmla="*/ 103 w 175"/>
                <a:gd name="T33" fmla="*/ 2868 h 4966"/>
                <a:gd name="T34" fmla="*/ 125 w 175"/>
                <a:gd name="T35" fmla="*/ 2901 h 4966"/>
                <a:gd name="T36" fmla="*/ 147 w 175"/>
                <a:gd name="T37" fmla="*/ 2939 h 4966"/>
                <a:gd name="T38" fmla="*/ 163 w 175"/>
                <a:gd name="T39" fmla="*/ 2977 h 4966"/>
                <a:gd name="T40" fmla="*/ 174 w 175"/>
                <a:gd name="T41" fmla="*/ 3020 h 4966"/>
                <a:gd name="T42" fmla="*/ 174 w 175"/>
                <a:gd name="T43" fmla="*/ 3064 h 4966"/>
                <a:gd name="T44" fmla="*/ 174 w 175"/>
                <a:gd name="T45" fmla="*/ 3064 h 4966"/>
                <a:gd name="T46" fmla="*/ 174 w 175"/>
                <a:gd name="T47" fmla="*/ 3107 h 4966"/>
                <a:gd name="T48" fmla="*/ 163 w 175"/>
                <a:gd name="T49" fmla="*/ 3151 h 4966"/>
                <a:gd name="T50" fmla="*/ 147 w 175"/>
                <a:gd name="T51" fmla="*/ 3189 h 4966"/>
                <a:gd name="T52" fmla="*/ 125 w 175"/>
                <a:gd name="T53" fmla="*/ 3227 h 4966"/>
                <a:gd name="T54" fmla="*/ 103 w 175"/>
                <a:gd name="T55" fmla="*/ 3259 h 4966"/>
                <a:gd name="T56" fmla="*/ 71 w 175"/>
                <a:gd name="T57" fmla="*/ 3292 h 4966"/>
                <a:gd name="T58" fmla="*/ 38 w 175"/>
                <a:gd name="T59" fmla="*/ 3319 h 4966"/>
                <a:gd name="T60" fmla="*/ 0 w 175"/>
                <a:gd name="T61" fmla="*/ 3336 h 4966"/>
                <a:gd name="T62" fmla="*/ 0 w 175"/>
                <a:gd name="T63" fmla="*/ 4965 h 4966"/>
                <a:gd name="T64" fmla="*/ 174 w 175"/>
                <a:gd name="T65" fmla="*/ 4965 h 4966"/>
                <a:gd name="T66" fmla="*/ 174 w 175"/>
                <a:gd name="T67" fmla="*/ 4166 h 4966"/>
                <a:gd name="T68" fmla="*/ 174 w 175"/>
                <a:gd name="T69" fmla="*/ 4166 h 4966"/>
                <a:gd name="T70" fmla="*/ 142 w 175"/>
                <a:gd name="T71" fmla="*/ 4145 h 4966"/>
                <a:gd name="T72" fmla="*/ 103 w 175"/>
                <a:gd name="T73" fmla="*/ 4118 h 4966"/>
                <a:gd name="T74" fmla="*/ 76 w 175"/>
                <a:gd name="T75" fmla="*/ 4091 h 4966"/>
                <a:gd name="T76" fmla="*/ 49 w 175"/>
                <a:gd name="T77" fmla="*/ 4058 h 4966"/>
                <a:gd name="T78" fmla="*/ 33 w 175"/>
                <a:gd name="T79" fmla="*/ 4020 h 4966"/>
                <a:gd name="T80" fmla="*/ 17 w 175"/>
                <a:gd name="T81" fmla="*/ 3977 h 4966"/>
                <a:gd name="T82" fmla="*/ 6 w 175"/>
                <a:gd name="T83" fmla="*/ 3938 h 4966"/>
                <a:gd name="T84" fmla="*/ 0 w 175"/>
                <a:gd name="T85" fmla="*/ 3890 h 4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 h="4966">
                  <a:moveTo>
                    <a:pt x="0" y="3890"/>
                  </a:moveTo>
                  <a:lnTo>
                    <a:pt x="0" y="3890"/>
                  </a:lnTo>
                  <a:lnTo>
                    <a:pt x="6" y="3846"/>
                  </a:lnTo>
                  <a:lnTo>
                    <a:pt x="17" y="3802"/>
                  </a:lnTo>
                  <a:lnTo>
                    <a:pt x="33" y="3765"/>
                  </a:lnTo>
                  <a:lnTo>
                    <a:pt x="49" y="3727"/>
                  </a:lnTo>
                  <a:lnTo>
                    <a:pt x="76" y="3694"/>
                  </a:lnTo>
                  <a:lnTo>
                    <a:pt x="103" y="3667"/>
                  </a:lnTo>
                  <a:lnTo>
                    <a:pt x="142" y="3640"/>
                  </a:lnTo>
                  <a:lnTo>
                    <a:pt x="174" y="3618"/>
                  </a:lnTo>
                  <a:lnTo>
                    <a:pt x="174" y="0"/>
                  </a:lnTo>
                  <a:lnTo>
                    <a:pt x="0" y="0"/>
                  </a:lnTo>
                  <a:lnTo>
                    <a:pt x="0" y="2792"/>
                  </a:lnTo>
                  <a:lnTo>
                    <a:pt x="0" y="2792"/>
                  </a:lnTo>
                  <a:lnTo>
                    <a:pt x="38" y="2809"/>
                  </a:lnTo>
                  <a:lnTo>
                    <a:pt x="71" y="2836"/>
                  </a:lnTo>
                  <a:lnTo>
                    <a:pt x="103" y="2868"/>
                  </a:lnTo>
                  <a:lnTo>
                    <a:pt x="125" y="2901"/>
                  </a:lnTo>
                  <a:lnTo>
                    <a:pt x="147" y="2939"/>
                  </a:lnTo>
                  <a:lnTo>
                    <a:pt x="163" y="2977"/>
                  </a:lnTo>
                  <a:lnTo>
                    <a:pt x="174" y="3020"/>
                  </a:lnTo>
                  <a:lnTo>
                    <a:pt x="174" y="3064"/>
                  </a:lnTo>
                  <a:lnTo>
                    <a:pt x="174" y="3064"/>
                  </a:lnTo>
                  <a:lnTo>
                    <a:pt x="174" y="3107"/>
                  </a:lnTo>
                  <a:lnTo>
                    <a:pt x="163" y="3151"/>
                  </a:lnTo>
                  <a:lnTo>
                    <a:pt x="147" y="3189"/>
                  </a:lnTo>
                  <a:lnTo>
                    <a:pt x="125" y="3227"/>
                  </a:lnTo>
                  <a:lnTo>
                    <a:pt x="103" y="3259"/>
                  </a:lnTo>
                  <a:lnTo>
                    <a:pt x="71" y="3292"/>
                  </a:lnTo>
                  <a:lnTo>
                    <a:pt x="38" y="3319"/>
                  </a:lnTo>
                  <a:lnTo>
                    <a:pt x="0" y="3336"/>
                  </a:lnTo>
                  <a:lnTo>
                    <a:pt x="0" y="4965"/>
                  </a:lnTo>
                  <a:lnTo>
                    <a:pt x="174" y="4965"/>
                  </a:lnTo>
                  <a:lnTo>
                    <a:pt x="174" y="4166"/>
                  </a:lnTo>
                  <a:lnTo>
                    <a:pt x="174" y="4166"/>
                  </a:lnTo>
                  <a:lnTo>
                    <a:pt x="142" y="4145"/>
                  </a:lnTo>
                  <a:lnTo>
                    <a:pt x="103" y="4118"/>
                  </a:lnTo>
                  <a:lnTo>
                    <a:pt x="76" y="4091"/>
                  </a:lnTo>
                  <a:lnTo>
                    <a:pt x="49" y="4058"/>
                  </a:lnTo>
                  <a:lnTo>
                    <a:pt x="33" y="4020"/>
                  </a:lnTo>
                  <a:lnTo>
                    <a:pt x="17" y="3977"/>
                  </a:lnTo>
                  <a:lnTo>
                    <a:pt x="6" y="3938"/>
                  </a:lnTo>
                  <a:lnTo>
                    <a:pt x="0" y="389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0" name="Freeform 34"/>
            <p:cNvSpPr>
              <a:spLocks noChangeArrowheads="1"/>
            </p:cNvSpPr>
            <p:nvPr/>
          </p:nvSpPr>
          <p:spPr bwMode="auto">
            <a:xfrm>
              <a:off x="10375900" y="6024563"/>
              <a:ext cx="61913" cy="839787"/>
            </a:xfrm>
            <a:custGeom>
              <a:avLst/>
              <a:gdLst>
                <a:gd name="T0" fmla="*/ 0 w 175"/>
                <a:gd name="T1" fmla="*/ 0 h 2337"/>
                <a:gd name="T2" fmla="*/ 0 w 175"/>
                <a:gd name="T3" fmla="*/ 989 h 2337"/>
                <a:gd name="T4" fmla="*/ 0 w 175"/>
                <a:gd name="T5" fmla="*/ 989 h 2337"/>
                <a:gd name="T6" fmla="*/ 39 w 175"/>
                <a:gd name="T7" fmla="*/ 1011 h 2337"/>
                <a:gd name="T8" fmla="*/ 71 w 175"/>
                <a:gd name="T9" fmla="*/ 1038 h 2337"/>
                <a:gd name="T10" fmla="*/ 98 w 175"/>
                <a:gd name="T11" fmla="*/ 1065 h 2337"/>
                <a:gd name="T12" fmla="*/ 125 w 175"/>
                <a:gd name="T13" fmla="*/ 1098 h 2337"/>
                <a:gd name="T14" fmla="*/ 147 w 175"/>
                <a:gd name="T15" fmla="*/ 1136 h 2337"/>
                <a:gd name="T16" fmla="*/ 164 w 175"/>
                <a:gd name="T17" fmla="*/ 1173 h 2337"/>
                <a:gd name="T18" fmla="*/ 169 w 175"/>
                <a:gd name="T19" fmla="*/ 1217 h 2337"/>
                <a:gd name="T20" fmla="*/ 174 w 175"/>
                <a:gd name="T21" fmla="*/ 1261 h 2337"/>
                <a:gd name="T22" fmla="*/ 174 w 175"/>
                <a:gd name="T23" fmla="*/ 1261 h 2337"/>
                <a:gd name="T24" fmla="*/ 169 w 175"/>
                <a:gd name="T25" fmla="*/ 1309 h 2337"/>
                <a:gd name="T26" fmla="*/ 164 w 175"/>
                <a:gd name="T27" fmla="*/ 1348 h 2337"/>
                <a:gd name="T28" fmla="*/ 147 w 175"/>
                <a:gd name="T29" fmla="*/ 1391 h 2337"/>
                <a:gd name="T30" fmla="*/ 125 w 175"/>
                <a:gd name="T31" fmla="*/ 1429 h 2337"/>
                <a:gd name="T32" fmla="*/ 98 w 175"/>
                <a:gd name="T33" fmla="*/ 1462 h 2337"/>
                <a:gd name="T34" fmla="*/ 71 w 175"/>
                <a:gd name="T35" fmla="*/ 1489 h 2337"/>
                <a:gd name="T36" fmla="*/ 39 w 175"/>
                <a:gd name="T37" fmla="*/ 1516 h 2337"/>
                <a:gd name="T38" fmla="*/ 0 w 175"/>
                <a:gd name="T39" fmla="*/ 1537 h 2337"/>
                <a:gd name="T40" fmla="*/ 0 w 175"/>
                <a:gd name="T41" fmla="*/ 2336 h 2337"/>
                <a:gd name="T42" fmla="*/ 174 w 175"/>
                <a:gd name="T43" fmla="*/ 2336 h 2337"/>
                <a:gd name="T44" fmla="*/ 174 w 175"/>
                <a:gd name="T45" fmla="*/ 272 h 2337"/>
                <a:gd name="T46" fmla="*/ 174 w 175"/>
                <a:gd name="T47" fmla="*/ 272 h 2337"/>
                <a:gd name="T48" fmla="*/ 137 w 175"/>
                <a:gd name="T49" fmla="*/ 255 h 2337"/>
                <a:gd name="T50" fmla="*/ 104 w 175"/>
                <a:gd name="T51" fmla="*/ 228 h 2337"/>
                <a:gd name="T52" fmla="*/ 77 w 175"/>
                <a:gd name="T53" fmla="*/ 201 h 2337"/>
                <a:gd name="T54" fmla="*/ 49 w 175"/>
                <a:gd name="T55" fmla="*/ 163 h 2337"/>
                <a:gd name="T56" fmla="*/ 28 w 175"/>
                <a:gd name="T57" fmla="*/ 130 h 2337"/>
                <a:gd name="T58" fmla="*/ 12 w 175"/>
                <a:gd name="T59" fmla="*/ 87 h 2337"/>
                <a:gd name="T60" fmla="*/ 6 w 175"/>
                <a:gd name="T61" fmla="*/ 44 h 2337"/>
                <a:gd name="T62" fmla="*/ 0 w 175"/>
                <a:gd name="T63" fmla="*/ 0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 h="2337">
                  <a:moveTo>
                    <a:pt x="0" y="0"/>
                  </a:moveTo>
                  <a:lnTo>
                    <a:pt x="0" y="989"/>
                  </a:lnTo>
                  <a:lnTo>
                    <a:pt x="0" y="989"/>
                  </a:lnTo>
                  <a:lnTo>
                    <a:pt x="39" y="1011"/>
                  </a:lnTo>
                  <a:lnTo>
                    <a:pt x="71" y="1038"/>
                  </a:lnTo>
                  <a:lnTo>
                    <a:pt x="98" y="1065"/>
                  </a:lnTo>
                  <a:lnTo>
                    <a:pt x="125" y="1098"/>
                  </a:lnTo>
                  <a:lnTo>
                    <a:pt x="147" y="1136"/>
                  </a:lnTo>
                  <a:lnTo>
                    <a:pt x="164" y="1173"/>
                  </a:lnTo>
                  <a:lnTo>
                    <a:pt x="169" y="1217"/>
                  </a:lnTo>
                  <a:lnTo>
                    <a:pt x="174" y="1261"/>
                  </a:lnTo>
                  <a:lnTo>
                    <a:pt x="174" y="1261"/>
                  </a:lnTo>
                  <a:lnTo>
                    <a:pt x="169" y="1309"/>
                  </a:lnTo>
                  <a:lnTo>
                    <a:pt x="164" y="1348"/>
                  </a:lnTo>
                  <a:lnTo>
                    <a:pt x="147" y="1391"/>
                  </a:lnTo>
                  <a:lnTo>
                    <a:pt x="125" y="1429"/>
                  </a:lnTo>
                  <a:lnTo>
                    <a:pt x="98" y="1462"/>
                  </a:lnTo>
                  <a:lnTo>
                    <a:pt x="71" y="1489"/>
                  </a:lnTo>
                  <a:lnTo>
                    <a:pt x="39" y="1516"/>
                  </a:lnTo>
                  <a:lnTo>
                    <a:pt x="0" y="1537"/>
                  </a:lnTo>
                  <a:lnTo>
                    <a:pt x="0" y="2336"/>
                  </a:lnTo>
                  <a:lnTo>
                    <a:pt x="174" y="2336"/>
                  </a:lnTo>
                  <a:lnTo>
                    <a:pt x="174" y="272"/>
                  </a:lnTo>
                  <a:lnTo>
                    <a:pt x="174" y="272"/>
                  </a:lnTo>
                  <a:lnTo>
                    <a:pt x="137" y="255"/>
                  </a:lnTo>
                  <a:lnTo>
                    <a:pt x="104" y="228"/>
                  </a:lnTo>
                  <a:lnTo>
                    <a:pt x="77" y="201"/>
                  </a:lnTo>
                  <a:lnTo>
                    <a:pt x="49" y="163"/>
                  </a:lnTo>
                  <a:lnTo>
                    <a:pt x="28" y="130"/>
                  </a:lnTo>
                  <a:lnTo>
                    <a:pt x="12" y="87"/>
                  </a:lnTo>
                  <a:lnTo>
                    <a:pt x="6" y="44"/>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1" name="Freeform 35"/>
            <p:cNvSpPr>
              <a:spLocks noChangeArrowheads="1"/>
            </p:cNvSpPr>
            <p:nvPr/>
          </p:nvSpPr>
          <p:spPr bwMode="auto">
            <a:xfrm>
              <a:off x="10282238" y="6370638"/>
              <a:ext cx="92075" cy="215900"/>
            </a:xfrm>
            <a:custGeom>
              <a:avLst/>
              <a:gdLst>
                <a:gd name="T0" fmla="*/ 130 w 261"/>
                <a:gd name="T1" fmla="*/ 0 h 604"/>
                <a:gd name="T2" fmla="*/ 130 w 261"/>
                <a:gd name="T3" fmla="*/ 0 h 604"/>
                <a:gd name="T4" fmla="*/ 97 w 261"/>
                <a:gd name="T5" fmla="*/ 0 h 604"/>
                <a:gd name="T6" fmla="*/ 65 w 261"/>
                <a:gd name="T7" fmla="*/ 5 h 604"/>
                <a:gd name="T8" fmla="*/ 33 w 261"/>
                <a:gd name="T9" fmla="*/ 16 h 604"/>
                <a:gd name="T10" fmla="*/ 0 w 261"/>
                <a:gd name="T11" fmla="*/ 27 h 604"/>
                <a:gd name="T12" fmla="*/ 0 w 261"/>
                <a:gd name="T13" fmla="*/ 299 h 604"/>
                <a:gd name="T14" fmla="*/ 0 w 261"/>
                <a:gd name="T15" fmla="*/ 299 h 604"/>
                <a:gd name="T16" fmla="*/ 5 w 261"/>
                <a:gd name="T17" fmla="*/ 271 h 604"/>
                <a:gd name="T18" fmla="*/ 11 w 261"/>
                <a:gd name="T19" fmla="*/ 250 h 604"/>
                <a:gd name="T20" fmla="*/ 27 w 261"/>
                <a:gd name="T21" fmla="*/ 228 h 604"/>
                <a:gd name="T22" fmla="*/ 43 w 261"/>
                <a:gd name="T23" fmla="*/ 206 h 604"/>
                <a:gd name="T24" fmla="*/ 60 w 261"/>
                <a:gd name="T25" fmla="*/ 195 h 604"/>
                <a:gd name="T26" fmla="*/ 81 w 261"/>
                <a:gd name="T27" fmla="*/ 179 h 604"/>
                <a:gd name="T28" fmla="*/ 103 w 261"/>
                <a:gd name="T29" fmla="*/ 174 h 604"/>
                <a:gd name="T30" fmla="*/ 130 w 261"/>
                <a:gd name="T31" fmla="*/ 174 h 604"/>
                <a:gd name="T32" fmla="*/ 130 w 261"/>
                <a:gd name="T33" fmla="*/ 174 h 604"/>
                <a:gd name="T34" fmla="*/ 157 w 261"/>
                <a:gd name="T35" fmla="*/ 174 h 604"/>
                <a:gd name="T36" fmla="*/ 185 w 261"/>
                <a:gd name="T37" fmla="*/ 179 h 604"/>
                <a:gd name="T38" fmla="*/ 206 w 261"/>
                <a:gd name="T39" fmla="*/ 195 h 604"/>
                <a:gd name="T40" fmla="*/ 222 w 261"/>
                <a:gd name="T41" fmla="*/ 211 h 604"/>
                <a:gd name="T42" fmla="*/ 239 w 261"/>
                <a:gd name="T43" fmla="*/ 228 h 604"/>
                <a:gd name="T44" fmla="*/ 249 w 261"/>
                <a:gd name="T45" fmla="*/ 250 h 604"/>
                <a:gd name="T46" fmla="*/ 260 w 261"/>
                <a:gd name="T47" fmla="*/ 277 h 604"/>
                <a:gd name="T48" fmla="*/ 260 w 261"/>
                <a:gd name="T49" fmla="*/ 299 h 604"/>
                <a:gd name="T50" fmla="*/ 260 w 261"/>
                <a:gd name="T51" fmla="*/ 299 h 604"/>
                <a:gd name="T52" fmla="*/ 260 w 261"/>
                <a:gd name="T53" fmla="*/ 326 h 604"/>
                <a:gd name="T54" fmla="*/ 249 w 261"/>
                <a:gd name="T55" fmla="*/ 353 h 604"/>
                <a:gd name="T56" fmla="*/ 239 w 261"/>
                <a:gd name="T57" fmla="*/ 375 h 604"/>
                <a:gd name="T58" fmla="*/ 222 w 261"/>
                <a:gd name="T59" fmla="*/ 391 h 604"/>
                <a:gd name="T60" fmla="*/ 206 w 261"/>
                <a:gd name="T61" fmla="*/ 407 h 604"/>
                <a:gd name="T62" fmla="*/ 179 w 261"/>
                <a:gd name="T63" fmla="*/ 418 h 604"/>
                <a:gd name="T64" fmla="*/ 157 w 261"/>
                <a:gd name="T65" fmla="*/ 429 h 604"/>
                <a:gd name="T66" fmla="*/ 130 w 261"/>
                <a:gd name="T67" fmla="*/ 429 h 604"/>
                <a:gd name="T68" fmla="*/ 130 w 261"/>
                <a:gd name="T69" fmla="*/ 429 h 604"/>
                <a:gd name="T70" fmla="*/ 103 w 261"/>
                <a:gd name="T71" fmla="*/ 429 h 604"/>
                <a:gd name="T72" fmla="*/ 81 w 261"/>
                <a:gd name="T73" fmla="*/ 418 h 604"/>
                <a:gd name="T74" fmla="*/ 60 w 261"/>
                <a:gd name="T75" fmla="*/ 407 h 604"/>
                <a:gd name="T76" fmla="*/ 43 w 261"/>
                <a:gd name="T77" fmla="*/ 391 h 604"/>
                <a:gd name="T78" fmla="*/ 27 w 261"/>
                <a:gd name="T79" fmla="*/ 375 h 604"/>
                <a:gd name="T80" fmla="*/ 11 w 261"/>
                <a:gd name="T81" fmla="*/ 353 h 604"/>
                <a:gd name="T82" fmla="*/ 5 w 261"/>
                <a:gd name="T83" fmla="*/ 331 h 604"/>
                <a:gd name="T84" fmla="*/ 0 w 261"/>
                <a:gd name="T85" fmla="*/ 304 h 604"/>
                <a:gd name="T86" fmla="*/ 0 w 261"/>
                <a:gd name="T87" fmla="*/ 575 h 604"/>
                <a:gd name="T88" fmla="*/ 0 w 261"/>
                <a:gd name="T89" fmla="*/ 575 h 604"/>
                <a:gd name="T90" fmla="*/ 33 w 261"/>
                <a:gd name="T91" fmla="*/ 586 h 604"/>
                <a:gd name="T92" fmla="*/ 65 w 261"/>
                <a:gd name="T93" fmla="*/ 597 h 604"/>
                <a:gd name="T94" fmla="*/ 97 w 261"/>
                <a:gd name="T95" fmla="*/ 603 h 604"/>
                <a:gd name="T96" fmla="*/ 130 w 261"/>
                <a:gd name="T97" fmla="*/ 603 h 604"/>
                <a:gd name="T98" fmla="*/ 130 w 261"/>
                <a:gd name="T99" fmla="*/ 603 h 604"/>
                <a:gd name="T100" fmla="*/ 168 w 261"/>
                <a:gd name="T101" fmla="*/ 603 h 604"/>
                <a:gd name="T102" fmla="*/ 201 w 261"/>
                <a:gd name="T103" fmla="*/ 597 h 604"/>
                <a:gd name="T104" fmla="*/ 228 w 261"/>
                <a:gd name="T105" fmla="*/ 586 h 604"/>
                <a:gd name="T106" fmla="*/ 260 w 261"/>
                <a:gd name="T107" fmla="*/ 575 h 604"/>
                <a:gd name="T108" fmla="*/ 260 w 261"/>
                <a:gd name="T109" fmla="*/ 27 h 604"/>
                <a:gd name="T110" fmla="*/ 260 w 261"/>
                <a:gd name="T111" fmla="*/ 27 h 604"/>
                <a:gd name="T112" fmla="*/ 228 w 261"/>
                <a:gd name="T113" fmla="*/ 16 h 604"/>
                <a:gd name="T114" fmla="*/ 201 w 261"/>
                <a:gd name="T115" fmla="*/ 5 h 604"/>
                <a:gd name="T116" fmla="*/ 168 w 261"/>
                <a:gd name="T117" fmla="*/ 0 h 604"/>
                <a:gd name="T118" fmla="*/ 130 w 261"/>
                <a:gd name="T119"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 h="604">
                  <a:moveTo>
                    <a:pt x="130" y="0"/>
                  </a:moveTo>
                  <a:lnTo>
                    <a:pt x="130" y="0"/>
                  </a:lnTo>
                  <a:lnTo>
                    <a:pt x="97" y="0"/>
                  </a:lnTo>
                  <a:lnTo>
                    <a:pt x="65" y="5"/>
                  </a:lnTo>
                  <a:lnTo>
                    <a:pt x="33" y="16"/>
                  </a:lnTo>
                  <a:lnTo>
                    <a:pt x="0" y="27"/>
                  </a:lnTo>
                  <a:lnTo>
                    <a:pt x="0" y="299"/>
                  </a:lnTo>
                  <a:lnTo>
                    <a:pt x="0" y="299"/>
                  </a:lnTo>
                  <a:lnTo>
                    <a:pt x="5" y="271"/>
                  </a:lnTo>
                  <a:lnTo>
                    <a:pt x="11" y="250"/>
                  </a:lnTo>
                  <a:lnTo>
                    <a:pt x="27" y="228"/>
                  </a:lnTo>
                  <a:lnTo>
                    <a:pt x="43" y="206"/>
                  </a:lnTo>
                  <a:lnTo>
                    <a:pt x="60" y="195"/>
                  </a:lnTo>
                  <a:lnTo>
                    <a:pt x="81" y="179"/>
                  </a:lnTo>
                  <a:lnTo>
                    <a:pt x="103" y="174"/>
                  </a:lnTo>
                  <a:lnTo>
                    <a:pt x="130" y="174"/>
                  </a:lnTo>
                  <a:lnTo>
                    <a:pt x="130" y="174"/>
                  </a:lnTo>
                  <a:lnTo>
                    <a:pt x="157" y="174"/>
                  </a:lnTo>
                  <a:lnTo>
                    <a:pt x="185" y="179"/>
                  </a:lnTo>
                  <a:lnTo>
                    <a:pt x="206" y="195"/>
                  </a:lnTo>
                  <a:lnTo>
                    <a:pt x="222" y="211"/>
                  </a:lnTo>
                  <a:lnTo>
                    <a:pt x="239" y="228"/>
                  </a:lnTo>
                  <a:lnTo>
                    <a:pt x="249" y="250"/>
                  </a:lnTo>
                  <a:lnTo>
                    <a:pt x="260" y="277"/>
                  </a:lnTo>
                  <a:lnTo>
                    <a:pt x="260" y="299"/>
                  </a:lnTo>
                  <a:lnTo>
                    <a:pt x="260" y="299"/>
                  </a:lnTo>
                  <a:lnTo>
                    <a:pt x="260" y="326"/>
                  </a:lnTo>
                  <a:lnTo>
                    <a:pt x="249" y="353"/>
                  </a:lnTo>
                  <a:lnTo>
                    <a:pt x="239" y="375"/>
                  </a:lnTo>
                  <a:lnTo>
                    <a:pt x="222" y="391"/>
                  </a:lnTo>
                  <a:lnTo>
                    <a:pt x="206" y="407"/>
                  </a:lnTo>
                  <a:lnTo>
                    <a:pt x="179" y="418"/>
                  </a:lnTo>
                  <a:lnTo>
                    <a:pt x="157" y="429"/>
                  </a:lnTo>
                  <a:lnTo>
                    <a:pt x="130" y="429"/>
                  </a:lnTo>
                  <a:lnTo>
                    <a:pt x="130" y="429"/>
                  </a:lnTo>
                  <a:lnTo>
                    <a:pt x="103" y="429"/>
                  </a:lnTo>
                  <a:lnTo>
                    <a:pt x="81" y="418"/>
                  </a:lnTo>
                  <a:lnTo>
                    <a:pt x="60" y="407"/>
                  </a:lnTo>
                  <a:lnTo>
                    <a:pt x="43" y="391"/>
                  </a:lnTo>
                  <a:lnTo>
                    <a:pt x="27" y="375"/>
                  </a:lnTo>
                  <a:lnTo>
                    <a:pt x="11" y="353"/>
                  </a:lnTo>
                  <a:lnTo>
                    <a:pt x="5" y="331"/>
                  </a:lnTo>
                  <a:lnTo>
                    <a:pt x="0" y="304"/>
                  </a:lnTo>
                  <a:lnTo>
                    <a:pt x="0" y="575"/>
                  </a:lnTo>
                  <a:lnTo>
                    <a:pt x="0" y="575"/>
                  </a:lnTo>
                  <a:lnTo>
                    <a:pt x="33" y="586"/>
                  </a:lnTo>
                  <a:lnTo>
                    <a:pt x="65" y="597"/>
                  </a:lnTo>
                  <a:lnTo>
                    <a:pt x="97" y="603"/>
                  </a:lnTo>
                  <a:lnTo>
                    <a:pt x="130" y="603"/>
                  </a:lnTo>
                  <a:lnTo>
                    <a:pt x="130" y="603"/>
                  </a:lnTo>
                  <a:lnTo>
                    <a:pt x="168" y="603"/>
                  </a:lnTo>
                  <a:lnTo>
                    <a:pt x="201" y="597"/>
                  </a:lnTo>
                  <a:lnTo>
                    <a:pt x="228" y="586"/>
                  </a:lnTo>
                  <a:lnTo>
                    <a:pt x="260" y="575"/>
                  </a:lnTo>
                  <a:lnTo>
                    <a:pt x="260" y="27"/>
                  </a:lnTo>
                  <a:lnTo>
                    <a:pt x="260" y="27"/>
                  </a:lnTo>
                  <a:lnTo>
                    <a:pt x="228" y="16"/>
                  </a:lnTo>
                  <a:lnTo>
                    <a:pt x="201" y="5"/>
                  </a:lnTo>
                  <a:lnTo>
                    <a:pt x="168" y="0"/>
                  </a:lnTo>
                  <a:lnTo>
                    <a:pt x="1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 name="Freeform 36"/>
            <p:cNvSpPr>
              <a:spLocks noChangeArrowheads="1"/>
            </p:cNvSpPr>
            <p:nvPr/>
          </p:nvSpPr>
          <p:spPr bwMode="auto">
            <a:xfrm>
              <a:off x="10220325" y="6380163"/>
              <a:ext cx="61913" cy="195262"/>
            </a:xfrm>
            <a:custGeom>
              <a:avLst/>
              <a:gdLst>
                <a:gd name="T0" fmla="*/ 174 w 175"/>
                <a:gd name="T1" fmla="*/ 272 h 549"/>
                <a:gd name="T2" fmla="*/ 174 w 175"/>
                <a:gd name="T3" fmla="*/ 272 h 549"/>
                <a:gd name="T4" fmla="*/ 174 w 175"/>
                <a:gd name="T5" fmla="*/ 272 h 549"/>
                <a:gd name="T6" fmla="*/ 174 w 175"/>
                <a:gd name="T7" fmla="*/ 0 h 549"/>
                <a:gd name="T8" fmla="*/ 174 w 175"/>
                <a:gd name="T9" fmla="*/ 0 h 549"/>
                <a:gd name="T10" fmla="*/ 142 w 175"/>
                <a:gd name="T11" fmla="*/ 22 h 549"/>
                <a:gd name="T12" fmla="*/ 103 w 175"/>
                <a:gd name="T13" fmla="*/ 49 h 549"/>
                <a:gd name="T14" fmla="*/ 76 w 175"/>
                <a:gd name="T15" fmla="*/ 76 h 549"/>
                <a:gd name="T16" fmla="*/ 49 w 175"/>
                <a:gd name="T17" fmla="*/ 109 h 549"/>
                <a:gd name="T18" fmla="*/ 33 w 175"/>
                <a:gd name="T19" fmla="*/ 147 h 549"/>
                <a:gd name="T20" fmla="*/ 17 w 175"/>
                <a:gd name="T21" fmla="*/ 184 h 549"/>
                <a:gd name="T22" fmla="*/ 6 w 175"/>
                <a:gd name="T23" fmla="*/ 228 h 549"/>
                <a:gd name="T24" fmla="*/ 0 w 175"/>
                <a:gd name="T25" fmla="*/ 272 h 549"/>
                <a:gd name="T26" fmla="*/ 0 w 175"/>
                <a:gd name="T27" fmla="*/ 272 h 549"/>
                <a:gd name="T28" fmla="*/ 6 w 175"/>
                <a:gd name="T29" fmla="*/ 320 h 549"/>
                <a:gd name="T30" fmla="*/ 17 w 175"/>
                <a:gd name="T31" fmla="*/ 359 h 549"/>
                <a:gd name="T32" fmla="*/ 33 w 175"/>
                <a:gd name="T33" fmla="*/ 402 h 549"/>
                <a:gd name="T34" fmla="*/ 49 w 175"/>
                <a:gd name="T35" fmla="*/ 440 h 549"/>
                <a:gd name="T36" fmla="*/ 76 w 175"/>
                <a:gd name="T37" fmla="*/ 473 h 549"/>
                <a:gd name="T38" fmla="*/ 103 w 175"/>
                <a:gd name="T39" fmla="*/ 500 h 549"/>
                <a:gd name="T40" fmla="*/ 142 w 175"/>
                <a:gd name="T41" fmla="*/ 527 h 549"/>
                <a:gd name="T42" fmla="*/ 174 w 175"/>
                <a:gd name="T43" fmla="*/ 548 h 549"/>
                <a:gd name="T44" fmla="*/ 174 w 175"/>
                <a:gd name="T45" fmla="*/ 277 h 549"/>
                <a:gd name="T46" fmla="*/ 174 w 175"/>
                <a:gd name="T47" fmla="*/ 277 h 549"/>
                <a:gd name="T48" fmla="*/ 174 w 175"/>
                <a:gd name="T49" fmla="*/ 27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549">
                  <a:moveTo>
                    <a:pt x="174" y="272"/>
                  </a:moveTo>
                  <a:lnTo>
                    <a:pt x="174" y="272"/>
                  </a:lnTo>
                  <a:lnTo>
                    <a:pt x="174" y="272"/>
                  </a:lnTo>
                  <a:lnTo>
                    <a:pt x="174" y="0"/>
                  </a:lnTo>
                  <a:lnTo>
                    <a:pt x="174" y="0"/>
                  </a:lnTo>
                  <a:lnTo>
                    <a:pt x="142" y="22"/>
                  </a:lnTo>
                  <a:lnTo>
                    <a:pt x="103" y="49"/>
                  </a:lnTo>
                  <a:lnTo>
                    <a:pt x="76" y="76"/>
                  </a:lnTo>
                  <a:lnTo>
                    <a:pt x="49" y="109"/>
                  </a:lnTo>
                  <a:lnTo>
                    <a:pt x="33" y="147"/>
                  </a:lnTo>
                  <a:lnTo>
                    <a:pt x="17" y="184"/>
                  </a:lnTo>
                  <a:lnTo>
                    <a:pt x="6" y="228"/>
                  </a:lnTo>
                  <a:lnTo>
                    <a:pt x="0" y="272"/>
                  </a:lnTo>
                  <a:lnTo>
                    <a:pt x="0" y="272"/>
                  </a:lnTo>
                  <a:lnTo>
                    <a:pt x="6" y="320"/>
                  </a:lnTo>
                  <a:lnTo>
                    <a:pt x="17" y="359"/>
                  </a:lnTo>
                  <a:lnTo>
                    <a:pt x="33" y="402"/>
                  </a:lnTo>
                  <a:lnTo>
                    <a:pt x="49" y="440"/>
                  </a:lnTo>
                  <a:lnTo>
                    <a:pt x="76" y="473"/>
                  </a:lnTo>
                  <a:lnTo>
                    <a:pt x="103" y="500"/>
                  </a:lnTo>
                  <a:lnTo>
                    <a:pt x="142" y="527"/>
                  </a:lnTo>
                  <a:lnTo>
                    <a:pt x="174" y="548"/>
                  </a:lnTo>
                  <a:lnTo>
                    <a:pt x="174" y="277"/>
                  </a:lnTo>
                  <a:lnTo>
                    <a:pt x="174" y="277"/>
                  </a:lnTo>
                  <a:lnTo>
                    <a:pt x="174"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3" name="Freeform 37"/>
            <p:cNvSpPr>
              <a:spLocks noChangeArrowheads="1"/>
            </p:cNvSpPr>
            <p:nvPr/>
          </p:nvSpPr>
          <p:spPr bwMode="auto">
            <a:xfrm>
              <a:off x="10375900" y="6380163"/>
              <a:ext cx="61913" cy="195262"/>
            </a:xfrm>
            <a:custGeom>
              <a:avLst/>
              <a:gdLst>
                <a:gd name="T0" fmla="*/ 174 w 175"/>
                <a:gd name="T1" fmla="*/ 272 h 549"/>
                <a:gd name="T2" fmla="*/ 174 w 175"/>
                <a:gd name="T3" fmla="*/ 272 h 549"/>
                <a:gd name="T4" fmla="*/ 169 w 175"/>
                <a:gd name="T5" fmla="*/ 228 h 549"/>
                <a:gd name="T6" fmla="*/ 164 w 175"/>
                <a:gd name="T7" fmla="*/ 184 h 549"/>
                <a:gd name="T8" fmla="*/ 147 w 175"/>
                <a:gd name="T9" fmla="*/ 147 h 549"/>
                <a:gd name="T10" fmla="*/ 125 w 175"/>
                <a:gd name="T11" fmla="*/ 109 h 549"/>
                <a:gd name="T12" fmla="*/ 98 w 175"/>
                <a:gd name="T13" fmla="*/ 76 h 549"/>
                <a:gd name="T14" fmla="*/ 71 w 175"/>
                <a:gd name="T15" fmla="*/ 49 h 549"/>
                <a:gd name="T16" fmla="*/ 39 w 175"/>
                <a:gd name="T17" fmla="*/ 22 h 549"/>
                <a:gd name="T18" fmla="*/ 0 w 175"/>
                <a:gd name="T19" fmla="*/ 0 h 549"/>
                <a:gd name="T20" fmla="*/ 0 w 175"/>
                <a:gd name="T21" fmla="*/ 548 h 549"/>
                <a:gd name="T22" fmla="*/ 0 w 175"/>
                <a:gd name="T23" fmla="*/ 548 h 549"/>
                <a:gd name="T24" fmla="*/ 39 w 175"/>
                <a:gd name="T25" fmla="*/ 527 h 549"/>
                <a:gd name="T26" fmla="*/ 71 w 175"/>
                <a:gd name="T27" fmla="*/ 500 h 549"/>
                <a:gd name="T28" fmla="*/ 98 w 175"/>
                <a:gd name="T29" fmla="*/ 473 h 549"/>
                <a:gd name="T30" fmla="*/ 125 w 175"/>
                <a:gd name="T31" fmla="*/ 440 h 549"/>
                <a:gd name="T32" fmla="*/ 147 w 175"/>
                <a:gd name="T33" fmla="*/ 402 h 549"/>
                <a:gd name="T34" fmla="*/ 164 w 175"/>
                <a:gd name="T35" fmla="*/ 359 h 549"/>
                <a:gd name="T36" fmla="*/ 169 w 175"/>
                <a:gd name="T37" fmla="*/ 320 h 549"/>
                <a:gd name="T38" fmla="*/ 174 w 175"/>
                <a:gd name="T39" fmla="*/ 27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549">
                  <a:moveTo>
                    <a:pt x="174" y="272"/>
                  </a:moveTo>
                  <a:lnTo>
                    <a:pt x="174" y="272"/>
                  </a:lnTo>
                  <a:lnTo>
                    <a:pt x="169" y="228"/>
                  </a:lnTo>
                  <a:lnTo>
                    <a:pt x="164" y="184"/>
                  </a:lnTo>
                  <a:lnTo>
                    <a:pt x="147" y="147"/>
                  </a:lnTo>
                  <a:lnTo>
                    <a:pt x="125" y="109"/>
                  </a:lnTo>
                  <a:lnTo>
                    <a:pt x="98" y="76"/>
                  </a:lnTo>
                  <a:lnTo>
                    <a:pt x="71" y="49"/>
                  </a:lnTo>
                  <a:lnTo>
                    <a:pt x="39" y="22"/>
                  </a:lnTo>
                  <a:lnTo>
                    <a:pt x="0" y="0"/>
                  </a:lnTo>
                  <a:lnTo>
                    <a:pt x="0" y="548"/>
                  </a:lnTo>
                  <a:lnTo>
                    <a:pt x="0" y="548"/>
                  </a:lnTo>
                  <a:lnTo>
                    <a:pt x="39" y="527"/>
                  </a:lnTo>
                  <a:lnTo>
                    <a:pt x="71" y="500"/>
                  </a:lnTo>
                  <a:lnTo>
                    <a:pt x="98" y="473"/>
                  </a:lnTo>
                  <a:lnTo>
                    <a:pt x="125" y="440"/>
                  </a:lnTo>
                  <a:lnTo>
                    <a:pt x="147" y="402"/>
                  </a:lnTo>
                  <a:lnTo>
                    <a:pt x="164" y="359"/>
                  </a:lnTo>
                  <a:lnTo>
                    <a:pt x="169" y="320"/>
                  </a:lnTo>
                  <a:lnTo>
                    <a:pt x="174"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4" name="Freeform 38"/>
            <p:cNvSpPr>
              <a:spLocks noChangeArrowheads="1"/>
            </p:cNvSpPr>
            <p:nvPr/>
          </p:nvSpPr>
          <p:spPr bwMode="auto">
            <a:xfrm>
              <a:off x="10687050" y="3957638"/>
              <a:ext cx="60325" cy="2065337"/>
            </a:xfrm>
            <a:custGeom>
              <a:avLst/>
              <a:gdLst>
                <a:gd name="T0" fmla="*/ 173 w 174"/>
                <a:gd name="T1" fmla="*/ 5741 h 5742"/>
                <a:gd name="T2" fmla="*/ 0 w 174"/>
                <a:gd name="T3" fmla="*/ 5741 h 5742"/>
                <a:gd name="T4" fmla="*/ 0 w 174"/>
                <a:gd name="T5" fmla="*/ 0 h 5742"/>
                <a:gd name="T6" fmla="*/ 173 w 174"/>
                <a:gd name="T7" fmla="*/ 0 h 5742"/>
                <a:gd name="T8" fmla="*/ 173 w 174"/>
                <a:gd name="T9" fmla="*/ 5741 h 5742"/>
              </a:gdLst>
              <a:ahLst/>
              <a:cxnLst>
                <a:cxn ang="0">
                  <a:pos x="T0" y="T1"/>
                </a:cxn>
                <a:cxn ang="0">
                  <a:pos x="T2" y="T3"/>
                </a:cxn>
                <a:cxn ang="0">
                  <a:pos x="T4" y="T5"/>
                </a:cxn>
                <a:cxn ang="0">
                  <a:pos x="T6" y="T7"/>
                </a:cxn>
                <a:cxn ang="0">
                  <a:pos x="T8" y="T9"/>
                </a:cxn>
              </a:cxnLst>
              <a:rect l="0" t="0" r="r" b="b"/>
              <a:pathLst>
                <a:path w="174" h="5742">
                  <a:moveTo>
                    <a:pt x="173" y="5741"/>
                  </a:moveTo>
                  <a:lnTo>
                    <a:pt x="0" y="5741"/>
                  </a:lnTo>
                  <a:lnTo>
                    <a:pt x="0" y="0"/>
                  </a:lnTo>
                  <a:lnTo>
                    <a:pt x="173" y="0"/>
                  </a:lnTo>
                  <a:lnTo>
                    <a:pt x="173" y="57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5" name="Freeform 39"/>
            <p:cNvSpPr>
              <a:spLocks noChangeArrowheads="1"/>
            </p:cNvSpPr>
            <p:nvPr/>
          </p:nvSpPr>
          <p:spPr bwMode="auto">
            <a:xfrm>
              <a:off x="10533063" y="5992813"/>
              <a:ext cx="371475" cy="217487"/>
            </a:xfrm>
            <a:custGeom>
              <a:avLst/>
              <a:gdLst>
                <a:gd name="T0" fmla="*/ 516 w 1038"/>
                <a:gd name="T1" fmla="*/ 608 h 609"/>
                <a:gd name="T2" fmla="*/ 483 w 1038"/>
                <a:gd name="T3" fmla="*/ 602 h 609"/>
                <a:gd name="T4" fmla="*/ 472 w 1038"/>
                <a:gd name="T5" fmla="*/ 591 h 609"/>
                <a:gd name="T6" fmla="*/ 456 w 1038"/>
                <a:gd name="T7" fmla="*/ 581 h 609"/>
                <a:gd name="T8" fmla="*/ 22 w 1038"/>
                <a:gd name="T9" fmla="*/ 146 h 609"/>
                <a:gd name="T10" fmla="*/ 10 w 1038"/>
                <a:gd name="T11" fmla="*/ 130 h 609"/>
                <a:gd name="T12" fmla="*/ 0 w 1038"/>
                <a:gd name="T13" fmla="*/ 102 h 609"/>
                <a:gd name="T14" fmla="*/ 0 w 1038"/>
                <a:gd name="T15" fmla="*/ 81 h 609"/>
                <a:gd name="T16" fmla="*/ 6 w 1038"/>
                <a:gd name="T17" fmla="*/ 54 h 609"/>
                <a:gd name="T18" fmla="*/ 16 w 1038"/>
                <a:gd name="T19" fmla="*/ 32 h 609"/>
                <a:gd name="T20" fmla="*/ 38 w 1038"/>
                <a:gd name="T21" fmla="*/ 16 h 609"/>
                <a:gd name="T22" fmla="*/ 60 w 1038"/>
                <a:gd name="T23" fmla="*/ 5 h 609"/>
                <a:gd name="T24" fmla="*/ 87 w 1038"/>
                <a:gd name="T25" fmla="*/ 0 h 609"/>
                <a:gd name="T26" fmla="*/ 950 w 1038"/>
                <a:gd name="T27" fmla="*/ 0 h 609"/>
                <a:gd name="T28" fmla="*/ 977 w 1038"/>
                <a:gd name="T29" fmla="*/ 5 h 609"/>
                <a:gd name="T30" fmla="*/ 999 w 1038"/>
                <a:gd name="T31" fmla="*/ 16 h 609"/>
                <a:gd name="T32" fmla="*/ 1015 w 1038"/>
                <a:gd name="T33" fmla="*/ 32 h 609"/>
                <a:gd name="T34" fmla="*/ 1031 w 1038"/>
                <a:gd name="T35" fmla="*/ 54 h 609"/>
                <a:gd name="T36" fmla="*/ 1037 w 1038"/>
                <a:gd name="T37" fmla="*/ 81 h 609"/>
                <a:gd name="T38" fmla="*/ 1037 w 1038"/>
                <a:gd name="T39" fmla="*/ 102 h 609"/>
                <a:gd name="T40" fmla="*/ 1026 w 1038"/>
                <a:gd name="T41" fmla="*/ 130 h 609"/>
                <a:gd name="T42" fmla="*/ 1010 w 1038"/>
                <a:gd name="T43" fmla="*/ 146 h 609"/>
                <a:gd name="T44" fmla="*/ 581 w 1038"/>
                <a:gd name="T45" fmla="*/ 581 h 609"/>
                <a:gd name="T46" fmla="*/ 564 w 1038"/>
                <a:gd name="T47" fmla="*/ 591 h 609"/>
                <a:gd name="T48" fmla="*/ 548 w 1038"/>
                <a:gd name="T49" fmla="*/ 602 h 609"/>
                <a:gd name="T50" fmla="*/ 516 w 1038"/>
                <a:gd name="T51" fmla="*/ 608 h 609"/>
                <a:gd name="T52" fmla="*/ 293 w 1038"/>
                <a:gd name="T53" fmla="*/ 173 h 609"/>
                <a:gd name="T54" fmla="*/ 516 w 1038"/>
                <a:gd name="T55" fmla="*/ 396 h 609"/>
                <a:gd name="T56" fmla="*/ 738 w 1038"/>
                <a:gd name="T57" fmla="*/ 173 h 609"/>
                <a:gd name="T58" fmla="*/ 293 w 1038"/>
                <a:gd name="T59"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8" h="609">
                  <a:moveTo>
                    <a:pt x="516" y="608"/>
                  </a:moveTo>
                  <a:lnTo>
                    <a:pt x="483" y="602"/>
                  </a:lnTo>
                  <a:lnTo>
                    <a:pt x="472" y="591"/>
                  </a:lnTo>
                  <a:lnTo>
                    <a:pt x="456" y="581"/>
                  </a:lnTo>
                  <a:lnTo>
                    <a:pt x="22" y="146"/>
                  </a:lnTo>
                  <a:lnTo>
                    <a:pt x="10" y="130"/>
                  </a:lnTo>
                  <a:lnTo>
                    <a:pt x="0" y="102"/>
                  </a:lnTo>
                  <a:lnTo>
                    <a:pt x="0" y="81"/>
                  </a:lnTo>
                  <a:lnTo>
                    <a:pt x="6" y="54"/>
                  </a:lnTo>
                  <a:lnTo>
                    <a:pt x="16" y="32"/>
                  </a:lnTo>
                  <a:lnTo>
                    <a:pt x="38" y="16"/>
                  </a:lnTo>
                  <a:lnTo>
                    <a:pt x="60" y="5"/>
                  </a:lnTo>
                  <a:lnTo>
                    <a:pt x="87" y="0"/>
                  </a:lnTo>
                  <a:lnTo>
                    <a:pt x="950" y="0"/>
                  </a:lnTo>
                  <a:lnTo>
                    <a:pt x="977" y="5"/>
                  </a:lnTo>
                  <a:lnTo>
                    <a:pt x="999" y="16"/>
                  </a:lnTo>
                  <a:lnTo>
                    <a:pt x="1015" y="32"/>
                  </a:lnTo>
                  <a:lnTo>
                    <a:pt x="1031" y="54"/>
                  </a:lnTo>
                  <a:lnTo>
                    <a:pt x="1037" y="81"/>
                  </a:lnTo>
                  <a:lnTo>
                    <a:pt x="1037" y="102"/>
                  </a:lnTo>
                  <a:lnTo>
                    <a:pt x="1026" y="130"/>
                  </a:lnTo>
                  <a:lnTo>
                    <a:pt x="1010" y="146"/>
                  </a:lnTo>
                  <a:lnTo>
                    <a:pt x="581" y="581"/>
                  </a:lnTo>
                  <a:lnTo>
                    <a:pt x="564" y="591"/>
                  </a:lnTo>
                  <a:lnTo>
                    <a:pt x="548" y="602"/>
                  </a:lnTo>
                  <a:lnTo>
                    <a:pt x="516" y="608"/>
                  </a:lnTo>
                  <a:close/>
                  <a:moveTo>
                    <a:pt x="293" y="173"/>
                  </a:moveTo>
                  <a:lnTo>
                    <a:pt x="516" y="396"/>
                  </a:lnTo>
                  <a:lnTo>
                    <a:pt x="738" y="173"/>
                  </a:lnTo>
                  <a:lnTo>
                    <a:pt x="293" y="17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6" name="Freeform 40"/>
            <p:cNvSpPr>
              <a:spLocks noChangeArrowheads="1"/>
            </p:cNvSpPr>
            <p:nvPr/>
          </p:nvSpPr>
          <p:spPr bwMode="auto">
            <a:xfrm>
              <a:off x="10375900" y="5172075"/>
              <a:ext cx="61913" cy="850900"/>
            </a:xfrm>
            <a:custGeom>
              <a:avLst/>
              <a:gdLst>
                <a:gd name="T0" fmla="*/ 174 w 175"/>
                <a:gd name="T1" fmla="*/ 2097 h 2369"/>
                <a:gd name="T2" fmla="*/ 174 w 175"/>
                <a:gd name="T3" fmla="*/ 271 h 2369"/>
                <a:gd name="T4" fmla="*/ 174 w 175"/>
                <a:gd name="T5" fmla="*/ 271 h 2369"/>
                <a:gd name="T6" fmla="*/ 137 w 175"/>
                <a:gd name="T7" fmla="*/ 250 h 2369"/>
                <a:gd name="T8" fmla="*/ 104 w 175"/>
                <a:gd name="T9" fmla="*/ 223 h 2369"/>
                <a:gd name="T10" fmla="*/ 77 w 175"/>
                <a:gd name="T11" fmla="*/ 196 h 2369"/>
                <a:gd name="T12" fmla="*/ 49 w 175"/>
                <a:gd name="T13" fmla="*/ 163 h 2369"/>
                <a:gd name="T14" fmla="*/ 28 w 175"/>
                <a:gd name="T15" fmla="*/ 125 h 2369"/>
                <a:gd name="T16" fmla="*/ 12 w 175"/>
                <a:gd name="T17" fmla="*/ 87 h 2369"/>
                <a:gd name="T18" fmla="*/ 6 w 175"/>
                <a:gd name="T19" fmla="*/ 43 h 2369"/>
                <a:gd name="T20" fmla="*/ 0 w 175"/>
                <a:gd name="T21" fmla="*/ 0 h 2369"/>
                <a:gd name="T22" fmla="*/ 0 w 175"/>
                <a:gd name="T23" fmla="*/ 2368 h 2369"/>
                <a:gd name="T24" fmla="*/ 0 w 175"/>
                <a:gd name="T25" fmla="*/ 2368 h 2369"/>
                <a:gd name="T26" fmla="*/ 6 w 175"/>
                <a:gd name="T27" fmla="*/ 2325 h 2369"/>
                <a:gd name="T28" fmla="*/ 12 w 175"/>
                <a:gd name="T29" fmla="*/ 2282 h 2369"/>
                <a:gd name="T30" fmla="*/ 28 w 175"/>
                <a:gd name="T31" fmla="*/ 2243 h 2369"/>
                <a:gd name="T32" fmla="*/ 49 w 175"/>
                <a:gd name="T33" fmla="*/ 2205 h 2369"/>
                <a:gd name="T34" fmla="*/ 77 w 175"/>
                <a:gd name="T35" fmla="*/ 2173 h 2369"/>
                <a:gd name="T36" fmla="*/ 104 w 175"/>
                <a:gd name="T37" fmla="*/ 2140 h 2369"/>
                <a:gd name="T38" fmla="*/ 137 w 175"/>
                <a:gd name="T39" fmla="*/ 2113 h 2369"/>
                <a:gd name="T40" fmla="*/ 174 w 175"/>
                <a:gd name="T41" fmla="*/ 2097 h 2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2369">
                  <a:moveTo>
                    <a:pt x="174" y="2097"/>
                  </a:moveTo>
                  <a:lnTo>
                    <a:pt x="174" y="271"/>
                  </a:lnTo>
                  <a:lnTo>
                    <a:pt x="174" y="271"/>
                  </a:lnTo>
                  <a:lnTo>
                    <a:pt x="137" y="250"/>
                  </a:lnTo>
                  <a:lnTo>
                    <a:pt x="104" y="223"/>
                  </a:lnTo>
                  <a:lnTo>
                    <a:pt x="77" y="196"/>
                  </a:lnTo>
                  <a:lnTo>
                    <a:pt x="49" y="163"/>
                  </a:lnTo>
                  <a:lnTo>
                    <a:pt x="28" y="125"/>
                  </a:lnTo>
                  <a:lnTo>
                    <a:pt x="12" y="87"/>
                  </a:lnTo>
                  <a:lnTo>
                    <a:pt x="6" y="43"/>
                  </a:lnTo>
                  <a:lnTo>
                    <a:pt x="0" y="0"/>
                  </a:lnTo>
                  <a:lnTo>
                    <a:pt x="0" y="2368"/>
                  </a:lnTo>
                  <a:lnTo>
                    <a:pt x="0" y="2368"/>
                  </a:lnTo>
                  <a:lnTo>
                    <a:pt x="6" y="2325"/>
                  </a:lnTo>
                  <a:lnTo>
                    <a:pt x="12" y="2282"/>
                  </a:lnTo>
                  <a:lnTo>
                    <a:pt x="28" y="2243"/>
                  </a:lnTo>
                  <a:lnTo>
                    <a:pt x="49" y="2205"/>
                  </a:lnTo>
                  <a:lnTo>
                    <a:pt x="77" y="2173"/>
                  </a:lnTo>
                  <a:lnTo>
                    <a:pt x="104" y="2140"/>
                  </a:lnTo>
                  <a:lnTo>
                    <a:pt x="137" y="2113"/>
                  </a:lnTo>
                  <a:lnTo>
                    <a:pt x="174" y="209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7" name="Freeform 41"/>
            <p:cNvSpPr>
              <a:spLocks noChangeArrowheads="1"/>
            </p:cNvSpPr>
            <p:nvPr/>
          </p:nvSpPr>
          <p:spPr bwMode="auto">
            <a:xfrm>
              <a:off x="10439400" y="6024563"/>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8" name="Freeform 42"/>
            <p:cNvSpPr>
              <a:spLocks noChangeArrowheads="1"/>
            </p:cNvSpPr>
            <p:nvPr/>
          </p:nvSpPr>
          <p:spPr bwMode="auto">
            <a:xfrm>
              <a:off x="10533063" y="5797550"/>
              <a:ext cx="61913" cy="225425"/>
            </a:xfrm>
            <a:custGeom>
              <a:avLst/>
              <a:gdLst>
                <a:gd name="T0" fmla="*/ 0 w 175"/>
                <a:gd name="T1" fmla="*/ 0 h 631"/>
                <a:gd name="T2" fmla="*/ 0 w 175"/>
                <a:gd name="T3" fmla="*/ 359 h 631"/>
                <a:gd name="T4" fmla="*/ 0 w 175"/>
                <a:gd name="T5" fmla="*/ 359 h 631"/>
                <a:gd name="T6" fmla="*/ 43 w 175"/>
                <a:gd name="T7" fmla="*/ 380 h 631"/>
                <a:gd name="T8" fmla="*/ 81 w 175"/>
                <a:gd name="T9" fmla="*/ 419 h 631"/>
                <a:gd name="T10" fmla="*/ 81 w 175"/>
                <a:gd name="T11" fmla="*/ 419 h 631"/>
                <a:gd name="T12" fmla="*/ 119 w 175"/>
                <a:gd name="T13" fmla="*/ 462 h 631"/>
                <a:gd name="T14" fmla="*/ 152 w 175"/>
                <a:gd name="T15" fmla="*/ 516 h 631"/>
                <a:gd name="T16" fmla="*/ 168 w 175"/>
                <a:gd name="T17" fmla="*/ 571 h 631"/>
                <a:gd name="T18" fmla="*/ 174 w 175"/>
                <a:gd name="T19" fmla="*/ 630 h 631"/>
                <a:gd name="T20" fmla="*/ 174 w 175"/>
                <a:gd name="T21" fmla="*/ 0 h 631"/>
                <a:gd name="T22" fmla="*/ 0 w 175"/>
                <a:gd name="T23" fmla="*/ 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631">
                  <a:moveTo>
                    <a:pt x="0" y="0"/>
                  </a:moveTo>
                  <a:lnTo>
                    <a:pt x="0" y="359"/>
                  </a:lnTo>
                  <a:lnTo>
                    <a:pt x="0" y="359"/>
                  </a:lnTo>
                  <a:lnTo>
                    <a:pt x="43" y="380"/>
                  </a:lnTo>
                  <a:lnTo>
                    <a:pt x="81" y="419"/>
                  </a:lnTo>
                  <a:lnTo>
                    <a:pt x="81" y="419"/>
                  </a:lnTo>
                  <a:lnTo>
                    <a:pt x="119" y="462"/>
                  </a:lnTo>
                  <a:lnTo>
                    <a:pt x="152" y="516"/>
                  </a:lnTo>
                  <a:lnTo>
                    <a:pt x="168" y="571"/>
                  </a:lnTo>
                  <a:lnTo>
                    <a:pt x="174" y="630"/>
                  </a:lnTo>
                  <a:lnTo>
                    <a:pt x="174"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9" name="Freeform 43"/>
            <p:cNvSpPr>
              <a:spLocks noChangeArrowheads="1"/>
            </p:cNvSpPr>
            <p:nvPr/>
          </p:nvSpPr>
          <p:spPr bwMode="auto">
            <a:xfrm>
              <a:off x="10533063" y="6024563"/>
              <a:ext cx="61913" cy="839787"/>
            </a:xfrm>
            <a:custGeom>
              <a:avLst/>
              <a:gdLst>
                <a:gd name="T0" fmla="*/ 0 w 175"/>
                <a:gd name="T1" fmla="*/ 278 h 2337"/>
                <a:gd name="T2" fmla="*/ 0 w 175"/>
                <a:gd name="T3" fmla="*/ 2336 h 2337"/>
                <a:gd name="T4" fmla="*/ 174 w 175"/>
                <a:gd name="T5" fmla="*/ 2336 h 2337"/>
                <a:gd name="T6" fmla="*/ 174 w 175"/>
                <a:gd name="T7" fmla="*/ 0 h 2337"/>
                <a:gd name="T8" fmla="*/ 174 w 175"/>
                <a:gd name="T9" fmla="*/ 0 h 2337"/>
                <a:gd name="T10" fmla="*/ 168 w 175"/>
                <a:gd name="T11" fmla="*/ 60 h 2337"/>
                <a:gd name="T12" fmla="*/ 152 w 175"/>
                <a:gd name="T13" fmla="*/ 114 h 2337"/>
                <a:gd name="T14" fmla="*/ 119 w 175"/>
                <a:gd name="T15" fmla="*/ 169 h 2337"/>
                <a:gd name="T16" fmla="*/ 81 w 175"/>
                <a:gd name="T17" fmla="*/ 218 h 2337"/>
                <a:gd name="T18" fmla="*/ 81 w 175"/>
                <a:gd name="T19" fmla="*/ 218 h 2337"/>
                <a:gd name="T20" fmla="*/ 43 w 175"/>
                <a:gd name="T21" fmla="*/ 250 h 2337"/>
                <a:gd name="T22" fmla="*/ 0 w 175"/>
                <a:gd name="T23" fmla="*/ 278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2337">
                  <a:moveTo>
                    <a:pt x="0" y="278"/>
                  </a:moveTo>
                  <a:lnTo>
                    <a:pt x="0" y="2336"/>
                  </a:lnTo>
                  <a:lnTo>
                    <a:pt x="174" y="2336"/>
                  </a:lnTo>
                  <a:lnTo>
                    <a:pt x="174" y="0"/>
                  </a:lnTo>
                  <a:lnTo>
                    <a:pt x="174" y="0"/>
                  </a:lnTo>
                  <a:lnTo>
                    <a:pt x="168" y="60"/>
                  </a:lnTo>
                  <a:lnTo>
                    <a:pt x="152" y="114"/>
                  </a:lnTo>
                  <a:lnTo>
                    <a:pt x="119" y="169"/>
                  </a:lnTo>
                  <a:lnTo>
                    <a:pt x="81" y="218"/>
                  </a:lnTo>
                  <a:lnTo>
                    <a:pt x="81" y="218"/>
                  </a:lnTo>
                  <a:lnTo>
                    <a:pt x="43" y="250"/>
                  </a:lnTo>
                  <a:lnTo>
                    <a:pt x="0" y="27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0" name="Freeform 44"/>
            <p:cNvSpPr>
              <a:spLocks noChangeArrowheads="1"/>
            </p:cNvSpPr>
            <p:nvPr/>
          </p:nvSpPr>
          <p:spPr bwMode="auto">
            <a:xfrm>
              <a:off x="10439400" y="5915025"/>
              <a:ext cx="92075" cy="107950"/>
            </a:xfrm>
            <a:custGeom>
              <a:avLst/>
              <a:gdLst>
                <a:gd name="T0" fmla="*/ 131 w 262"/>
                <a:gd name="T1" fmla="*/ 174 h 305"/>
                <a:gd name="T2" fmla="*/ 131 w 262"/>
                <a:gd name="T3" fmla="*/ 174 h 305"/>
                <a:gd name="T4" fmla="*/ 158 w 262"/>
                <a:gd name="T5" fmla="*/ 179 h 305"/>
                <a:gd name="T6" fmla="*/ 179 w 262"/>
                <a:gd name="T7" fmla="*/ 185 h 305"/>
                <a:gd name="T8" fmla="*/ 201 w 262"/>
                <a:gd name="T9" fmla="*/ 195 h 305"/>
                <a:gd name="T10" fmla="*/ 223 w 262"/>
                <a:gd name="T11" fmla="*/ 212 h 305"/>
                <a:gd name="T12" fmla="*/ 223 w 262"/>
                <a:gd name="T13" fmla="*/ 212 h 305"/>
                <a:gd name="T14" fmla="*/ 239 w 262"/>
                <a:gd name="T15" fmla="*/ 234 h 305"/>
                <a:gd name="T16" fmla="*/ 250 w 262"/>
                <a:gd name="T17" fmla="*/ 255 h 305"/>
                <a:gd name="T18" fmla="*/ 255 w 262"/>
                <a:gd name="T19" fmla="*/ 277 h 305"/>
                <a:gd name="T20" fmla="*/ 261 w 262"/>
                <a:gd name="T21" fmla="*/ 304 h 305"/>
                <a:gd name="T22" fmla="*/ 261 w 262"/>
                <a:gd name="T23" fmla="*/ 33 h 305"/>
                <a:gd name="T24" fmla="*/ 261 w 262"/>
                <a:gd name="T25" fmla="*/ 33 h 305"/>
                <a:gd name="T26" fmla="*/ 228 w 262"/>
                <a:gd name="T27" fmla="*/ 16 h 305"/>
                <a:gd name="T28" fmla="*/ 196 w 262"/>
                <a:gd name="T29" fmla="*/ 11 h 305"/>
                <a:gd name="T30" fmla="*/ 163 w 262"/>
                <a:gd name="T31" fmla="*/ 6 h 305"/>
                <a:gd name="T32" fmla="*/ 131 w 262"/>
                <a:gd name="T33" fmla="*/ 0 h 305"/>
                <a:gd name="T34" fmla="*/ 131 w 262"/>
                <a:gd name="T35" fmla="*/ 0 h 305"/>
                <a:gd name="T36" fmla="*/ 98 w 262"/>
                <a:gd name="T37" fmla="*/ 6 h 305"/>
                <a:gd name="T38" fmla="*/ 60 w 262"/>
                <a:gd name="T39" fmla="*/ 11 h 305"/>
                <a:gd name="T40" fmla="*/ 33 w 262"/>
                <a:gd name="T41" fmla="*/ 16 h 305"/>
                <a:gd name="T42" fmla="*/ 0 w 262"/>
                <a:gd name="T43" fmla="*/ 33 h 305"/>
                <a:gd name="T44" fmla="*/ 0 w 262"/>
                <a:gd name="T45" fmla="*/ 304 h 305"/>
                <a:gd name="T46" fmla="*/ 0 w 262"/>
                <a:gd name="T47" fmla="*/ 304 h 305"/>
                <a:gd name="T48" fmla="*/ 6 w 262"/>
                <a:gd name="T49" fmla="*/ 277 h 305"/>
                <a:gd name="T50" fmla="*/ 11 w 262"/>
                <a:gd name="T51" fmla="*/ 255 h 305"/>
                <a:gd name="T52" fmla="*/ 22 w 262"/>
                <a:gd name="T53" fmla="*/ 234 h 305"/>
                <a:gd name="T54" fmla="*/ 38 w 262"/>
                <a:gd name="T55" fmla="*/ 212 h 305"/>
                <a:gd name="T56" fmla="*/ 60 w 262"/>
                <a:gd name="T57" fmla="*/ 195 h 305"/>
                <a:gd name="T58" fmla="*/ 82 w 262"/>
                <a:gd name="T59" fmla="*/ 185 h 305"/>
                <a:gd name="T60" fmla="*/ 103 w 262"/>
                <a:gd name="T61" fmla="*/ 179 h 305"/>
                <a:gd name="T62" fmla="*/ 131 w 262"/>
                <a:gd name="T63"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305">
                  <a:moveTo>
                    <a:pt x="131" y="174"/>
                  </a:moveTo>
                  <a:lnTo>
                    <a:pt x="131" y="174"/>
                  </a:lnTo>
                  <a:lnTo>
                    <a:pt x="158" y="179"/>
                  </a:lnTo>
                  <a:lnTo>
                    <a:pt x="179" y="185"/>
                  </a:lnTo>
                  <a:lnTo>
                    <a:pt x="201" y="195"/>
                  </a:lnTo>
                  <a:lnTo>
                    <a:pt x="223" y="212"/>
                  </a:lnTo>
                  <a:lnTo>
                    <a:pt x="223" y="212"/>
                  </a:lnTo>
                  <a:lnTo>
                    <a:pt x="239" y="234"/>
                  </a:lnTo>
                  <a:lnTo>
                    <a:pt x="250" y="255"/>
                  </a:lnTo>
                  <a:lnTo>
                    <a:pt x="255" y="277"/>
                  </a:lnTo>
                  <a:lnTo>
                    <a:pt x="261" y="304"/>
                  </a:lnTo>
                  <a:lnTo>
                    <a:pt x="261" y="33"/>
                  </a:lnTo>
                  <a:lnTo>
                    <a:pt x="261" y="33"/>
                  </a:lnTo>
                  <a:lnTo>
                    <a:pt x="228" y="16"/>
                  </a:lnTo>
                  <a:lnTo>
                    <a:pt x="196" y="11"/>
                  </a:lnTo>
                  <a:lnTo>
                    <a:pt x="163" y="6"/>
                  </a:lnTo>
                  <a:lnTo>
                    <a:pt x="131" y="0"/>
                  </a:lnTo>
                  <a:lnTo>
                    <a:pt x="131" y="0"/>
                  </a:lnTo>
                  <a:lnTo>
                    <a:pt x="98" y="6"/>
                  </a:lnTo>
                  <a:lnTo>
                    <a:pt x="60" y="11"/>
                  </a:lnTo>
                  <a:lnTo>
                    <a:pt x="33" y="16"/>
                  </a:lnTo>
                  <a:lnTo>
                    <a:pt x="0" y="33"/>
                  </a:lnTo>
                  <a:lnTo>
                    <a:pt x="0" y="304"/>
                  </a:lnTo>
                  <a:lnTo>
                    <a:pt x="0" y="304"/>
                  </a:lnTo>
                  <a:lnTo>
                    <a:pt x="6" y="277"/>
                  </a:lnTo>
                  <a:lnTo>
                    <a:pt x="11" y="255"/>
                  </a:lnTo>
                  <a:lnTo>
                    <a:pt x="22" y="234"/>
                  </a:lnTo>
                  <a:lnTo>
                    <a:pt x="38" y="212"/>
                  </a:lnTo>
                  <a:lnTo>
                    <a:pt x="60" y="195"/>
                  </a:lnTo>
                  <a:lnTo>
                    <a:pt x="82" y="185"/>
                  </a:lnTo>
                  <a:lnTo>
                    <a:pt x="103" y="179"/>
                  </a:lnTo>
                  <a:lnTo>
                    <a:pt x="131"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1" name="Freeform 45"/>
            <p:cNvSpPr>
              <a:spLocks noChangeArrowheads="1"/>
            </p:cNvSpPr>
            <p:nvPr/>
          </p:nvSpPr>
          <p:spPr bwMode="auto">
            <a:xfrm>
              <a:off x="10439400" y="6024563"/>
              <a:ext cx="92075" cy="107950"/>
            </a:xfrm>
            <a:custGeom>
              <a:avLst/>
              <a:gdLst>
                <a:gd name="T0" fmla="*/ 223 w 262"/>
                <a:gd name="T1" fmla="*/ 93 h 306"/>
                <a:gd name="T2" fmla="*/ 223 w 262"/>
                <a:gd name="T3" fmla="*/ 93 h 306"/>
                <a:gd name="T4" fmla="*/ 201 w 262"/>
                <a:gd name="T5" fmla="*/ 109 h 306"/>
                <a:gd name="T6" fmla="*/ 179 w 262"/>
                <a:gd name="T7" fmla="*/ 120 h 306"/>
                <a:gd name="T8" fmla="*/ 158 w 262"/>
                <a:gd name="T9" fmla="*/ 125 h 306"/>
                <a:gd name="T10" fmla="*/ 131 w 262"/>
                <a:gd name="T11" fmla="*/ 130 h 306"/>
                <a:gd name="T12" fmla="*/ 131 w 262"/>
                <a:gd name="T13" fmla="*/ 130 h 306"/>
                <a:gd name="T14" fmla="*/ 103 w 262"/>
                <a:gd name="T15" fmla="*/ 125 h 306"/>
                <a:gd name="T16" fmla="*/ 82 w 262"/>
                <a:gd name="T17" fmla="*/ 120 h 306"/>
                <a:gd name="T18" fmla="*/ 60 w 262"/>
                <a:gd name="T19" fmla="*/ 109 h 306"/>
                <a:gd name="T20" fmla="*/ 38 w 262"/>
                <a:gd name="T21" fmla="*/ 93 h 306"/>
                <a:gd name="T22" fmla="*/ 22 w 262"/>
                <a:gd name="T23" fmla="*/ 71 h 306"/>
                <a:gd name="T24" fmla="*/ 11 w 262"/>
                <a:gd name="T25" fmla="*/ 49 h 306"/>
                <a:gd name="T26" fmla="*/ 6 w 262"/>
                <a:gd name="T27" fmla="*/ 28 h 306"/>
                <a:gd name="T28" fmla="*/ 0 w 262"/>
                <a:gd name="T29" fmla="*/ 0 h 306"/>
                <a:gd name="T30" fmla="*/ 0 w 262"/>
                <a:gd name="T31" fmla="*/ 272 h 306"/>
                <a:gd name="T32" fmla="*/ 0 w 262"/>
                <a:gd name="T33" fmla="*/ 272 h 306"/>
                <a:gd name="T34" fmla="*/ 33 w 262"/>
                <a:gd name="T35" fmla="*/ 288 h 306"/>
                <a:gd name="T36" fmla="*/ 60 w 262"/>
                <a:gd name="T37" fmla="*/ 294 h 306"/>
                <a:gd name="T38" fmla="*/ 98 w 262"/>
                <a:gd name="T39" fmla="*/ 305 h 306"/>
                <a:gd name="T40" fmla="*/ 131 w 262"/>
                <a:gd name="T41" fmla="*/ 305 h 306"/>
                <a:gd name="T42" fmla="*/ 131 w 262"/>
                <a:gd name="T43" fmla="*/ 305 h 306"/>
                <a:gd name="T44" fmla="*/ 163 w 262"/>
                <a:gd name="T45" fmla="*/ 305 h 306"/>
                <a:gd name="T46" fmla="*/ 196 w 262"/>
                <a:gd name="T47" fmla="*/ 299 h 306"/>
                <a:gd name="T48" fmla="*/ 228 w 262"/>
                <a:gd name="T49" fmla="*/ 288 h 306"/>
                <a:gd name="T50" fmla="*/ 261 w 262"/>
                <a:gd name="T51" fmla="*/ 278 h 306"/>
                <a:gd name="T52" fmla="*/ 261 w 262"/>
                <a:gd name="T53" fmla="*/ 0 h 306"/>
                <a:gd name="T54" fmla="*/ 261 w 262"/>
                <a:gd name="T55" fmla="*/ 0 h 306"/>
                <a:gd name="T56" fmla="*/ 255 w 262"/>
                <a:gd name="T57" fmla="*/ 28 h 306"/>
                <a:gd name="T58" fmla="*/ 250 w 262"/>
                <a:gd name="T59" fmla="*/ 49 h 306"/>
                <a:gd name="T60" fmla="*/ 239 w 262"/>
                <a:gd name="T61" fmla="*/ 71 h 306"/>
                <a:gd name="T62" fmla="*/ 223 w 262"/>
                <a:gd name="T63"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306">
                  <a:moveTo>
                    <a:pt x="223" y="93"/>
                  </a:moveTo>
                  <a:lnTo>
                    <a:pt x="223" y="93"/>
                  </a:lnTo>
                  <a:lnTo>
                    <a:pt x="201" y="109"/>
                  </a:lnTo>
                  <a:lnTo>
                    <a:pt x="179" y="120"/>
                  </a:lnTo>
                  <a:lnTo>
                    <a:pt x="158" y="125"/>
                  </a:lnTo>
                  <a:lnTo>
                    <a:pt x="131" y="130"/>
                  </a:lnTo>
                  <a:lnTo>
                    <a:pt x="131" y="130"/>
                  </a:lnTo>
                  <a:lnTo>
                    <a:pt x="103" y="125"/>
                  </a:lnTo>
                  <a:lnTo>
                    <a:pt x="82" y="120"/>
                  </a:lnTo>
                  <a:lnTo>
                    <a:pt x="60" y="109"/>
                  </a:lnTo>
                  <a:lnTo>
                    <a:pt x="38" y="93"/>
                  </a:lnTo>
                  <a:lnTo>
                    <a:pt x="22" y="71"/>
                  </a:lnTo>
                  <a:lnTo>
                    <a:pt x="11" y="49"/>
                  </a:lnTo>
                  <a:lnTo>
                    <a:pt x="6" y="28"/>
                  </a:lnTo>
                  <a:lnTo>
                    <a:pt x="0" y="0"/>
                  </a:lnTo>
                  <a:lnTo>
                    <a:pt x="0" y="272"/>
                  </a:lnTo>
                  <a:lnTo>
                    <a:pt x="0" y="272"/>
                  </a:lnTo>
                  <a:lnTo>
                    <a:pt x="33" y="288"/>
                  </a:lnTo>
                  <a:lnTo>
                    <a:pt x="60" y="294"/>
                  </a:lnTo>
                  <a:lnTo>
                    <a:pt x="98" y="305"/>
                  </a:lnTo>
                  <a:lnTo>
                    <a:pt x="131" y="305"/>
                  </a:lnTo>
                  <a:lnTo>
                    <a:pt x="131" y="305"/>
                  </a:lnTo>
                  <a:lnTo>
                    <a:pt x="163" y="305"/>
                  </a:lnTo>
                  <a:lnTo>
                    <a:pt x="196" y="299"/>
                  </a:lnTo>
                  <a:lnTo>
                    <a:pt x="228" y="288"/>
                  </a:lnTo>
                  <a:lnTo>
                    <a:pt x="261" y="278"/>
                  </a:lnTo>
                  <a:lnTo>
                    <a:pt x="261" y="0"/>
                  </a:lnTo>
                  <a:lnTo>
                    <a:pt x="261" y="0"/>
                  </a:lnTo>
                  <a:lnTo>
                    <a:pt x="255" y="28"/>
                  </a:lnTo>
                  <a:lnTo>
                    <a:pt x="250" y="49"/>
                  </a:lnTo>
                  <a:lnTo>
                    <a:pt x="239" y="71"/>
                  </a:lnTo>
                  <a:lnTo>
                    <a:pt x="223" y="9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2" name="Freeform 46"/>
            <p:cNvSpPr>
              <a:spLocks noChangeArrowheads="1"/>
            </p:cNvSpPr>
            <p:nvPr/>
          </p:nvSpPr>
          <p:spPr bwMode="auto">
            <a:xfrm>
              <a:off x="10375900" y="6024563"/>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3" name="Freeform 47"/>
            <p:cNvSpPr>
              <a:spLocks noChangeArrowheads="1"/>
            </p:cNvSpPr>
            <p:nvPr/>
          </p:nvSpPr>
          <p:spPr bwMode="auto">
            <a:xfrm>
              <a:off x="10375900" y="5926138"/>
              <a:ext cx="61913" cy="193675"/>
            </a:xfrm>
            <a:custGeom>
              <a:avLst/>
              <a:gdLst>
                <a:gd name="T0" fmla="*/ 174 w 175"/>
                <a:gd name="T1" fmla="*/ 271 h 544"/>
                <a:gd name="T2" fmla="*/ 174 w 175"/>
                <a:gd name="T3" fmla="*/ 271 h 544"/>
                <a:gd name="T4" fmla="*/ 174 w 175"/>
                <a:gd name="T5" fmla="*/ 271 h 544"/>
                <a:gd name="T6" fmla="*/ 174 w 175"/>
                <a:gd name="T7" fmla="*/ 0 h 544"/>
                <a:gd name="T8" fmla="*/ 174 w 175"/>
                <a:gd name="T9" fmla="*/ 0 h 544"/>
                <a:gd name="T10" fmla="*/ 137 w 175"/>
                <a:gd name="T11" fmla="*/ 16 h 544"/>
                <a:gd name="T12" fmla="*/ 104 w 175"/>
                <a:gd name="T13" fmla="*/ 43 h 544"/>
                <a:gd name="T14" fmla="*/ 77 w 175"/>
                <a:gd name="T15" fmla="*/ 76 h 544"/>
                <a:gd name="T16" fmla="*/ 49 w 175"/>
                <a:gd name="T17" fmla="*/ 108 h 544"/>
                <a:gd name="T18" fmla="*/ 28 w 175"/>
                <a:gd name="T19" fmla="*/ 146 h 544"/>
                <a:gd name="T20" fmla="*/ 12 w 175"/>
                <a:gd name="T21" fmla="*/ 185 h 544"/>
                <a:gd name="T22" fmla="*/ 6 w 175"/>
                <a:gd name="T23" fmla="*/ 228 h 544"/>
                <a:gd name="T24" fmla="*/ 0 w 175"/>
                <a:gd name="T25" fmla="*/ 271 h 544"/>
                <a:gd name="T26" fmla="*/ 0 w 175"/>
                <a:gd name="T27" fmla="*/ 271 h 544"/>
                <a:gd name="T28" fmla="*/ 0 w 175"/>
                <a:gd name="T29" fmla="*/ 271 h 544"/>
                <a:gd name="T30" fmla="*/ 6 w 175"/>
                <a:gd name="T31" fmla="*/ 315 h 544"/>
                <a:gd name="T32" fmla="*/ 12 w 175"/>
                <a:gd name="T33" fmla="*/ 358 h 544"/>
                <a:gd name="T34" fmla="*/ 28 w 175"/>
                <a:gd name="T35" fmla="*/ 401 h 544"/>
                <a:gd name="T36" fmla="*/ 49 w 175"/>
                <a:gd name="T37" fmla="*/ 434 h 544"/>
                <a:gd name="T38" fmla="*/ 77 w 175"/>
                <a:gd name="T39" fmla="*/ 472 h 544"/>
                <a:gd name="T40" fmla="*/ 104 w 175"/>
                <a:gd name="T41" fmla="*/ 499 h 544"/>
                <a:gd name="T42" fmla="*/ 137 w 175"/>
                <a:gd name="T43" fmla="*/ 526 h 544"/>
                <a:gd name="T44" fmla="*/ 174 w 175"/>
                <a:gd name="T45" fmla="*/ 543 h 544"/>
                <a:gd name="T46" fmla="*/ 174 w 175"/>
                <a:gd name="T47" fmla="*/ 271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44">
                  <a:moveTo>
                    <a:pt x="174" y="271"/>
                  </a:moveTo>
                  <a:lnTo>
                    <a:pt x="174" y="271"/>
                  </a:lnTo>
                  <a:lnTo>
                    <a:pt x="174" y="271"/>
                  </a:lnTo>
                  <a:lnTo>
                    <a:pt x="174" y="0"/>
                  </a:lnTo>
                  <a:lnTo>
                    <a:pt x="174" y="0"/>
                  </a:lnTo>
                  <a:lnTo>
                    <a:pt x="137" y="16"/>
                  </a:lnTo>
                  <a:lnTo>
                    <a:pt x="104" y="43"/>
                  </a:lnTo>
                  <a:lnTo>
                    <a:pt x="77" y="76"/>
                  </a:lnTo>
                  <a:lnTo>
                    <a:pt x="49" y="108"/>
                  </a:lnTo>
                  <a:lnTo>
                    <a:pt x="28" y="146"/>
                  </a:lnTo>
                  <a:lnTo>
                    <a:pt x="12" y="185"/>
                  </a:lnTo>
                  <a:lnTo>
                    <a:pt x="6" y="228"/>
                  </a:lnTo>
                  <a:lnTo>
                    <a:pt x="0" y="271"/>
                  </a:lnTo>
                  <a:lnTo>
                    <a:pt x="0" y="271"/>
                  </a:lnTo>
                  <a:lnTo>
                    <a:pt x="0" y="271"/>
                  </a:lnTo>
                  <a:lnTo>
                    <a:pt x="6" y="315"/>
                  </a:lnTo>
                  <a:lnTo>
                    <a:pt x="12" y="358"/>
                  </a:lnTo>
                  <a:lnTo>
                    <a:pt x="28" y="401"/>
                  </a:lnTo>
                  <a:lnTo>
                    <a:pt x="49" y="434"/>
                  </a:lnTo>
                  <a:lnTo>
                    <a:pt x="77" y="472"/>
                  </a:lnTo>
                  <a:lnTo>
                    <a:pt x="104" y="499"/>
                  </a:lnTo>
                  <a:lnTo>
                    <a:pt x="137" y="526"/>
                  </a:lnTo>
                  <a:lnTo>
                    <a:pt x="174" y="543"/>
                  </a:lnTo>
                  <a:lnTo>
                    <a:pt x="174" y="2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4" name="Freeform 48"/>
            <p:cNvSpPr>
              <a:spLocks noChangeArrowheads="1"/>
            </p:cNvSpPr>
            <p:nvPr/>
          </p:nvSpPr>
          <p:spPr bwMode="auto">
            <a:xfrm>
              <a:off x="10439400" y="5168900"/>
              <a:ext cx="0" cy="1587"/>
            </a:xfrm>
            <a:custGeom>
              <a:avLst/>
              <a:gdLst>
                <a:gd name="T0" fmla="*/ 0 w 1"/>
                <a:gd name="T1" fmla="*/ 6 h 7"/>
                <a:gd name="T2" fmla="*/ 0 w 1"/>
                <a:gd name="T3" fmla="*/ 0 h 7"/>
                <a:gd name="T4" fmla="*/ 0 w 1"/>
                <a:gd name="T5" fmla="*/ 0 h 7"/>
                <a:gd name="T6" fmla="*/ 0 w 1"/>
                <a:gd name="T7" fmla="*/ 6 h 7"/>
              </a:gdLst>
              <a:ahLst/>
              <a:cxnLst>
                <a:cxn ang="0">
                  <a:pos x="T0" y="T1"/>
                </a:cxn>
                <a:cxn ang="0">
                  <a:pos x="T2" y="T3"/>
                </a:cxn>
                <a:cxn ang="0">
                  <a:pos x="T4" y="T5"/>
                </a:cxn>
                <a:cxn ang="0">
                  <a:pos x="T6" y="T7"/>
                </a:cxn>
              </a:cxnLst>
              <a:rect l="0" t="0" r="r" b="b"/>
              <a:pathLst>
                <a:path w="1" h="7">
                  <a:moveTo>
                    <a:pt x="0" y="6"/>
                  </a:moveTo>
                  <a:lnTo>
                    <a:pt x="0" y="0"/>
                  </a:lnTo>
                  <a:lnTo>
                    <a:pt x="0" y="0"/>
                  </a:lnTo>
                  <a:lnTo>
                    <a:pt x="0"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5" name="Freeform 49"/>
            <p:cNvSpPr>
              <a:spLocks noChangeArrowheads="1"/>
            </p:cNvSpPr>
            <p:nvPr/>
          </p:nvSpPr>
          <p:spPr bwMode="auto">
            <a:xfrm>
              <a:off x="10375900" y="4419600"/>
              <a:ext cx="61913" cy="749300"/>
            </a:xfrm>
            <a:custGeom>
              <a:avLst/>
              <a:gdLst>
                <a:gd name="T0" fmla="*/ 174 w 175"/>
                <a:gd name="T1" fmla="*/ 1814 h 2086"/>
                <a:gd name="T2" fmla="*/ 174 w 175"/>
                <a:gd name="T3" fmla="*/ 0 h 2086"/>
                <a:gd name="T4" fmla="*/ 0 w 175"/>
                <a:gd name="T5" fmla="*/ 0 h 2086"/>
                <a:gd name="T6" fmla="*/ 0 w 175"/>
                <a:gd name="T7" fmla="*/ 2085 h 2086"/>
                <a:gd name="T8" fmla="*/ 0 w 175"/>
                <a:gd name="T9" fmla="*/ 2085 h 2086"/>
                <a:gd name="T10" fmla="*/ 6 w 175"/>
                <a:gd name="T11" fmla="*/ 2042 h 2086"/>
                <a:gd name="T12" fmla="*/ 12 w 175"/>
                <a:gd name="T13" fmla="*/ 1998 h 2086"/>
                <a:gd name="T14" fmla="*/ 28 w 175"/>
                <a:gd name="T15" fmla="*/ 1960 h 2086"/>
                <a:gd name="T16" fmla="*/ 49 w 175"/>
                <a:gd name="T17" fmla="*/ 1923 h 2086"/>
                <a:gd name="T18" fmla="*/ 77 w 175"/>
                <a:gd name="T19" fmla="*/ 1890 h 2086"/>
                <a:gd name="T20" fmla="*/ 104 w 175"/>
                <a:gd name="T21" fmla="*/ 1863 h 2086"/>
                <a:gd name="T22" fmla="*/ 137 w 175"/>
                <a:gd name="T23" fmla="*/ 1836 h 2086"/>
                <a:gd name="T24" fmla="*/ 174 w 175"/>
                <a:gd name="T25" fmla="*/ 1814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086">
                  <a:moveTo>
                    <a:pt x="174" y="1814"/>
                  </a:moveTo>
                  <a:lnTo>
                    <a:pt x="174" y="0"/>
                  </a:lnTo>
                  <a:lnTo>
                    <a:pt x="0" y="0"/>
                  </a:lnTo>
                  <a:lnTo>
                    <a:pt x="0" y="2085"/>
                  </a:lnTo>
                  <a:lnTo>
                    <a:pt x="0" y="2085"/>
                  </a:lnTo>
                  <a:lnTo>
                    <a:pt x="6" y="2042"/>
                  </a:lnTo>
                  <a:lnTo>
                    <a:pt x="12" y="1998"/>
                  </a:lnTo>
                  <a:lnTo>
                    <a:pt x="28" y="1960"/>
                  </a:lnTo>
                  <a:lnTo>
                    <a:pt x="49" y="1923"/>
                  </a:lnTo>
                  <a:lnTo>
                    <a:pt x="77" y="1890"/>
                  </a:lnTo>
                  <a:lnTo>
                    <a:pt x="104" y="1863"/>
                  </a:lnTo>
                  <a:lnTo>
                    <a:pt x="137" y="1836"/>
                  </a:lnTo>
                  <a:lnTo>
                    <a:pt x="174" y="18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6" name="Freeform 50"/>
            <p:cNvSpPr>
              <a:spLocks noChangeArrowheads="1"/>
            </p:cNvSpPr>
            <p:nvPr/>
          </p:nvSpPr>
          <p:spPr bwMode="auto">
            <a:xfrm>
              <a:off x="10533063" y="4264025"/>
              <a:ext cx="61913" cy="1758950"/>
            </a:xfrm>
            <a:custGeom>
              <a:avLst/>
              <a:gdLst>
                <a:gd name="T0" fmla="*/ 146 w 175"/>
                <a:gd name="T1" fmla="*/ 60 h 4890"/>
                <a:gd name="T2" fmla="*/ 0 w 175"/>
                <a:gd name="T3" fmla="*/ 207 h 4890"/>
                <a:gd name="T4" fmla="*/ 0 w 175"/>
                <a:gd name="T5" fmla="*/ 2244 h 4890"/>
                <a:gd name="T6" fmla="*/ 0 w 175"/>
                <a:gd name="T7" fmla="*/ 2244 h 4890"/>
                <a:gd name="T8" fmla="*/ 43 w 175"/>
                <a:gd name="T9" fmla="*/ 2271 h 4890"/>
                <a:gd name="T10" fmla="*/ 81 w 175"/>
                <a:gd name="T11" fmla="*/ 2303 h 4890"/>
                <a:gd name="T12" fmla="*/ 81 w 175"/>
                <a:gd name="T13" fmla="*/ 2303 h 4890"/>
                <a:gd name="T14" fmla="*/ 119 w 175"/>
                <a:gd name="T15" fmla="*/ 2353 h 4890"/>
                <a:gd name="T16" fmla="*/ 152 w 175"/>
                <a:gd name="T17" fmla="*/ 2401 h 4890"/>
                <a:gd name="T18" fmla="*/ 168 w 175"/>
                <a:gd name="T19" fmla="*/ 2461 h 4890"/>
                <a:gd name="T20" fmla="*/ 174 w 175"/>
                <a:gd name="T21" fmla="*/ 2521 h 4890"/>
                <a:gd name="T22" fmla="*/ 174 w 175"/>
                <a:gd name="T23" fmla="*/ 2521 h 4890"/>
                <a:gd name="T24" fmla="*/ 168 w 175"/>
                <a:gd name="T25" fmla="*/ 2575 h 4890"/>
                <a:gd name="T26" fmla="*/ 152 w 175"/>
                <a:gd name="T27" fmla="*/ 2635 h 4890"/>
                <a:gd name="T28" fmla="*/ 119 w 175"/>
                <a:gd name="T29" fmla="*/ 2684 h 4890"/>
                <a:gd name="T30" fmla="*/ 81 w 175"/>
                <a:gd name="T31" fmla="*/ 2733 h 4890"/>
                <a:gd name="T32" fmla="*/ 81 w 175"/>
                <a:gd name="T33" fmla="*/ 2733 h 4890"/>
                <a:gd name="T34" fmla="*/ 43 w 175"/>
                <a:gd name="T35" fmla="*/ 2765 h 4890"/>
                <a:gd name="T36" fmla="*/ 0 w 175"/>
                <a:gd name="T37" fmla="*/ 2792 h 4890"/>
                <a:gd name="T38" fmla="*/ 0 w 175"/>
                <a:gd name="T39" fmla="*/ 4889 h 4890"/>
                <a:gd name="T40" fmla="*/ 174 w 175"/>
                <a:gd name="T41" fmla="*/ 4889 h 4890"/>
                <a:gd name="T42" fmla="*/ 174 w 175"/>
                <a:gd name="T43" fmla="*/ 0 h 4890"/>
                <a:gd name="T44" fmla="*/ 174 w 175"/>
                <a:gd name="T45" fmla="*/ 0 h 4890"/>
                <a:gd name="T46" fmla="*/ 162 w 175"/>
                <a:gd name="T47" fmla="*/ 33 h 4890"/>
                <a:gd name="T48" fmla="*/ 146 w 175"/>
                <a:gd name="T49" fmla="*/ 60 h 4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4890">
                  <a:moveTo>
                    <a:pt x="146" y="60"/>
                  </a:moveTo>
                  <a:lnTo>
                    <a:pt x="0" y="207"/>
                  </a:lnTo>
                  <a:lnTo>
                    <a:pt x="0" y="2244"/>
                  </a:lnTo>
                  <a:lnTo>
                    <a:pt x="0" y="2244"/>
                  </a:lnTo>
                  <a:lnTo>
                    <a:pt x="43" y="2271"/>
                  </a:lnTo>
                  <a:lnTo>
                    <a:pt x="81" y="2303"/>
                  </a:lnTo>
                  <a:lnTo>
                    <a:pt x="81" y="2303"/>
                  </a:lnTo>
                  <a:lnTo>
                    <a:pt x="119" y="2353"/>
                  </a:lnTo>
                  <a:lnTo>
                    <a:pt x="152" y="2401"/>
                  </a:lnTo>
                  <a:lnTo>
                    <a:pt x="168" y="2461"/>
                  </a:lnTo>
                  <a:lnTo>
                    <a:pt x="174" y="2521"/>
                  </a:lnTo>
                  <a:lnTo>
                    <a:pt x="174" y="2521"/>
                  </a:lnTo>
                  <a:lnTo>
                    <a:pt x="168" y="2575"/>
                  </a:lnTo>
                  <a:lnTo>
                    <a:pt x="152" y="2635"/>
                  </a:lnTo>
                  <a:lnTo>
                    <a:pt x="119" y="2684"/>
                  </a:lnTo>
                  <a:lnTo>
                    <a:pt x="81" y="2733"/>
                  </a:lnTo>
                  <a:lnTo>
                    <a:pt x="81" y="2733"/>
                  </a:lnTo>
                  <a:lnTo>
                    <a:pt x="43" y="2765"/>
                  </a:lnTo>
                  <a:lnTo>
                    <a:pt x="0" y="2792"/>
                  </a:lnTo>
                  <a:lnTo>
                    <a:pt x="0" y="4889"/>
                  </a:lnTo>
                  <a:lnTo>
                    <a:pt x="174" y="4889"/>
                  </a:lnTo>
                  <a:lnTo>
                    <a:pt x="174" y="0"/>
                  </a:lnTo>
                  <a:lnTo>
                    <a:pt x="174" y="0"/>
                  </a:lnTo>
                  <a:lnTo>
                    <a:pt x="162" y="33"/>
                  </a:lnTo>
                  <a:lnTo>
                    <a:pt x="146" y="6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7" name="Freeform 51"/>
            <p:cNvSpPr>
              <a:spLocks noChangeArrowheads="1"/>
            </p:cNvSpPr>
            <p:nvPr/>
          </p:nvSpPr>
          <p:spPr bwMode="auto">
            <a:xfrm>
              <a:off x="10439400" y="5062538"/>
              <a:ext cx="92075" cy="215900"/>
            </a:xfrm>
            <a:custGeom>
              <a:avLst/>
              <a:gdLst>
                <a:gd name="T0" fmla="*/ 131 w 262"/>
                <a:gd name="T1" fmla="*/ 0 h 603"/>
                <a:gd name="T2" fmla="*/ 131 w 262"/>
                <a:gd name="T3" fmla="*/ 0 h 603"/>
                <a:gd name="T4" fmla="*/ 98 w 262"/>
                <a:gd name="T5" fmla="*/ 0 h 603"/>
                <a:gd name="T6" fmla="*/ 60 w 262"/>
                <a:gd name="T7" fmla="*/ 5 h 603"/>
                <a:gd name="T8" fmla="*/ 33 w 262"/>
                <a:gd name="T9" fmla="*/ 16 h 603"/>
                <a:gd name="T10" fmla="*/ 0 w 262"/>
                <a:gd name="T11" fmla="*/ 27 h 603"/>
                <a:gd name="T12" fmla="*/ 0 w 262"/>
                <a:gd name="T13" fmla="*/ 298 h 603"/>
                <a:gd name="T14" fmla="*/ 0 w 262"/>
                <a:gd name="T15" fmla="*/ 298 h 603"/>
                <a:gd name="T16" fmla="*/ 6 w 262"/>
                <a:gd name="T17" fmla="*/ 277 h 603"/>
                <a:gd name="T18" fmla="*/ 11 w 262"/>
                <a:gd name="T19" fmla="*/ 250 h 603"/>
                <a:gd name="T20" fmla="*/ 22 w 262"/>
                <a:gd name="T21" fmla="*/ 228 h 603"/>
                <a:gd name="T22" fmla="*/ 38 w 262"/>
                <a:gd name="T23" fmla="*/ 211 h 603"/>
                <a:gd name="T24" fmla="*/ 60 w 262"/>
                <a:gd name="T25" fmla="*/ 195 h 603"/>
                <a:gd name="T26" fmla="*/ 82 w 262"/>
                <a:gd name="T27" fmla="*/ 184 h 603"/>
                <a:gd name="T28" fmla="*/ 103 w 262"/>
                <a:gd name="T29" fmla="*/ 173 h 603"/>
                <a:gd name="T30" fmla="*/ 131 w 262"/>
                <a:gd name="T31" fmla="*/ 173 h 603"/>
                <a:gd name="T32" fmla="*/ 131 w 262"/>
                <a:gd name="T33" fmla="*/ 173 h 603"/>
                <a:gd name="T34" fmla="*/ 158 w 262"/>
                <a:gd name="T35" fmla="*/ 173 h 603"/>
                <a:gd name="T36" fmla="*/ 179 w 262"/>
                <a:gd name="T37" fmla="*/ 179 h 603"/>
                <a:gd name="T38" fmla="*/ 201 w 262"/>
                <a:gd name="T39" fmla="*/ 195 h 603"/>
                <a:gd name="T40" fmla="*/ 223 w 262"/>
                <a:gd name="T41" fmla="*/ 211 h 603"/>
                <a:gd name="T42" fmla="*/ 223 w 262"/>
                <a:gd name="T43" fmla="*/ 211 h 603"/>
                <a:gd name="T44" fmla="*/ 239 w 262"/>
                <a:gd name="T45" fmla="*/ 228 h 603"/>
                <a:gd name="T46" fmla="*/ 250 w 262"/>
                <a:gd name="T47" fmla="*/ 250 h 603"/>
                <a:gd name="T48" fmla="*/ 255 w 262"/>
                <a:gd name="T49" fmla="*/ 277 h 603"/>
                <a:gd name="T50" fmla="*/ 261 w 262"/>
                <a:gd name="T51" fmla="*/ 304 h 603"/>
                <a:gd name="T52" fmla="*/ 261 w 262"/>
                <a:gd name="T53" fmla="*/ 304 h 603"/>
                <a:gd name="T54" fmla="*/ 255 w 262"/>
                <a:gd name="T55" fmla="*/ 325 h 603"/>
                <a:gd name="T56" fmla="*/ 250 w 262"/>
                <a:gd name="T57" fmla="*/ 353 h 603"/>
                <a:gd name="T58" fmla="*/ 239 w 262"/>
                <a:gd name="T59" fmla="*/ 375 h 603"/>
                <a:gd name="T60" fmla="*/ 223 w 262"/>
                <a:gd name="T61" fmla="*/ 391 h 603"/>
                <a:gd name="T62" fmla="*/ 223 w 262"/>
                <a:gd name="T63" fmla="*/ 391 h 603"/>
                <a:gd name="T64" fmla="*/ 201 w 262"/>
                <a:gd name="T65" fmla="*/ 407 h 603"/>
                <a:gd name="T66" fmla="*/ 179 w 262"/>
                <a:gd name="T67" fmla="*/ 423 h 603"/>
                <a:gd name="T68" fmla="*/ 158 w 262"/>
                <a:gd name="T69" fmla="*/ 429 h 603"/>
                <a:gd name="T70" fmla="*/ 131 w 262"/>
                <a:gd name="T71" fmla="*/ 429 h 603"/>
                <a:gd name="T72" fmla="*/ 131 w 262"/>
                <a:gd name="T73" fmla="*/ 429 h 603"/>
                <a:gd name="T74" fmla="*/ 103 w 262"/>
                <a:gd name="T75" fmla="*/ 429 h 603"/>
                <a:gd name="T76" fmla="*/ 82 w 262"/>
                <a:gd name="T77" fmla="*/ 418 h 603"/>
                <a:gd name="T78" fmla="*/ 60 w 262"/>
                <a:gd name="T79" fmla="*/ 407 h 603"/>
                <a:gd name="T80" fmla="*/ 38 w 262"/>
                <a:gd name="T81" fmla="*/ 391 h 603"/>
                <a:gd name="T82" fmla="*/ 22 w 262"/>
                <a:gd name="T83" fmla="*/ 375 h 603"/>
                <a:gd name="T84" fmla="*/ 11 w 262"/>
                <a:gd name="T85" fmla="*/ 353 h 603"/>
                <a:gd name="T86" fmla="*/ 6 w 262"/>
                <a:gd name="T87" fmla="*/ 325 h 603"/>
                <a:gd name="T88" fmla="*/ 0 w 262"/>
                <a:gd name="T89" fmla="*/ 304 h 603"/>
                <a:gd name="T90" fmla="*/ 0 w 262"/>
                <a:gd name="T91" fmla="*/ 575 h 603"/>
                <a:gd name="T92" fmla="*/ 0 w 262"/>
                <a:gd name="T93" fmla="*/ 575 h 603"/>
                <a:gd name="T94" fmla="*/ 33 w 262"/>
                <a:gd name="T95" fmla="*/ 586 h 603"/>
                <a:gd name="T96" fmla="*/ 60 w 262"/>
                <a:gd name="T97" fmla="*/ 597 h 603"/>
                <a:gd name="T98" fmla="*/ 98 w 262"/>
                <a:gd name="T99" fmla="*/ 602 h 603"/>
                <a:gd name="T100" fmla="*/ 131 w 262"/>
                <a:gd name="T101" fmla="*/ 602 h 603"/>
                <a:gd name="T102" fmla="*/ 131 w 262"/>
                <a:gd name="T103" fmla="*/ 602 h 603"/>
                <a:gd name="T104" fmla="*/ 163 w 262"/>
                <a:gd name="T105" fmla="*/ 602 h 603"/>
                <a:gd name="T106" fmla="*/ 196 w 262"/>
                <a:gd name="T107" fmla="*/ 597 h 603"/>
                <a:gd name="T108" fmla="*/ 228 w 262"/>
                <a:gd name="T109" fmla="*/ 586 h 603"/>
                <a:gd name="T110" fmla="*/ 261 w 262"/>
                <a:gd name="T111" fmla="*/ 575 h 603"/>
                <a:gd name="T112" fmla="*/ 261 w 262"/>
                <a:gd name="T113" fmla="*/ 27 h 603"/>
                <a:gd name="T114" fmla="*/ 261 w 262"/>
                <a:gd name="T115" fmla="*/ 27 h 603"/>
                <a:gd name="T116" fmla="*/ 228 w 262"/>
                <a:gd name="T117" fmla="*/ 16 h 603"/>
                <a:gd name="T118" fmla="*/ 196 w 262"/>
                <a:gd name="T119" fmla="*/ 5 h 603"/>
                <a:gd name="T120" fmla="*/ 163 w 262"/>
                <a:gd name="T121" fmla="*/ 0 h 603"/>
                <a:gd name="T122" fmla="*/ 131 w 262"/>
                <a:gd name="T12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603">
                  <a:moveTo>
                    <a:pt x="131" y="0"/>
                  </a:moveTo>
                  <a:lnTo>
                    <a:pt x="131" y="0"/>
                  </a:lnTo>
                  <a:lnTo>
                    <a:pt x="98" y="0"/>
                  </a:lnTo>
                  <a:lnTo>
                    <a:pt x="60" y="5"/>
                  </a:lnTo>
                  <a:lnTo>
                    <a:pt x="33" y="16"/>
                  </a:lnTo>
                  <a:lnTo>
                    <a:pt x="0" y="27"/>
                  </a:lnTo>
                  <a:lnTo>
                    <a:pt x="0" y="298"/>
                  </a:lnTo>
                  <a:lnTo>
                    <a:pt x="0" y="298"/>
                  </a:lnTo>
                  <a:lnTo>
                    <a:pt x="6" y="277"/>
                  </a:lnTo>
                  <a:lnTo>
                    <a:pt x="11" y="250"/>
                  </a:lnTo>
                  <a:lnTo>
                    <a:pt x="22" y="228"/>
                  </a:lnTo>
                  <a:lnTo>
                    <a:pt x="38" y="211"/>
                  </a:lnTo>
                  <a:lnTo>
                    <a:pt x="60" y="195"/>
                  </a:lnTo>
                  <a:lnTo>
                    <a:pt x="82" y="184"/>
                  </a:lnTo>
                  <a:lnTo>
                    <a:pt x="103" y="173"/>
                  </a:lnTo>
                  <a:lnTo>
                    <a:pt x="131" y="173"/>
                  </a:lnTo>
                  <a:lnTo>
                    <a:pt x="131" y="173"/>
                  </a:lnTo>
                  <a:lnTo>
                    <a:pt x="158" y="173"/>
                  </a:lnTo>
                  <a:lnTo>
                    <a:pt x="179" y="179"/>
                  </a:lnTo>
                  <a:lnTo>
                    <a:pt x="201" y="195"/>
                  </a:lnTo>
                  <a:lnTo>
                    <a:pt x="223" y="211"/>
                  </a:lnTo>
                  <a:lnTo>
                    <a:pt x="223" y="211"/>
                  </a:lnTo>
                  <a:lnTo>
                    <a:pt x="239" y="228"/>
                  </a:lnTo>
                  <a:lnTo>
                    <a:pt x="250" y="250"/>
                  </a:lnTo>
                  <a:lnTo>
                    <a:pt x="255" y="277"/>
                  </a:lnTo>
                  <a:lnTo>
                    <a:pt x="261" y="304"/>
                  </a:lnTo>
                  <a:lnTo>
                    <a:pt x="261" y="304"/>
                  </a:lnTo>
                  <a:lnTo>
                    <a:pt x="255" y="325"/>
                  </a:lnTo>
                  <a:lnTo>
                    <a:pt x="250" y="353"/>
                  </a:lnTo>
                  <a:lnTo>
                    <a:pt x="239" y="375"/>
                  </a:lnTo>
                  <a:lnTo>
                    <a:pt x="223" y="391"/>
                  </a:lnTo>
                  <a:lnTo>
                    <a:pt x="223" y="391"/>
                  </a:lnTo>
                  <a:lnTo>
                    <a:pt x="201" y="407"/>
                  </a:lnTo>
                  <a:lnTo>
                    <a:pt x="179" y="423"/>
                  </a:lnTo>
                  <a:lnTo>
                    <a:pt x="158" y="429"/>
                  </a:lnTo>
                  <a:lnTo>
                    <a:pt x="131" y="429"/>
                  </a:lnTo>
                  <a:lnTo>
                    <a:pt x="131" y="429"/>
                  </a:lnTo>
                  <a:lnTo>
                    <a:pt x="103" y="429"/>
                  </a:lnTo>
                  <a:lnTo>
                    <a:pt x="82" y="418"/>
                  </a:lnTo>
                  <a:lnTo>
                    <a:pt x="60" y="407"/>
                  </a:lnTo>
                  <a:lnTo>
                    <a:pt x="38" y="391"/>
                  </a:lnTo>
                  <a:lnTo>
                    <a:pt x="22" y="375"/>
                  </a:lnTo>
                  <a:lnTo>
                    <a:pt x="11" y="353"/>
                  </a:lnTo>
                  <a:lnTo>
                    <a:pt x="6" y="325"/>
                  </a:lnTo>
                  <a:lnTo>
                    <a:pt x="0" y="304"/>
                  </a:lnTo>
                  <a:lnTo>
                    <a:pt x="0" y="575"/>
                  </a:lnTo>
                  <a:lnTo>
                    <a:pt x="0" y="575"/>
                  </a:lnTo>
                  <a:lnTo>
                    <a:pt x="33" y="586"/>
                  </a:lnTo>
                  <a:lnTo>
                    <a:pt x="60" y="597"/>
                  </a:lnTo>
                  <a:lnTo>
                    <a:pt x="98" y="602"/>
                  </a:lnTo>
                  <a:lnTo>
                    <a:pt x="131" y="602"/>
                  </a:lnTo>
                  <a:lnTo>
                    <a:pt x="131" y="602"/>
                  </a:lnTo>
                  <a:lnTo>
                    <a:pt x="163" y="602"/>
                  </a:lnTo>
                  <a:lnTo>
                    <a:pt x="196" y="597"/>
                  </a:lnTo>
                  <a:lnTo>
                    <a:pt x="228" y="586"/>
                  </a:lnTo>
                  <a:lnTo>
                    <a:pt x="261" y="575"/>
                  </a:lnTo>
                  <a:lnTo>
                    <a:pt x="261" y="27"/>
                  </a:lnTo>
                  <a:lnTo>
                    <a:pt x="261" y="27"/>
                  </a:lnTo>
                  <a:lnTo>
                    <a:pt x="228" y="16"/>
                  </a:lnTo>
                  <a:lnTo>
                    <a:pt x="196" y="5"/>
                  </a:lnTo>
                  <a:lnTo>
                    <a:pt x="163" y="0"/>
                  </a:lnTo>
                  <a:lnTo>
                    <a:pt x="131"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8" name="Freeform 52"/>
            <p:cNvSpPr>
              <a:spLocks noChangeArrowheads="1"/>
            </p:cNvSpPr>
            <p:nvPr/>
          </p:nvSpPr>
          <p:spPr bwMode="auto">
            <a:xfrm>
              <a:off x="10375900" y="5168900"/>
              <a:ext cx="0" cy="1587"/>
            </a:xfrm>
            <a:custGeom>
              <a:avLst/>
              <a:gdLst>
                <a:gd name="T0" fmla="*/ 0 w 1"/>
                <a:gd name="T1" fmla="*/ 6 h 7"/>
                <a:gd name="T2" fmla="*/ 0 w 1"/>
                <a:gd name="T3" fmla="*/ 6 h 7"/>
                <a:gd name="T4" fmla="*/ 0 w 1"/>
                <a:gd name="T5" fmla="*/ 6 h 7"/>
                <a:gd name="T6" fmla="*/ 0 w 1"/>
                <a:gd name="T7" fmla="*/ 0 h 7"/>
                <a:gd name="T8" fmla="*/ 0 w 1"/>
                <a:gd name="T9" fmla="*/ 0 h 7"/>
                <a:gd name="T10" fmla="*/ 0 w 1"/>
                <a:gd name="T11" fmla="*/ 6 h 7"/>
              </a:gdLst>
              <a:ahLst/>
              <a:cxnLst>
                <a:cxn ang="0">
                  <a:pos x="T0" y="T1"/>
                </a:cxn>
                <a:cxn ang="0">
                  <a:pos x="T2" y="T3"/>
                </a:cxn>
                <a:cxn ang="0">
                  <a:pos x="T4" y="T5"/>
                </a:cxn>
                <a:cxn ang="0">
                  <a:pos x="T6" y="T7"/>
                </a:cxn>
                <a:cxn ang="0">
                  <a:pos x="T8" y="T9"/>
                </a:cxn>
                <a:cxn ang="0">
                  <a:pos x="T10" y="T11"/>
                </a:cxn>
              </a:cxnLst>
              <a:rect l="0" t="0" r="r" b="b"/>
              <a:pathLst>
                <a:path w="1" h="7">
                  <a:moveTo>
                    <a:pt x="0" y="6"/>
                  </a:moveTo>
                  <a:lnTo>
                    <a:pt x="0" y="6"/>
                  </a:lnTo>
                  <a:lnTo>
                    <a:pt x="0" y="6"/>
                  </a:lnTo>
                  <a:lnTo>
                    <a:pt x="0" y="0"/>
                  </a:lnTo>
                  <a:lnTo>
                    <a:pt x="0" y="0"/>
                  </a:lnTo>
                  <a:lnTo>
                    <a:pt x="0"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9" name="Freeform 53"/>
            <p:cNvSpPr>
              <a:spLocks noChangeArrowheads="1"/>
            </p:cNvSpPr>
            <p:nvPr/>
          </p:nvSpPr>
          <p:spPr bwMode="auto">
            <a:xfrm>
              <a:off x="10375900" y="5072063"/>
              <a:ext cx="61913" cy="195262"/>
            </a:xfrm>
            <a:custGeom>
              <a:avLst/>
              <a:gdLst>
                <a:gd name="T0" fmla="*/ 174 w 175"/>
                <a:gd name="T1" fmla="*/ 277 h 549"/>
                <a:gd name="T2" fmla="*/ 174 w 175"/>
                <a:gd name="T3" fmla="*/ 277 h 549"/>
                <a:gd name="T4" fmla="*/ 174 w 175"/>
                <a:gd name="T5" fmla="*/ 271 h 549"/>
                <a:gd name="T6" fmla="*/ 174 w 175"/>
                <a:gd name="T7" fmla="*/ 0 h 549"/>
                <a:gd name="T8" fmla="*/ 174 w 175"/>
                <a:gd name="T9" fmla="*/ 0 h 549"/>
                <a:gd name="T10" fmla="*/ 137 w 175"/>
                <a:gd name="T11" fmla="*/ 22 h 549"/>
                <a:gd name="T12" fmla="*/ 104 w 175"/>
                <a:gd name="T13" fmla="*/ 49 h 549"/>
                <a:gd name="T14" fmla="*/ 77 w 175"/>
                <a:gd name="T15" fmla="*/ 76 h 549"/>
                <a:gd name="T16" fmla="*/ 49 w 175"/>
                <a:gd name="T17" fmla="*/ 109 h 549"/>
                <a:gd name="T18" fmla="*/ 28 w 175"/>
                <a:gd name="T19" fmla="*/ 146 h 549"/>
                <a:gd name="T20" fmla="*/ 12 w 175"/>
                <a:gd name="T21" fmla="*/ 184 h 549"/>
                <a:gd name="T22" fmla="*/ 6 w 175"/>
                <a:gd name="T23" fmla="*/ 228 h 549"/>
                <a:gd name="T24" fmla="*/ 0 w 175"/>
                <a:gd name="T25" fmla="*/ 271 h 549"/>
                <a:gd name="T26" fmla="*/ 0 w 175"/>
                <a:gd name="T27" fmla="*/ 277 h 549"/>
                <a:gd name="T28" fmla="*/ 0 w 175"/>
                <a:gd name="T29" fmla="*/ 277 h 549"/>
                <a:gd name="T30" fmla="*/ 6 w 175"/>
                <a:gd name="T31" fmla="*/ 320 h 549"/>
                <a:gd name="T32" fmla="*/ 12 w 175"/>
                <a:gd name="T33" fmla="*/ 364 h 549"/>
                <a:gd name="T34" fmla="*/ 28 w 175"/>
                <a:gd name="T35" fmla="*/ 402 h 549"/>
                <a:gd name="T36" fmla="*/ 49 w 175"/>
                <a:gd name="T37" fmla="*/ 440 h 549"/>
                <a:gd name="T38" fmla="*/ 77 w 175"/>
                <a:gd name="T39" fmla="*/ 473 h 549"/>
                <a:gd name="T40" fmla="*/ 104 w 175"/>
                <a:gd name="T41" fmla="*/ 500 h 549"/>
                <a:gd name="T42" fmla="*/ 137 w 175"/>
                <a:gd name="T43" fmla="*/ 527 h 549"/>
                <a:gd name="T44" fmla="*/ 174 w 175"/>
                <a:gd name="T45" fmla="*/ 548 h 549"/>
                <a:gd name="T46" fmla="*/ 174 w 175"/>
                <a:gd name="T47" fmla="*/ 27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49">
                  <a:moveTo>
                    <a:pt x="174" y="277"/>
                  </a:moveTo>
                  <a:lnTo>
                    <a:pt x="174" y="277"/>
                  </a:lnTo>
                  <a:lnTo>
                    <a:pt x="174" y="271"/>
                  </a:lnTo>
                  <a:lnTo>
                    <a:pt x="174" y="0"/>
                  </a:lnTo>
                  <a:lnTo>
                    <a:pt x="174" y="0"/>
                  </a:lnTo>
                  <a:lnTo>
                    <a:pt x="137" y="22"/>
                  </a:lnTo>
                  <a:lnTo>
                    <a:pt x="104" y="49"/>
                  </a:lnTo>
                  <a:lnTo>
                    <a:pt x="77" y="76"/>
                  </a:lnTo>
                  <a:lnTo>
                    <a:pt x="49" y="109"/>
                  </a:lnTo>
                  <a:lnTo>
                    <a:pt x="28" y="146"/>
                  </a:lnTo>
                  <a:lnTo>
                    <a:pt x="12" y="184"/>
                  </a:lnTo>
                  <a:lnTo>
                    <a:pt x="6" y="228"/>
                  </a:lnTo>
                  <a:lnTo>
                    <a:pt x="0" y="271"/>
                  </a:lnTo>
                  <a:lnTo>
                    <a:pt x="0" y="277"/>
                  </a:lnTo>
                  <a:lnTo>
                    <a:pt x="0" y="277"/>
                  </a:lnTo>
                  <a:lnTo>
                    <a:pt x="6" y="320"/>
                  </a:lnTo>
                  <a:lnTo>
                    <a:pt x="12" y="364"/>
                  </a:lnTo>
                  <a:lnTo>
                    <a:pt x="28" y="402"/>
                  </a:lnTo>
                  <a:lnTo>
                    <a:pt x="49" y="440"/>
                  </a:lnTo>
                  <a:lnTo>
                    <a:pt x="77" y="473"/>
                  </a:lnTo>
                  <a:lnTo>
                    <a:pt x="104" y="500"/>
                  </a:lnTo>
                  <a:lnTo>
                    <a:pt x="137" y="527"/>
                  </a:lnTo>
                  <a:lnTo>
                    <a:pt x="174" y="548"/>
                  </a:lnTo>
                  <a:lnTo>
                    <a:pt x="174"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0" name="Freeform 54"/>
            <p:cNvSpPr>
              <a:spLocks noChangeArrowheads="1"/>
            </p:cNvSpPr>
            <p:nvPr/>
          </p:nvSpPr>
          <p:spPr bwMode="auto">
            <a:xfrm>
              <a:off x="10533063" y="5072063"/>
              <a:ext cx="61913" cy="195262"/>
            </a:xfrm>
            <a:custGeom>
              <a:avLst/>
              <a:gdLst>
                <a:gd name="T0" fmla="*/ 174 w 175"/>
                <a:gd name="T1" fmla="*/ 277 h 549"/>
                <a:gd name="T2" fmla="*/ 174 w 175"/>
                <a:gd name="T3" fmla="*/ 277 h 549"/>
                <a:gd name="T4" fmla="*/ 168 w 175"/>
                <a:gd name="T5" fmla="*/ 217 h 549"/>
                <a:gd name="T6" fmla="*/ 152 w 175"/>
                <a:gd name="T7" fmla="*/ 157 h 549"/>
                <a:gd name="T8" fmla="*/ 119 w 175"/>
                <a:gd name="T9" fmla="*/ 109 h 549"/>
                <a:gd name="T10" fmla="*/ 81 w 175"/>
                <a:gd name="T11" fmla="*/ 59 h 549"/>
                <a:gd name="T12" fmla="*/ 81 w 175"/>
                <a:gd name="T13" fmla="*/ 59 h 549"/>
                <a:gd name="T14" fmla="*/ 43 w 175"/>
                <a:gd name="T15" fmla="*/ 27 h 549"/>
                <a:gd name="T16" fmla="*/ 0 w 175"/>
                <a:gd name="T17" fmla="*/ 0 h 549"/>
                <a:gd name="T18" fmla="*/ 0 w 175"/>
                <a:gd name="T19" fmla="*/ 548 h 549"/>
                <a:gd name="T20" fmla="*/ 0 w 175"/>
                <a:gd name="T21" fmla="*/ 548 h 549"/>
                <a:gd name="T22" fmla="*/ 43 w 175"/>
                <a:gd name="T23" fmla="*/ 521 h 549"/>
                <a:gd name="T24" fmla="*/ 81 w 175"/>
                <a:gd name="T25" fmla="*/ 489 h 549"/>
                <a:gd name="T26" fmla="*/ 81 w 175"/>
                <a:gd name="T27" fmla="*/ 489 h 549"/>
                <a:gd name="T28" fmla="*/ 119 w 175"/>
                <a:gd name="T29" fmla="*/ 440 h 549"/>
                <a:gd name="T30" fmla="*/ 152 w 175"/>
                <a:gd name="T31" fmla="*/ 391 h 549"/>
                <a:gd name="T32" fmla="*/ 168 w 175"/>
                <a:gd name="T33" fmla="*/ 331 h 549"/>
                <a:gd name="T34" fmla="*/ 174 w 175"/>
                <a:gd name="T35" fmla="*/ 27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549">
                  <a:moveTo>
                    <a:pt x="174" y="277"/>
                  </a:moveTo>
                  <a:lnTo>
                    <a:pt x="174" y="277"/>
                  </a:lnTo>
                  <a:lnTo>
                    <a:pt x="168" y="217"/>
                  </a:lnTo>
                  <a:lnTo>
                    <a:pt x="152" y="157"/>
                  </a:lnTo>
                  <a:lnTo>
                    <a:pt x="119" y="109"/>
                  </a:lnTo>
                  <a:lnTo>
                    <a:pt x="81" y="59"/>
                  </a:lnTo>
                  <a:lnTo>
                    <a:pt x="81" y="59"/>
                  </a:lnTo>
                  <a:lnTo>
                    <a:pt x="43" y="27"/>
                  </a:lnTo>
                  <a:lnTo>
                    <a:pt x="0" y="0"/>
                  </a:lnTo>
                  <a:lnTo>
                    <a:pt x="0" y="548"/>
                  </a:lnTo>
                  <a:lnTo>
                    <a:pt x="0" y="548"/>
                  </a:lnTo>
                  <a:lnTo>
                    <a:pt x="43" y="521"/>
                  </a:lnTo>
                  <a:lnTo>
                    <a:pt x="81" y="489"/>
                  </a:lnTo>
                  <a:lnTo>
                    <a:pt x="81" y="489"/>
                  </a:lnTo>
                  <a:lnTo>
                    <a:pt x="119" y="440"/>
                  </a:lnTo>
                  <a:lnTo>
                    <a:pt x="152" y="391"/>
                  </a:lnTo>
                  <a:lnTo>
                    <a:pt x="168" y="331"/>
                  </a:lnTo>
                  <a:lnTo>
                    <a:pt x="174"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1" name="Freeform 66"/>
            <p:cNvSpPr>
              <a:spLocks noChangeArrowheads="1"/>
            </p:cNvSpPr>
            <p:nvPr/>
          </p:nvSpPr>
          <p:spPr bwMode="auto">
            <a:xfrm>
              <a:off x="11310938" y="3865563"/>
              <a:ext cx="60325" cy="1123950"/>
            </a:xfrm>
            <a:custGeom>
              <a:avLst/>
              <a:gdLst>
                <a:gd name="T0" fmla="*/ 173 w 174"/>
                <a:gd name="T1" fmla="*/ 3124 h 3125"/>
                <a:gd name="T2" fmla="*/ 0 w 174"/>
                <a:gd name="T3" fmla="*/ 3124 h 3125"/>
                <a:gd name="T4" fmla="*/ 0 w 174"/>
                <a:gd name="T5" fmla="*/ 0 h 3125"/>
                <a:gd name="T6" fmla="*/ 173 w 174"/>
                <a:gd name="T7" fmla="*/ 0 h 3125"/>
                <a:gd name="T8" fmla="*/ 173 w 174"/>
                <a:gd name="T9" fmla="*/ 3124 h 3125"/>
              </a:gdLst>
              <a:ahLst/>
              <a:cxnLst>
                <a:cxn ang="0">
                  <a:pos x="T0" y="T1"/>
                </a:cxn>
                <a:cxn ang="0">
                  <a:pos x="T2" y="T3"/>
                </a:cxn>
                <a:cxn ang="0">
                  <a:pos x="T4" y="T5"/>
                </a:cxn>
                <a:cxn ang="0">
                  <a:pos x="T6" y="T7"/>
                </a:cxn>
                <a:cxn ang="0">
                  <a:pos x="T8" y="T9"/>
                </a:cxn>
              </a:cxnLst>
              <a:rect l="0" t="0" r="r" b="b"/>
              <a:pathLst>
                <a:path w="174" h="3125">
                  <a:moveTo>
                    <a:pt x="173" y="3124"/>
                  </a:moveTo>
                  <a:lnTo>
                    <a:pt x="0" y="3124"/>
                  </a:lnTo>
                  <a:lnTo>
                    <a:pt x="0" y="0"/>
                  </a:lnTo>
                  <a:lnTo>
                    <a:pt x="173" y="0"/>
                  </a:lnTo>
                  <a:lnTo>
                    <a:pt x="173" y="31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 name="Freeform 67"/>
            <p:cNvSpPr>
              <a:spLocks noChangeArrowheads="1"/>
            </p:cNvSpPr>
            <p:nvPr/>
          </p:nvSpPr>
          <p:spPr bwMode="auto">
            <a:xfrm>
              <a:off x="11777663" y="1036638"/>
              <a:ext cx="61913" cy="1127125"/>
            </a:xfrm>
            <a:custGeom>
              <a:avLst/>
              <a:gdLst>
                <a:gd name="T0" fmla="*/ 174 w 175"/>
                <a:gd name="T1" fmla="*/ 3134 h 3135"/>
                <a:gd name="T2" fmla="*/ 0 w 175"/>
                <a:gd name="T3" fmla="*/ 3134 h 3135"/>
                <a:gd name="T4" fmla="*/ 0 w 175"/>
                <a:gd name="T5" fmla="*/ 0 h 3135"/>
                <a:gd name="T6" fmla="*/ 174 w 175"/>
                <a:gd name="T7" fmla="*/ 0 h 3135"/>
                <a:gd name="T8" fmla="*/ 174 w 175"/>
                <a:gd name="T9" fmla="*/ 3134 h 3135"/>
              </a:gdLst>
              <a:ahLst/>
              <a:cxnLst>
                <a:cxn ang="0">
                  <a:pos x="T0" y="T1"/>
                </a:cxn>
                <a:cxn ang="0">
                  <a:pos x="T2" y="T3"/>
                </a:cxn>
                <a:cxn ang="0">
                  <a:pos x="T4" y="T5"/>
                </a:cxn>
                <a:cxn ang="0">
                  <a:pos x="T6" y="T7"/>
                </a:cxn>
                <a:cxn ang="0">
                  <a:pos x="T8" y="T9"/>
                </a:cxn>
              </a:cxnLst>
              <a:rect l="0" t="0" r="r" b="b"/>
              <a:pathLst>
                <a:path w="175" h="3135">
                  <a:moveTo>
                    <a:pt x="174" y="3134"/>
                  </a:moveTo>
                  <a:lnTo>
                    <a:pt x="0" y="3134"/>
                  </a:lnTo>
                  <a:lnTo>
                    <a:pt x="0" y="0"/>
                  </a:lnTo>
                  <a:lnTo>
                    <a:pt x="174" y="0"/>
                  </a:lnTo>
                  <a:lnTo>
                    <a:pt x="174" y="313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3" name="Freeform 68"/>
            <p:cNvSpPr>
              <a:spLocks noChangeArrowheads="1"/>
            </p:cNvSpPr>
            <p:nvPr/>
          </p:nvSpPr>
          <p:spPr bwMode="auto">
            <a:xfrm>
              <a:off x="11934825" y="881063"/>
              <a:ext cx="61913" cy="1281112"/>
            </a:xfrm>
            <a:custGeom>
              <a:avLst/>
              <a:gdLst>
                <a:gd name="T0" fmla="*/ 174 w 175"/>
                <a:gd name="T1" fmla="*/ 3563 h 3564"/>
                <a:gd name="T2" fmla="*/ 0 w 175"/>
                <a:gd name="T3" fmla="*/ 3563 h 3564"/>
                <a:gd name="T4" fmla="*/ 0 w 175"/>
                <a:gd name="T5" fmla="*/ 0 h 3564"/>
                <a:gd name="T6" fmla="*/ 174 w 175"/>
                <a:gd name="T7" fmla="*/ 0 h 3564"/>
                <a:gd name="T8" fmla="*/ 174 w 175"/>
                <a:gd name="T9" fmla="*/ 3563 h 3564"/>
              </a:gdLst>
              <a:ahLst/>
              <a:cxnLst>
                <a:cxn ang="0">
                  <a:pos x="T0" y="T1"/>
                </a:cxn>
                <a:cxn ang="0">
                  <a:pos x="T2" y="T3"/>
                </a:cxn>
                <a:cxn ang="0">
                  <a:pos x="T4" y="T5"/>
                </a:cxn>
                <a:cxn ang="0">
                  <a:pos x="T6" y="T7"/>
                </a:cxn>
                <a:cxn ang="0">
                  <a:pos x="T8" y="T9"/>
                </a:cxn>
              </a:cxnLst>
              <a:rect l="0" t="0" r="r" b="b"/>
              <a:pathLst>
                <a:path w="175" h="3564">
                  <a:moveTo>
                    <a:pt x="174" y="3563"/>
                  </a:moveTo>
                  <a:lnTo>
                    <a:pt x="0" y="3563"/>
                  </a:lnTo>
                  <a:lnTo>
                    <a:pt x="0" y="0"/>
                  </a:lnTo>
                  <a:lnTo>
                    <a:pt x="174" y="0"/>
                  </a:lnTo>
                  <a:lnTo>
                    <a:pt x="174" y="356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4" name="Freeform 69"/>
            <p:cNvSpPr>
              <a:spLocks noChangeArrowheads="1"/>
            </p:cNvSpPr>
            <p:nvPr/>
          </p:nvSpPr>
          <p:spPr bwMode="auto">
            <a:xfrm>
              <a:off x="10533063" y="3729038"/>
              <a:ext cx="61913" cy="227012"/>
            </a:xfrm>
            <a:custGeom>
              <a:avLst/>
              <a:gdLst>
                <a:gd name="T0" fmla="*/ 174 w 175"/>
                <a:gd name="T1" fmla="*/ 636 h 637"/>
                <a:gd name="T2" fmla="*/ 0 w 175"/>
                <a:gd name="T3" fmla="*/ 636 h 637"/>
                <a:gd name="T4" fmla="*/ 0 w 175"/>
                <a:gd name="T5" fmla="*/ 0 h 637"/>
                <a:gd name="T6" fmla="*/ 174 w 175"/>
                <a:gd name="T7" fmla="*/ 0 h 637"/>
                <a:gd name="T8" fmla="*/ 174 w 175"/>
                <a:gd name="T9" fmla="*/ 636 h 637"/>
              </a:gdLst>
              <a:ahLst/>
              <a:cxnLst>
                <a:cxn ang="0">
                  <a:pos x="T0" y="T1"/>
                </a:cxn>
                <a:cxn ang="0">
                  <a:pos x="T2" y="T3"/>
                </a:cxn>
                <a:cxn ang="0">
                  <a:pos x="T4" y="T5"/>
                </a:cxn>
                <a:cxn ang="0">
                  <a:pos x="T6" y="T7"/>
                </a:cxn>
                <a:cxn ang="0">
                  <a:pos x="T8" y="T9"/>
                </a:cxn>
              </a:cxnLst>
              <a:rect l="0" t="0" r="r" b="b"/>
              <a:pathLst>
                <a:path w="175" h="637">
                  <a:moveTo>
                    <a:pt x="174" y="636"/>
                  </a:moveTo>
                  <a:lnTo>
                    <a:pt x="0" y="636"/>
                  </a:lnTo>
                  <a:lnTo>
                    <a:pt x="0" y="0"/>
                  </a:lnTo>
                  <a:lnTo>
                    <a:pt x="174" y="0"/>
                  </a:lnTo>
                  <a:lnTo>
                    <a:pt x="174" y="63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5" name="Freeform 70"/>
            <p:cNvSpPr>
              <a:spLocks noChangeArrowheads="1"/>
            </p:cNvSpPr>
            <p:nvPr/>
          </p:nvSpPr>
          <p:spPr bwMode="auto">
            <a:xfrm>
              <a:off x="10999788" y="2381250"/>
              <a:ext cx="61913" cy="782637"/>
            </a:xfrm>
            <a:custGeom>
              <a:avLst/>
              <a:gdLst>
                <a:gd name="T0" fmla="*/ 174 w 175"/>
                <a:gd name="T1" fmla="*/ 2178 h 2179"/>
                <a:gd name="T2" fmla="*/ 0 w 175"/>
                <a:gd name="T3" fmla="*/ 2178 h 2179"/>
                <a:gd name="T4" fmla="*/ 0 w 175"/>
                <a:gd name="T5" fmla="*/ 0 h 2179"/>
                <a:gd name="T6" fmla="*/ 174 w 175"/>
                <a:gd name="T7" fmla="*/ 0 h 2179"/>
                <a:gd name="T8" fmla="*/ 174 w 175"/>
                <a:gd name="T9" fmla="*/ 2178 h 2179"/>
              </a:gdLst>
              <a:ahLst/>
              <a:cxnLst>
                <a:cxn ang="0">
                  <a:pos x="T0" y="T1"/>
                </a:cxn>
                <a:cxn ang="0">
                  <a:pos x="T2" y="T3"/>
                </a:cxn>
                <a:cxn ang="0">
                  <a:pos x="T4" y="T5"/>
                </a:cxn>
                <a:cxn ang="0">
                  <a:pos x="T6" y="T7"/>
                </a:cxn>
                <a:cxn ang="0">
                  <a:pos x="T8" y="T9"/>
                </a:cxn>
              </a:cxnLst>
              <a:rect l="0" t="0" r="r" b="b"/>
              <a:pathLst>
                <a:path w="175" h="2179">
                  <a:moveTo>
                    <a:pt x="174" y="2178"/>
                  </a:moveTo>
                  <a:lnTo>
                    <a:pt x="0" y="2178"/>
                  </a:lnTo>
                  <a:lnTo>
                    <a:pt x="0" y="0"/>
                  </a:lnTo>
                  <a:lnTo>
                    <a:pt x="174" y="0"/>
                  </a:lnTo>
                  <a:lnTo>
                    <a:pt x="174" y="217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6" name="Freeform 71"/>
            <p:cNvSpPr>
              <a:spLocks noChangeArrowheads="1"/>
            </p:cNvSpPr>
            <p:nvPr/>
          </p:nvSpPr>
          <p:spPr bwMode="auto">
            <a:xfrm>
              <a:off x="10533063" y="3322638"/>
              <a:ext cx="61913" cy="404812"/>
            </a:xfrm>
            <a:custGeom>
              <a:avLst/>
              <a:gdLst>
                <a:gd name="T0" fmla="*/ 174 w 175"/>
                <a:gd name="T1" fmla="*/ 1130 h 1131"/>
                <a:gd name="T2" fmla="*/ 0 w 175"/>
                <a:gd name="T3" fmla="*/ 1130 h 1131"/>
                <a:gd name="T4" fmla="*/ 0 w 175"/>
                <a:gd name="T5" fmla="*/ 0 h 1131"/>
                <a:gd name="T6" fmla="*/ 174 w 175"/>
                <a:gd name="T7" fmla="*/ 0 h 1131"/>
                <a:gd name="T8" fmla="*/ 174 w 175"/>
                <a:gd name="T9" fmla="*/ 1130 h 1131"/>
              </a:gdLst>
              <a:ahLst/>
              <a:cxnLst>
                <a:cxn ang="0">
                  <a:pos x="T0" y="T1"/>
                </a:cxn>
                <a:cxn ang="0">
                  <a:pos x="T2" y="T3"/>
                </a:cxn>
                <a:cxn ang="0">
                  <a:pos x="T4" y="T5"/>
                </a:cxn>
                <a:cxn ang="0">
                  <a:pos x="T6" y="T7"/>
                </a:cxn>
                <a:cxn ang="0">
                  <a:pos x="T8" y="T9"/>
                </a:cxn>
              </a:cxnLst>
              <a:rect l="0" t="0" r="r" b="b"/>
              <a:pathLst>
                <a:path w="175" h="1131">
                  <a:moveTo>
                    <a:pt x="174" y="1130"/>
                  </a:moveTo>
                  <a:lnTo>
                    <a:pt x="0" y="1130"/>
                  </a:lnTo>
                  <a:lnTo>
                    <a:pt x="0" y="0"/>
                  </a:lnTo>
                  <a:lnTo>
                    <a:pt x="174" y="0"/>
                  </a:lnTo>
                  <a:lnTo>
                    <a:pt x="174" y="11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7" name="Freeform 72"/>
            <p:cNvSpPr>
              <a:spLocks noChangeArrowheads="1"/>
            </p:cNvSpPr>
            <p:nvPr/>
          </p:nvSpPr>
          <p:spPr bwMode="auto">
            <a:xfrm>
              <a:off x="10999788" y="3382963"/>
              <a:ext cx="61913" cy="482600"/>
            </a:xfrm>
            <a:custGeom>
              <a:avLst/>
              <a:gdLst>
                <a:gd name="T0" fmla="*/ 174 w 175"/>
                <a:gd name="T1" fmla="*/ 1342 h 1343"/>
                <a:gd name="T2" fmla="*/ 0 w 175"/>
                <a:gd name="T3" fmla="*/ 1342 h 1343"/>
                <a:gd name="T4" fmla="*/ 0 w 175"/>
                <a:gd name="T5" fmla="*/ 0 h 1343"/>
                <a:gd name="T6" fmla="*/ 174 w 175"/>
                <a:gd name="T7" fmla="*/ 0 h 1343"/>
                <a:gd name="T8" fmla="*/ 174 w 175"/>
                <a:gd name="T9" fmla="*/ 1342 h 1343"/>
              </a:gdLst>
              <a:ahLst/>
              <a:cxnLst>
                <a:cxn ang="0">
                  <a:pos x="T0" y="T1"/>
                </a:cxn>
                <a:cxn ang="0">
                  <a:pos x="T2" y="T3"/>
                </a:cxn>
                <a:cxn ang="0">
                  <a:pos x="T4" y="T5"/>
                </a:cxn>
                <a:cxn ang="0">
                  <a:pos x="T6" y="T7"/>
                </a:cxn>
                <a:cxn ang="0">
                  <a:pos x="T8" y="T9"/>
                </a:cxn>
              </a:cxnLst>
              <a:rect l="0" t="0" r="r" b="b"/>
              <a:pathLst>
                <a:path w="175" h="1343">
                  <a:moveTo>
                    <a:pt x="174" y="1342"/>
                  </a:moveTo>
                  <a:lnTo>
                    <a:pt x="0" y="1342"/>
                  </a:lnTo>
                  <a:lnTo>
                    <a:pt x="0" y="0"/>
                  </a:lnTo>
                  <a:lnTo>
                    <a:pt x="174" y="0"/>
                  </a:lnTo>
                  <a:lnTo>
                    <a:pt x="174" y="134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8" name="Freeform 73"/>
            <p:cNvSpPr>
              <a:spLocks noChangeArrowheads="1"/>
            </p:cNvSpPr>
            <p:nvPr/>
          </p:nvSpPr>
          <p:spPr bwMode="auto">
            <a:xfrm>
              <a:off x="11156950" y="6103938"/>
              <a:ext cx="60325" cy="758825"/>
            </a:xfrm>
            <a:custGeom>
              <a:avLst/>
              <a:gdLst>
                <a:gd name="T0" fmla="*/ 173 w 174"/>
                <a:gd name="T1" fmla="*/ 2113 h 2114"/>
                <a:gd name="T2" fmla="*/ 0 w 174"/>
                <a:gd name="T3" fmla="*/ 2113 h 2114"/>
                <a:gd name="T4" fmla="*/ 0 w 174"/>
                <a:gd name="T5" fmla="*/ 0 h 2114"/>
                <a:gd name="T6" fmla="*/ 173 w 174"/>
                <a:gd name="T7" fmla="*/ 0 h 2114"/>
                <a:gd name="T8" fmla="*/ 173 w 174"/>
                <a:gd name="T9" fmla="*/ 2113 h 2114"/>
              </a:gdLst>
              <a:ahLst/>
              <a:cxnLst>
                <a:cxn ang="0">
                  <a:pos x="T0" y="T1"/>
                </a:cxn>
                <a:cxn ang="0">
                  <a:pos x="T2" y="T3"/>
                </a:cxn>
                <a:cxn ang="0">
                  <a:pos x="T4" y="T5"/>
                </a:cxn>
                <a:cxn ang="0">
                  <a:pos x="T6" y="T7"/>
                </a:cxn>
                <a:cxn ang="0">
                  <a:pos x="T8" y="T9"/>
                </a:cxn>
              </a:cxnLst>
              <a:rect l="0" t="0" r="r" b="b"/>
              <a:pathLst>
                <a:path w="174" h="2114">
                  <a:moveTo>
                    <a:pt x="173" y="2113"/>
                  </a:moveTo>
                  <a:lnTo>
                    <a:pt x="0" y="2113"/>
                  </a:lnTo>
                  <a:lnTo>
                    <a:pt x="0" y="0"/>
                  </a:lnTo>
                  <a:lnTo>
                    <a:pt x="173" y="0"/>
                  </a:lnTo>
                  <a:lnTo>
                    <a:pt x="173" y="211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9" name="Freeform 74"/>
            <p:cNvSpPr>
              <a:spLocks noChangeArrowheads="1"/>
            </p:cNvSpPr>
            <p:nvPr/>
          </p:nvSpPr>
          <p:spPr bwMode="auto">
            <a:xfrm>
              <a:off x="10999788" y="6103938"/>
              <a:ext cx="61913" cy="758825"/>
            </a:xfrm>
            <a:custGeom>
              <a:avLst/>
              <a:gdLst>
                <a:gd name="T0" fmla="*/ 174 w 175"/>
                <a:gd name="T1" fmla="*/ 2113 h 2114"/>
                <a:gd name="T2" fmla="*/ 0 w 175"/>
                <a:gd name="T3" fmla="*/ 2113 h 2114"/>
                <a:gd name="T4" fmla="*/ 0 w 175"/>
                <a:gd name="T5" fmla="*/ 0 h 2114"/>
                <a:gd name="T6" fmla="*/ 174 w 175"/>
                <a:gd name="T7" fmla="*/ 0 h 2114"/>
                <a:gd name="T8" fmla="*/ 174 w 175"/>
                <a:gd name="T9" fmla="*/ 2113 h 2114"/>
              </a:gdLst>
              <a:ahLst/>
              <a:cxnLst>
                <a:cxn ang="0">
                  <a:pos x="T0" y="T1"/>
                </a:cxn>
                <a:cxn ang="0">
                  <a:pos x="T2" y="T3"/>
                </a:cxn>
                <a:cxn ang="0">
                  <a:pos x="T4" y="T5"/>
                </a:cxn>
                <a:cxn ang="0">
                  <a:pos x="T6" y="T7"/>
                </a:cxn>
                <a:cxn ang="0">
                  <a:pos x="T8" y="T9"/>
                </a:cxn>
              </a:cxnLst>
              <a:rect l="0" t="0" r="r" b="b"/>
              <a:pathLst>
                <a:path w="175" h="2114">
                  <a:moveTo>
                    <a:pt x="174" y="2113"/>
                  </a:moveTo>
                  <a:lnTo>
                    <a:pt x="0" y="2113"/>
                  </a:lnTo>
                  <a:lnTo>
                    <a:pt x="0" y="0"/>
                  </a:lnTo>
                  <a:lnTo>
                    <a:pt x="174" y="0"/>
                  </a:lnTo>
                  <a:lnTo>
                    <a:pt x="174" y="211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0" name="Freeform 75"/>
            <p:cNvSpPr>
              <a:spLocks noChangeArrowheads="1"/>
            </p:cNvSpPr>
            <p:nvPr/>
          </p:nvSpPr>
          <p:spPr bwMode="auto">
            <a:xfrm>
              <a:off x="11320463" y="4914900"/>
              <a:ext cx="354013" cy="355600"/>
            </a:xfrm>
            <a:custGeom>
              <a:avLst/>
              <a:gdLst>
                <a:gd name="T0" fmla="*/ 863 w 988"/>
                <a:gd name="T1" fmla="*/ 989 h 990"/>
                <a:gd name="T2" fmla="*/ 0 w 988"/>
                <a:gd name="T3" fmla="*/ 120 h 990"/>
                <a:gd name="T4" fmla="*/ 125 w 988"/>
                <a:gd name="T5" fmla="*/ 0 h 990"/>
                <a:gd name="T6" fmla="*/ 987 w 988"/>
                <a:gd name="T7" fmla="*/ 864 h 990"/>
                <a:gd name="T8" fmla="*/ 863 w 988"/>
                <a:gd name="T9" fmla="*/ 989 h 990"/>
              </a:gdLst>
              <a:ahLst/>
              <a:cxnLst>
                <a:cxn ang="0">
                  <a:pos x="T0" y="T1"/>
                </a:cxn>
                <a:cxn ang="0">
                  <a:pos x="T2" y="T3"/>
                </a:cxn>
                <a:cxn ang="0">
                  <a:pos x="T4" y="T5"/>
                </a:cxn>
                <a:cxn ang="0">
                  <a:pos x="T6" y="T7"/>
                </a:cxn>
                <a:cxn ang="0">
                  <a:pos x="T8" y="T9"/>
                </a:cxn>
              </a:cxnLst>
              <a:rect l="0" t="0" r="r" b="b"/>
              <a:pathLst>
                <a:path w="988" h="990">
                  <a:moveTo>
                    <a:pt x="863" y="989"/>
                  </a:moveTo>
                  <a:lnTo>
                    <a:pt x="0" y="120"/>
                  </a:lnTo>
                  <a:lnTo>
                    <a:pt x="125" y="0"/>
                  </a:lnTo>
                  <a:lnTo>
                    <a:pt x="987" y="864"/>
                  </a:lnTo>
                  <a:lnTo>
                    <a:pt x="863" y="98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1" name="Freeform 76"/>
            <p:cNvSpPr>
              <a:spLocks noChangeArrowheads="1"/>
            </p:cNvSpPr>
            <p:nvPr/>
          </p:nvSpPr>
          <p:spPr bwMode="auto">
            <a:xfrm>
              <a:off x="11623675" y="5060950"/>
              <a:ext cx="61913" cy="595312"/>
            </a:xfrm>
            <a:custGeom>
              <a:avLst/>
              <a:gdLst>
                <a:gd name="T0" fmla="*/ 174 w 175"/>
                <a:gd name="T1" fmla="*/ 1657 h 1658"/>
                <a:gd name="T2" fmla="*/ 0 w 175"/>
                <a:gd name="T3" fmla="*/ 1657 h 1658"/>
                <a:gd name="T4" fmla="*/ 0 w 175"/>
                <a:gd name="T5" fmla="*/ 0 h 1658"/>
                <a:gd name="T6" fmla="*/ 174 w 175"/>
                <a:gd name="T7" fmla="*/ 0 h 1658"/>
                <a:gd name="T8" fmla="*/ 174 w 175"/>
                <a:gd name="T9" fmla="*/ 1657 h 1658"/>
              </a:gdLst>
              <a:ahLst/>
              <a:cxnLst>
                <a:cxn ang="0">
                  <a:pos x="T0" y="T1"/>
                </a:cxn>
                <a:cxn ang="0">
                  <a:pos x="T2" y="T3"/>
                </a:cxn>
                <a:cxn ang="0">
                  <a:pos x="T4" y="T5"/>
                </a:cxn>
                <a:cxn ang="0">
                  <a:pos x="T6" y="T7"/>
                </a:cxn>
                <a:cxn ang="0">
                  <a:pos x="T8" y="T9"/>
                </a:cxn>
              </a:cxnLst>
              <a:rect l="0" t="0" r="r" b="b"/>
              <a:pathLst>
                <a:path w="175" h="1658">
                  <a:moveTo>
                    <a:pt x="174" y="1657"/>
                  </a:moveTo>
                  <a:lnTo>
                    <a:pt x="0" y="1657"/>
                  </a:lnTo>
                  <a:lnTo>
                    <a:pt x="0" y="0"/>
                  </a:lnTo>
                  <a:lnTo>
                    <a:pt x="174" y="0"/>
                  </a:lnTo>
                  <a:lnTo>
                    <a:pt x="174" y="165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2" name="Freeform 77"/>
            <p:cNvSpPr>
              <a:spLocks noChangeArrowheads="1"/>
            </p:cNvSpPr>
            <p:nvPr/>
          </p:nvSpPr>
          <p:spPr bwMode="auto">
            <a:xfrm>
              <a:off x="9909175" y="4921250"/>
              <a:ext cx="61913" cy="288925"/>
            </a:xfrm>
            <a:custGeom>
              <a:avLst/>
              <a:gdLst>
                <a:gd name="T0" fmla="*/ 174 w 175"/>
                <a:gd name="T1" fmla="*/ 804 h 805"/>
                <a:gd name="T2" fmla="*/ 0 w 175"/>
                <a:gd name="T3" fmla="*/ 804 h 805"/>
                <a:gd name="T4" fmla="*/ 0 w 175"/>
                <a:gd name="T5" fmla="*/ 0 h 805"/>
                <a:gd name="T6" fmla="*/ 174 w 175"/>
                <a:gd name="T7" fmla="*/ 0 h 805"/>
                <a:gd name="T8" fmla="*/ 174 w 175"/>
                <a:gd name="T9" fmla="*/ 804 h 805"/>
              </a:gdLst>
              <a:ahLst/>
              <a:cxnLst>
                <a:cxn ang="0">
                  <a:pos x="T0" y="T1"/>
                </a:cxn>
                <a:cxn ang="0">
                  <a:pos x="T2" y="T3"/>
                </a:cxn>
                <a:cxn ang="0">
                  <a:pos x="T4" y="T5"/>
                </a:cxn>
                <a:cxn ang="0">
                  <a:pos x="T6" y="T7"/>
                </a:cxn>
                <a:cxn ang="0">
                  <a:pos x="T8" y="T9"/>
                </a:cxn>
              </a:cxnLst>
              <a:rect l="0" t="0" r="r" b="b"/>
              <a:pathLst>
                <a:path w="175" h="805">
                  <a:moveTo>
                    <a:pt x="174" y="804"/>
                  </a:moveTo>
                  <a:lnTo>
                    <a:pt x="0" y="804"/>
                  </a:lnTo>
                  <a:lnTo>
                    <a:pt x="0" y="0"/>
                  </a:lnTo>
                  <a:lnTo>
                    <a:pt x="174" y="0"/>
                  </a:lnTo>
                  <a:lnTo>
                    <a:pt x="174" y="80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3" name="Freeform 78"/>
            <p:cNvSpPr>
              <a:spLocks noChangeArrowheads="1"/>
            </p:cNvSpPr>
            <p:nvPr/>
          </p:nvSpPr>
          <p:spPr bwMode="auto">
            <a:xfrm>
              <a:off x="9442450" y="5367338"/>
              <a:ext cx="61913" cy="255587"/>
            </a:xfrm>
            <a:custGeom>
              <a:avLst/>
              <a:gdLst>
                <a:gd name="T0" fmla="*/ 174 w 175"/>
                <a:gd name="T1" fmla="*/ 712 h 713"/>
                <a:gd name="T2" fmla="*/ 0 w 175"/>
                <a:gd name="T3" fmla="*/ 712 h 713"/>
                <a:gd name="T4" fmla="*/ 0 w 175"/>
                <a:gd name="T5" fmla="*/ 0 h 713"/>
                <a:gd name="T6" fmla="*/ 174 w 175"/>
                <a:gd name="T7" fmla="*/ 0 h 713"/>
                <a:gd name="T8" fmla="*/ 174 w 175"/>
                <a:gd name="T9" fmla="*/ 712 h 713"/>
              </a:gdLst>
              <a:ahLst/>
              <a:cxnLst>
                <a:cxn ang="0">
                  <a:pos x="T0" y="T1"/>
                </a:cxn>
                <a:cxn ang="0">
                  <a:pos x="T2" y="T3"/>
                </a:cxn>
                <a:cxn ang="0">
                  <a:pos x="T4" y="T5"/>
                </a:cxn>
                <a:cxn ang="0">
                  <a:pos x="T6" y="T7"/>
                </a:cxn>
                <a:cxn ang="0">
                  <a:pos x="T8" y="T9"/>
                </a:cxn>
              </a:cxnLst>
              <a:rect l="0" t="0" r="r" b="b"/>
              <a:pathLst>
                <a:path w="175" h="713">
                  <a:moveTo>
                    <a:pt x="174" y="712"/>
                  </a:moveTo>
                  <a:lnTo>
                    <a:pt x="0" y="712"/>
                  </a:lnTo>
                  <a:lnTo>
                    <a:pt x="0" y="0"/>
                  </a:lnTo>
                  <a:lnTo>
                    <a:pt x="174" y="0"/>
                  </a:lnTo>
                  <a:lnTo>
                    <a:pt x="174" y="7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4" name="Freeform 79"/>
            <p:cNvSpPr>
              <a:spLocks noChangeArrowheads="1"/>
            </p:cNvSpPr>
            <p:nvPr/>
          </p:nvSpPr>
          <p:spPr bwMode="auto">
            <a:xfrm>
              <a:off x="11466513" y="2760663"/>
              <a:ext cx="61913" cy="2019300"/>
            </a:xfrm>
            <a:custGeom>
              <a:avLst/>
              <a:gdLst>
                <a:gd name="T0" fmla="*/ 174 w 175"/>
                <a:gd name="T1" fmla="*/ 5612 h 5613"/>
                <a:gd name="T2" fmla="*/ 0 w 175"/>
                <a:gd name="T3" fmla="*/ 5612 h 5613"/>
                <a:gd name="T4" fmla="*/ 0 w 175"/>
                <a:gd name="T5" fmla="*/ 0 h 5613"/>
                <a:gd name="T6" fmla="*/ 174 w 175"/>
                <a:gd name="T7" fmla="*/ 0 h 5613"/>
                <a:gd name="T8" fmla="*/ 174 w 175"/>
                <a:gd name="T9" fmla="*/ 5612 h 5613"/>
              </a:gdLst>
              <a:ahLst/>
              <a:cxnLst>
                <a:cxn ang="0">
                  <a:pos x="T0" y="T1"/>
                </a:cxn>
                <a:cxn ang="0">
                  <a:pos x="T2" y="T3"/>
                </a:cxn>
                <a:cxn ang="0">
                  <a:pos x="T4" y="T5"/>
                </a:cxn>
                <a:cxn ang="0">
                  <a:pos x="T6" y="T7"/>
                </a:cxn>
                <a:cxn ang="0">
                  <a:pos x="T8" y="T9"/>
                </a:cxn>
              </a:cxnLst>
              <a:rect l="0" t="0" r="r" b="b"/>
              <a:pathLst>
                <a:path w="175" h="5613">
                  <a:moveTo>
                    <a:pt x="174" y="5612"/>
                  </a:moveTo>
                  <a:lnTo>
                    <a:pt x="0" y="5612"/>
                  </a:lnTo>
                  <a:lnTo>
                    <a:pt x="0" y="0"/>
                  </a:lnTo>
                  <a:lnTo>
                    <a:pt x="174" y="0"/>
                  </a:lnTo>
                  <a:lnTo>
                    <a:pt x="174" y="56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5" name="Freeform 80"/>
            <p:cNvSpPr>
              <a:spLocks noChangeArrowheads="1"/>
            </p:cNvSpPr>
            <p:nvPr/>
          </p:nvSpPr>
          <p:spPr bwMode="auto">
            <a:xfrm>
              <a:off x="11623675" y="2605088"/>
              <a:ext cx="61913" cy="2019300"/>
            </a:xfrm>
            <a:custGeom>
              <a:avLst/>
              <a:gdLst>
                <a:gd name="T0" fmla="*/ 174 w 175"/>
                <a:gd name="T1" fmla="*/ 5612 h 5613"/>
                <a:gd name="T2" fmla="*/ 0 w 175"/>
                <a:gd name="T3" fmla="*/ 5612 h 5613"/>
                <a:gd name="T4" fmla="*/ 0 w 175"/>
                <a:gd name="T5" fmla="*/ 0 h 5613"/>
                <a:gd name="T6" fmla="*/ 174 w 175"/>
                <a:gd name="T7" fmla="*/ 0 h 5613"/>
                <a:gd name="T8" fmla="*/ 174 w 175"/>
                <a:gd name="T9" fmla="*/ 5612 h 5613"/>
              </a:gdLst>
              <a:ahLst/>
              <a:cxnLst>
                <a:cxn ang="0">
                  <a:pos x="T0" y="T1"/>
                </a:cxn>
                <a:cxn ang="0">
                  <a:pos x="T2" y="T3"/>
                </a:cxn>
                <a:cxn ang="0">
                  <a:pos x="T4" y="T5"/>
                </a:cxn>
                <a:cxn ang="0">
                  <a:pos x="T6" y="T7"/>
                </a:cxn>
                <a:cxn ang="0">
                  <a:pos x="T8" y="T9"/>
                </a:cxn>
              </a:cxnLst>
              <a:rect l="0" t="0" r="r" b="b"/>
              <a:pathLst>
                <a:path w="175" h="5613">
                  <a:moveTo>
                    <a:pt x="174" y="5612"/>
                  </a:moveTo>
                  <a:lnTo>
                    <a:pt x="0" y="5612"/>
                  </a:lnTo>
                  <a:lnTo>
                    <a:pt x="0" y="0"/>
                  </a:lnTo>
                  <a:lnTo>
                    <a:pt x="174" y="0"/>
                  </a:lnTo>
                  <a:lnTo>
                    <a:pt x="174" y="56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6" name="Freeform 81"/>
            <p:cNvSpPr>
              <a:spLocks noChangeArrowheads="1"/>
            </p:cNvSpPr>
            <p:nvPr/>
          </p:nvSpPr>
          <p:spPr bwMode="auto">
            <a:xfrm>
              <a:off x="11623675" y="881063"/>
              <a:ext cx="61913" cy="735012"/>
            </a:xfrm>
            <a:custGeom>
              <a:avLst/>
              <a:gdLst>
                <a:gd name="T0" fmla="*/ 174 w 175"/>
                <a:gd name="T1" fmla="*/ 2047 h 2048"/>
                <a:gd name="T2" fmla="*/ 0 w 175"/>
                <a:gd name="T3" fmla="*/ 2047 h 2048"/>
                <a:gd name="T4" fmla="*/ 0 w 175"/>
                <a:gd name="T5" fmla="*/ 0 h 2048"/>
                <a:gd name="T6" fmla="*/ 174 w 175"/>
                <a:gd name="T7" fmla="*/ 0 h 2048"/>
                <a:gd name="T8" fmla="*/ 174 w 175"/>
                <a:gd name="T9" fmla="*/ 2047 h 2048"/>
              </a:gdLst>
              <a:ahLst/>
              <a:cxnLst>
                <a:cxn ang="0">
                  <a:pos x="T0" y="T1"/>
                </a:cxn>
                <a:cxn ang="0">
                  <a:pos x="T2" y="T3"/>
                </a:cxn>
                <a:cxn ang="0">
                  <a:pos x="T4" y="T5"/>
                </a:cxn>
                <a:cxn ang="0">
                  <a:pos x="T6" y="T7"/>
                </a:cxn>
                <a:cxn ang="0">
                  <a:pos x="T8" y="T9"/>
                </a:cxn>
              </a:cxnLst>
              <a:rect l="0" t="0" r="r" b="b"/>
              <a:pathLst>
                <a:path w="175" h="2048">
                  <a:moveTo>
                    <a:pt x="174" y="2047"/>
                  </a:moveTo>
                  <a:lnTo>
                    <a:pt x="0" y="2047"/>
                  </a:lnTo>
                  <a:lnTo>
                    <a:pt x="0" y="0"/>
                  </a:lnTo>
                  <a:lnTo>
                    <a:pt x="174" y="0"/>
                  </a:lnTo>
                  <a:lnTo>
                    <a:pt x="174" y="20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7" name="Freeform 82"/>
            <p:cNvSpPr>
              <a:spLocks noChangeArrowheads="1"/>
            </p:cNvSpPr>
            <p:nvPr/>
          </p:nvSpPr>
          <p:spPr bwMode="auto">
            <a:xfrm>
              <a:off x="11777663" y="2760663"/>
              <a:ext cx="61913" cy="2019300"/>
            </a:xfrm>
            <a:custGeom>
              <a:avLst/>
              <a:gdLst>
                <a:gd name="T0" fmla="*/ 174 w 175"/>
                <a:gd name="T1" fmla="*/ 5612 h 5613"/>
                <a:gd name="T2" fmla="*/ 0 w 175"/>
                <a:gd name="T3" fmla="*/ 5612 h 5613"/>
                <a:gd name="T4" fmla="*/ 0 w 175"/>
                <a:gd name="T5" fmla="*/ 0 h 5613"/>
                <a:gd name="T6" fmla="*/ 174 w 175"/>
                <a:gd name="T7" fmla="*/ 0 h 5613"/>
                <a:gd name="T8" fmla="*/ 174 w 175"/>
                <a:gd name="T9" fmla="*/ 5612 h 5613"/>
              </a:gdLst>
              <a:ahLst/>
              <a:cxnLst>
                <a:cxn ang="0">
                  <a:pos x="T0" y="T1"/>
                </a:cxn>
                <a:cxn ang="0">
                  <a:pos x="T2" y="T3"/>
                </a:cxn>
                <a:cxn ang="0">
                  <a:pos x="T4" y="T5"/>
                </a:cxn>
                <a:cxn ang="0">
                  <a:pos x="T6" y="T7"/>
                </a:cxn>
                <a:cxn ang="0">
                  <a:pos x="T8" y="T9"/>
                </a:cxn>
              </a:cxnLst>
              <a:rect l="0" t="0" r="r" b="b"/>
              <a:pathLst>
                <a:path w="175" h="5613">
                  <a:moveTo>
                    <a:pt x="174" y="5612"/>
                  </a:moveTo>
                  <a:lnTo>
                    <a:pt x="0" y="5612"/>
                  </a:lnTo>
                  <a:lnTo>
                    <a:pt x="0" y="0"/>
                  </a:lnTo>
                  <a:lnTo>
                    <a:pt x="174" y="0"/>
                  </a:lnTo>
                  <a:lnTo>
                    <a:pt x="174" y="56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8" name="Freeform 83"/>
            <p:cNvSpPr>
              <a:spLocks noChangeArrowheads="1"/>
            </p:cNvSpPr>
            <p:nvPr/>
          </p:nvSpPr>
          <p:spPr bwMode="auto">
            <a:xfrm>
              <a:off x="10375900" y="3729038"/>
              <a:ext cx="61913" cy="377825"/>
            </a:xfrm>
            <a:custGeom>
              <a:avLst/>
              <a:gdLst>
                <a:gd name="T0" fmla="*/ 174 w 175"/>
                <a:gd name="T1" fmla="*/ 1054 h 1055"/>
                <a:gd name="T2" fmla="*/ 0 w 175"/>
                <a:gd name="T3" fmla="*/ 1054 h 1055"/>
                <a:gd name="T4" fmla="*/ 0 w 175"/>
                <a:gd name="T5" fmla="*/ 0 h 1055"/>
                <a:gd name="T6" fmla="*/ 174 w 175"/>
                <a:gd name="T7" fmla="*/ 0 h 1055"/>
                <a:gd name="T8" fmla="*/ 174 w 175"/>
                <a:gd name="T9" fmla="*/ 1054 h 1055"/>
              </a:gdLst>
              <a:ahLst/>
              <a:cxnLst>
                <a:cxn ang="0">
                  <a:pos x="T0" y="T1"/>
                </a:cxn>
                <a:cxn ang="0">
                  <a:pos x="T2" y="T3"/>
                </a:cxn>
                <a:cxn ang="0">
                  <a:pos x="T4" y="T5"/>
                </a:cxn>
                <a:cxn ang="0">
                  <a:pos x="T6" y="T7"/>
                </a:cxn>
                <a:cxn ang="0">
                  <a:pos x="T8" y="T9"/>
                </a:cxn>
              </a:cxnLst>
              <a:rect l="0" t="0" r="r" b="b"/>
              <a:pathLst>
                <a:path w="175" h="1055">
                  <a:moveTo>
                    <a:pt x="174" y="1054"/>
                  </a:moveTo>
                  <a:lnTo>
                    <a:pt x="0" y="1054"/>
                  </a:lnTo>
                  <a:lnTo>
                    <a:pt x="0" y="0"/>
                  </a:lnTo>
                  <a:lnTo>
                    <a:pt x="174" y="0"/>
                  </a:lnTo>
                  <a:lnTo>
                    <a:pt x="174" y="105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9" name="Freeform 84"/>
            <p:cNvSpPr>
              <a:spLocks noChangeArrowheads="1"/>
            </p:cNvSpPr>
            <p:nvPr/>
          </p:nvSpPr>
          <p:spPr bwMode="auto">
            <a:xfrm>
              <a:off x="8975725" y="5703888"/>
              <a:ext cx="371475" cy="374650"/>
            </a:xfrm>
            <a:custGeom>
              <a:avLst/>
              <a:gdLst>
                <a:gd name="T0" fmla="*/ 521 w 1038"/>
                <a:gd name="T1" fmla="*/ 1044 h 1045"/>
                <a:gd name="T2" fmla="*/ 489 w 1038"/>
                <a:gd name="T3" fmla="*/ 1038 h 1045"/>
                <a:gd name="T4" fmla="*/ 473 w 1038"/>
                <a:gd name="T5" fmla="*/ 1027 h 1045"/>
                <a:gd name="T6" fmla="*/ 456 w 1038"/>
                <a:gd name="T7" fmla="*/ 1016 h 1045"/>
                <a:gd name="T8" fmla="*/ 27 w 1038"/>
                <a:gd name="T9" fmla="*/ 582 h 1045"/>
                <a:gd name="T10" fmla="*/ 17 w 1038"/>
                <a:gd name="T11" fmla="*/ 571 h 1045"/>
                <a:gd name="T12" fmla="*/ 6 w 1038"/>
                <a:gd name="T13" fmla="*/ 555 h 1045"/>
                <a:gd name="T14" fmla="*/ 0 w 1038"/>
                <a:gd name="T15" fmla="*/ 538 h 1045"/>
                <a:gd name="T16" fmla="*/ 0 w 1038"/>
                <a:gd name="T17" fmla="*/ 522 h 1045"/>
                <a:gd name="T18" fmla="*/ 0 w 1038"/>
                <a:gd name="T19" fmla="*/ 505 h 1045"/>
                <a:gd name="T20" fmla="*/ 6 w 1038"/>
                <a:gd name="T21" fmla="*/ 489 h 1045"/>
                <a:gd name="T22" fmla="*/ 17 w 1038"/>
                <a:gd name="T23" fmla="*/ 473 h 1045"/>
                <a:gd name="T24" fmla="*/ 27 w 1038"/>
                <a:gd name="T25" fmla="*/ 462 h 1045"/>
                <a:gd name="T26" fmla="*/ 456 w 1038"/>
                <a:gd name="T27" fmla="*/ 28 h 1045"/>
                <a:gd name="T28" fmla="*/ 473 w 1038"/>
                <a:gd name="T29" fmla="*/ 16 h 1045"/>
                <a:gd name="T30" fmla="*/ 483 w 1038"/>
                <a:gd name="T31" fmla="*/ 12 h 1045"/>
                <a:gd name="T32" fmla="*/ 500 w 1038"/>
                <a:gd name="T33" fmla="*/ 6 h 1045"/>
                <a:gd name="T34" fmla="*/ 521 w 1038"/>
                <a:gd name="T35" fmla="*/ 0 h 1045"/>
                <a:gd name="T36" fmla="*/ 537 w 1038"/>
                <a:gd name="T37" fmla="*/ 6 h 1045"/>
                <a:gd name="T38" fmla="*/ 554 w 1038"/>
                <a:gd name="T39" fmla="*/ 12 h 1045"/>
                <a:gd name="T40" fmla="*/ 565 w 1038"/>
                <a:gd name="T41" fmla="*/ 16 h 1045"/>
                <a:gd name="T42" fmla="*/ 581 w 1038"/>
                <a:gd name="T43" fmla="*/ 28 h 1045"/>
                <a:gd name="T44" fmla="*/ 1015 w 1038"/>
                <a:gd name="T45" fmla="*/ 462 h 1045"/>
                <a:gd name="T46" fmla="*/ 1026 w 1038"/>
                <a:gd name="T47" fmla="*/ 473 h 1045"/>
                <a:gd name="T48" fmla="*/ 1031 w 1038"/>
                <a:gd name="T49" fmla="*/ 489 h 1045"/>
                <a:gd name="T50" fmla="*/ 1037 w 1038"/>
                <a:gd name="T51" fmla="*/ 505 h 1045"/>
                <a:gd name="T52" fmla="*/ 1037 w 1038"/>
                <a:gd name="T53" fmla="*/ 522 h 1045"/>
                <a:gd name="T54" fmla="*/ 1037 w 1038"/>
                <a:gd name="T55" fmla="*/ 538 h 1045"/>
                <a:gd name="T56" fmla="*/ 1031 w 1038"/>
                <a:gd name="T57" fmla="*/ 555 h 1045"/>
                <a:gd name="T58" fmla="*/ 1026 w 1038"/>
                <a:gd name="T59" fmla="*/ 571 h 1045"/>
                <a:gd name="T60" fmla="*/ 1015 w 1038"/>
                <a:gd name="T61" fmla="*/ 582 h 1045"/>
                <a:gd name="T62" fmla="*/ 581 w 1038"/>
                <a:gd name="T63" fmla="*/ 1016 h 1045"/>
                <a:gd name="T64" fmla="*/ 565 w 1038"/>
                <a:gd name="T65" fmla="*/ 1027 h 1045"/>
                <a:gd name="T66" fmla="*/ 554 w 1038"/>
                <a:gd name="T67" fmla="*/ 1038 h 1045"/>
                <a:gd name="T68" fmla="*/ 521 w 1038"/>
                <a:gd name="T69" fmla="*/ 1044 h 1045"/>
                <a:gd name="T70" fmla="*/ 212 w 1038"/>
                <a:gd name="T71" fmla="*/ 522 h 1045"/>
                <a:gd name="T72" fmla="*/ 521 w 1038"/>
                <a:gd name="T73" fmla="*/ 832 h 1045"/>
                <a:gd name="T74" fmla="*/ 831 w 1038"/>
                <a:gd name="T75" fmla="*/ 522 h 1045"/>
                <a:gd name="T76" fmla="*/ 521 w 1038"/>
                <a:gd name="T77" fmla="*/ 212 h 1045"/>
                <a:gd name="T78" fmla="*/ 212 w 1038"/>
                <a:gd name="T79" fmla="*/ 52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45">
                  <a:moveTo>
                    <a:pt x="521" y="1044"/>
                  </a:moveTo>
                  <a:lnTo>
                    <a:pt x="489" y="1038"/>
                  </a:lnTo>
                  <a:lnTo>
                    <a:pt x="473" y="1027"/>
                  </a:lnTo>
                  <a:lnTo>
                    <a:pt x="456" y="1016"/>
                  </a:lnTo>
                  <a:lnTo>
                    <a:pt x="27" y="582"/>
                  </a:lnTo>
                  <a:lnTo>
                    <a:pt x="17" y="571"/>
                  </a:lnTo>
                  <a:lnTo>
                    <a:pt x="6" y="555"/>
                  </a:lnTo>
                  <a:lnTo>
                    <a:pt x="0" y="538"/>
                  </a:lnTo>
                  <a:lnTo>
                    <a:pt x="0" y="522"/>
                  </a:lnTo>
                  <a:lnTo>
                    <a:pt x="0" y="505"/>
                  </a:lnTo>
                  <a:lnTo>
                    <a:pt x="6" y="489"/>
                  </a:lnTo>
                  <a:lnTo>
                    <a:pt x="17" y="473"/>
                  </a:lnTo>
                  <a:lnTo>
                    <a:pt x="27" y="462"/>
                  </a:lnTo>
                  <a:lnTo>
                    <a:pt x="456" y="28"/>
                  </a:lnTo>
                  <a:lnTo>
                    <a:pt x="473" y="16"/>
                  </a:lnTo>
                  <a:lnTo>
                    <a:pt x="483" y="12"/>
                  </a:lnTo>
                  <a:lnTo>
                    <a:pt x="500" y="6"/>
                  </a:lnTo>
                  <a:lnTo>
                    <a:pt x="521" y="0"/>
                  </a:lnTo>
                  <a:lnTo>
                    <a:pt x="537" y="6"/>
                  </a:lnTo>
                  <a:lnTo>
                    <a:pt x="554" y="12"/>
                  </a:lnTo>
                  <a:lnTo>
                    <a:pt x="565" y="16"/>
                  </a:lnTo>
                  <a:lnTo>
                    <a:pt x="581" y="28"/>
                  </a:lnTo>
                  <a:lnTo>
                    <a:pt x="1015" y="462"/>
                  </a:lnTo>
                  <a:lnTo>
                    <a:pt x="1026" y="473"/>
                  </a:lnTo>
                  <a:lnTo>
                    <a:pt x="1031" y="489"/>
                  </a:lnTo>
                  <a:lnTo>
                    <a:pt x="1037" y="505"/>
                  </a:lnTo>
                  <a:lnTo>
                    <a:pt x="1037" y="522"/>
                  </a:lnTo>
                  <a:lnTo>
                    <a:pt x="1037" y="538"/>
                  </a:lnTo>
                  <a:lnTo>
                    <a:pt x="1031" y="555"/>
                  </a:lnTo>
                  <a:lnTo>
                    <a:pt x="1026" y="571"/>
                  </a:lnTo>
                  <a:lnTo>
                    <a:pt x="1015" y="582"/>
                  </a:lnTo>
                  <a:lnTo>
                    <a:pt x="581" y="1016"/>
                  </a:lnTo>
                  <a:lnTo>
                    <a:pt x="565" y="1027"/>
                  </a:lnTo>
                  <a:lnTo>
                    <a:pt x="554" y="1038"/>
                  </a:lnTo>
                  <a:lnTo>
                    <a:pt x="521" y="1044"/>
                  </a:lnTo>
                  <a:close/>
                  <a:moveTo>
                    <a:pt x="212" y="522"/>
                  </a:moveTo>
                  <a:lnTo>
                    <a:pt x="521" y="832"/>
                  </a:lnTo>
                  <a:lnTo>
                    <a:pt x="831" y="522"/>
                  </a:lnTo>
                  <a:lnTo>
                    <a:pt x="521" y="212"/>
                  </a:lnTo>
                  <a:lnTo>
                    <a:pt x="212" y="52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0" name="Freeform 85"/>
            <p:cNvSpPr>
              <a:spLocks noChangeArrowheads="1"/>
            </p:cNvSpPr>
            <p:nvPr/>
          </p:nvSpPr>
          <p:spPr bwMode="auto">
            <a:xfrm>
              <a:off x="11310938" y="4592638"/>
              <a:ext cx="684213" cy="1062037"/>
            </a:xfrm>
            <a:custGeom>
              <a:avLst/>
              <a:gdLst>
                <a:gd name="T0" fmla="*/ 173 w 1906"/>
                <a:gd name="T1" fmla="*/ 2955 h 2956"/>
                <a:gd name="T2" fmla="*/ 0 w 1906"/>
                <a:gd name="T3" fmla="*/ 2955 h 2956"/>
                <a:gd name="T4" fmla="*/ 0 w 1906"/>
                <a:gd name="T5" fmla="*/ 956 h 2956"/>
                <a:gd name="T6" fmla="*/ 0 w 1906"/>
                <a:gd name="T7" fmla="*/ 956 h 2956"/>
                <a:gd name="T8" fmla="*/ 0 w 1906"/>
                <a:gd name="T9" fmla="*/ 940 h 2956"/>
                <a:gd name="T10" fmla="*/ 5 w 1906"/>
                <a:gd name="T11" fmla="*/ 924 h 2956"/>
                <a:gd name="T12" fmla="*/ 16 w 1906"/>
                <a:gd name="T13" fmla="*/ 907 h 2956"/>
                <a:gd name="T14" fmla="*/ 27 w 1906"/>
                <a:gd name="T15" fmla="*/ 896 h 2956"/>
                <a:gd name="T16" fmla="*/ 890 w 1906"/>
                <a:gd name="T17" fmla="*/ 27 h 2956"/>
                <a:gd name="T18" fmla="*/ 890 w 1906"/>
                <a:gd name="T19" fmla="*/ 27 h 2956"/>
                <a:gd name="T20" fmla="*/ 906 w 1906"/>
                <a:gd name="T21" fmla="*/ 16 h 2956"/>
                <a:gd name="T22" fmla="*/ 917 w 1906"/>
                <a:gd name="T23" fmla="*/ 10 h 2956"/>
                <a:gd name="T24" fmla="*/ 933 w 1906"/>
                <a:gd name="T25" fmla="*/ 6 h 2956"/>
                <a:gd name="T26" fmla="*/ 955 w 1906"/>
                <a:gd name="T27" fmla="*/ 0 h 2956"/>
                <a:gd name="T28" fmla="*/ 955 w 1906"/>
                <a:gd name="T29" fmla="*/ 0 h 2956"/>
                <a:gd name="T30" fmla="*/ 955 w 1906"/>
                <a:gd name="T31" fmla="*/ 0 h 2956"/>
                <a:gd name="T32" fmla="*/ 971 w 1906"/>
                <a:gd name="T33" fmla="*/ 6 h 2956"/>
                <a:gd name="T34" fmla="*/ 987 w 1906"/>
                <a:gd name="T35" fmla="*/ 10 h 2956"/>
                <a:gd name="T36" fmla="*/ 998 w 1906"/>
                <a:gd name="T37" fmla="*/ 16 h 2956"/>
                <a:gd name="T38" fmla="*/ 1014 w 1906"/>
                <a:gd name="T39" fmla="*/ 27 h 2956"/>
                <a:gd name="T40" fmla="*/ 1878 w 1906"/>
                <a:gd name="T41" fmla="*/ 896 h 2956"/>
                <a:gd name="T42" fmla="*/ 1878 w 1906"/>
                <a:gd name="T43" fmla="*/ 896 h 2956"/>
                <a:gd name="T44" fmla="*/ 1889 w 1906"/>
                <a:gd name="T45" fmla="*/ 907 h 2956"/>
                <a:gd name="T46" fmla="*/ 1899 w 1906"/>
                <a:gd name="T47" fmla="*/ 924 h 2956"/>
                <a:gd name="T48" fmla="*/ 1905 w 1906"/>
                <a:gd name="T49" fmla="*/ 956 h 2956"/>
                <a:gd name="T50" fmla="*/ 1899 w 1906"/>
                <a:gd name="T51" fmla="*/ 988 h 2956"/>
                <a:gd name="T52" fmla="*/ 1889 w 1906"/>
                <a:gd name="T53" fmla="*/ 1005 h 2956"/>
                <a:gd name="T54" fmla="*/ 1878 w 1906"/>
                <a:gd name="T55" fmla="*/ 1016 h 2956"/>
                <a:gd name="T56" fmla="*/ 1455 w 1906"/>
                <a:gd name="T57" fmla="*/ 1440 h 2956"/>
                <a:gd name="T58" fmla="*/ 1330 w 1906"/>
                <a:gd name="T59" fmla="*/ 1320 h 2956"/>
                <a:gd name="T60" fmla="*/ 1693 w 1906"/>
                <a:gd name="T61" fmla="*/ 956 h 2956"/>
                <a:gd name="T62" fmla="*/ 955 w 1906"/>
                <a:gd name="T63" fmla="*/ 212 h 2956"/>
                <a:gd name="T64" fmla="*/ 173 w 1906"/>
                <a:gd name="T65" fmla="*/ 994 h 2956"/>
                <a:gd name="T66" fmla="*/ 173 w 1906"/>
                <a:gd name="T67" fmla="*/ 2955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6" h="2956">
                  <a:moveTo>
                    <a:pt x="173" y="2955"/>
                  </a:moveTo>
                  <a:lnTo>
                    <a:pt x="0" y="2955"/>
                  </a:lnTo>
                  <a:lnTo>
                    <a:pt x="0" y="956"/>
                  </a:lnTo>
                  <a:lnTo>
                    <a:pt x="0" y="956"/>
                  </a:lnTo>
                  <a:lnTo>
                    <a:pt x="0" y="940"/>
                  </a:lnTo>
                  <a:lnTo>
                    <a:pt x="5" y="924"/>
                  </a:lnTo>
                  <a:lnTo>
                    <a:pt x="16" y="907"/>
                  </a:lnTo>
                  <a:lnTo>
                    <a:pt x="27" y="896"/>
                  </a:lnTo>
                  <a:lnTo>
                    <a:pt x="890" y="27"/>
                  </a:lnTo>
                  <a:lnTo>
                    <a:pt x="890" y="27"/>
                  </a:lnTo>
                  <a:lnTo>
                    <a:pt x="906" y="16"/>
                  </a:lnTo>
                  <a:lnTo>
                    <a:pt x="917" y="10"/>
                  </a:lnTo>
                  <a:lnTo>
                    <a:pt x="933" y="6"/>
                  </a:lnTo>
                  <a:lnTo>
                    <a:pt x="955" y="0"/>
                  </a:lnTo>
                  <a:lnTo>
                    <a:pt x="955" y="0"/>
                  </a:lnTo>
                  <a:lnTo>
                    <a:pt x="955" y="0"/>
                  </a:lnTo>
                  <a:lnTo>
                    <a:pt x="971" y="6"/>
                  </a:lnTo>
                  <a:lnTo>
                    <a:pt x="987" y="10"/>
                  </a:lnTo>
                  <a:lnTo>
                    <a:pt x="998" y="16"/>
                  </a:lnTo>
                  <a:lnTo>
                    <a:pt x="1014" y="27"/>
                  </a:lnTo>
                  <a:lnTo>
                    <a:pt x="1878" y="896"/>
                  </a:lnTo>
                  <a:lnTo>
                    <a:pt x="1878" y="896"/>
                  </a:lnTo>
                  <a:lnTo>
                    <a:pt x="1889" y="907"/>
                  </a:lnTo>
                  <a:lnTo>
                    <a:pt x="1899" y="924"/>
                  </a:lnTo>
                  <a:lnTo>
                    <a:pt x="1905" y="956"/>
                  </a:lnTo>
                  <a:lnTo>
                    <a:pt x="1899" y="988"/>
                  </a:lnTo>
                  <a:lnTo>
                    <a:pt x="1889" y="1005"/>
                  </a:lnTo>
                  <a:lnTo>
                    <a:pt x="1878" y="1016"/>
                  </a:lnTo>
                  <a:lnTo>
                    <a:pt x="1455" y="1440"/>
                  </a:lnTo>
                  <a:lnTo>
                    <a:pt x="1330" y="1320"/>
                  </a:lnTo>
                  <a:lnTo>
                    <a:pt x="1693" y="956"/>
                  </a:lnTo>
                  <a:lnTo>
                    <a:pt x="955" y="212"/>
                  </a:lnTo>
                  <a:lnTo>
                    <a:pt x="173" y="994"/>
                  </a:lnTo>
                  <a:lnTo>
                    <a:pt x="173" y="295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1" name="Freeform 87"/>
            <p:cNvSpPr>
              <a:spLocks noChangeArrowheads="1"/>
            </p:cNvSpPr>
            <p:nvPr/>
          </p:nvSpPr>
          <p:spPr bwMode="auto">
            <a:xfrm>
              <a:off x="7727949" y="6732588"/>
              <a:ext cx="63501" cy="125412"/>
            </a:xfrm>
            <a:custGeom>
              <a:avLst/>
              <a:gdLst>
                <a:gd name="T0" fmla="*/ 174 w 175"/>
                <a:gd name="T1" fmla="*/ 1217 h 1218"/>
                <a:gd name="T2" fmla="*/ 0 w 175"/>
                <a:gd name="T3" fmla="*/ 1217 h 1218"/>
                <a:gd name="T4" fmla="*/ 0 w 175"/>
                <a:gd name="T5" fmla="*/ 0 h 1218"/>
                <a:gd name="T6" fmla="*/ 174 w 175"/>
                <a:gd name="T7" fmla="*/ 0 h 1218"/>
                <a:gd name="T8" fmla="*/ 174 w 175"/>
                <a:gd name="T9" fmla="*/ 1217 h 1218"/>
              </a:gdLst>
              <a:ahLst/>
              <a:cxnLst>
                <a:cxn ang="0">
                  <a:pos x="T0" y="T1"/>
                </a:cxn>
                <a:cxn ang="0">
                  <a:pos x="T2" y="T3"/>
                </a:cxn>
                <a:cxn ang="0">
                  <a:pos x="T4" y="T5"/>
                </a:cxn>
                <a:cxn ang="0">
                  <a:pos x="T6" y="T7"/>
                </a:cxn>
                <a:cxn ang="0">
                  <a:pos x="T8" y="T9"/>
                </a:cxn>
              </a:cxnLst>
              <a:rect l="0" t="0" r="r" b="b"/>
              <a:pathLst>
                <a:path w="175" h="1218">
                  <a:moveTo>
                    <a:pt x="174" y="1217"/>
                  </a:moveTo>
                  <a:lnTo>
                    <a:pt x="0" y="1217"/>
                  </a:lnTo>
                  <a:lnTo>
                    <a:pt x="0" y="0"/>
                  </a:lnTo>
                  <a:lnTo>
                    <a:pt x="174" y="0"/>
                  </a:lnTo>
                  <a:lnTo>
                    <a:pt x="174" y="12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2" name="Freeform 88"/>
            <p:cNvSpPr>
              <a:spLocks noChangeArrowheads="1"/>
            </p:cNvSpPr>
            <p:nvPr/>
          </p:nvSpPr>
          <p:spPr bwMode="auto">
            <a:xfrm>
              <a:off x="8040688" y="6053138"/>
              <a:ext cx="215900" cy="215900"/>
            </a:xfrm>
            <a:custGeom>
              <a:avLst/>
              <a:gdLst>
                <a:gd name="T0" fmla="*/ 239 w 604"/>
                <a:gd name="T1" fmla="*/ 598 h 604"/>
                <a:gd name="T2" fmla="*/ 130 w 604"/>
                <a:gd name="T3" fmla="*/ 554 h 604"/>
                <a:gd name="T4" fmla="*/ 49 w 604"/>
                <a:gd name="T5" fmla="*/ 473 h 604"/>
                <a:gd name="T6" fmla="*/ 5 w 604"/>
                <a:gd name="T7" fmla="*/ 364 h 604"/>
                <a:gd name="T8" fmla="*/ 5 w 604"/>
                <a:gd name="T9" fmla="*/ 239 h 604"/>
                <a:gd name="T10" fmla="*/ 49 w 604"/>
                <a:gd name="T11" fmla="*/ 130 h 604"/>
                <a:gd name="T12" fmla="*/ 130 w 604"/>
                <a:gd name="T13" fmla="*/ 48 h 604"/>
                <a:gd name="T14" fmla="*/ 239 w 604"/>
                <a:gd name="T15" fmla="*/ 5 h 604"/>
                <a:gd name="T16" fmla="*/ 364 w 604"/>
                <a:gd name="T17" fmla="*/ 5 h 604"/>
                <a:gd name="T18" fmla="*/ 472 w 604"/>
                <a:gd name="T19" fmla="*/ 48 h 604"/>
                <a:gd name="T20" fmla="*/ 554 w 604"/>
                <a:gd name="T21" fmla="*/ 130 h 604"/>
                <a:gd name="T22" fmla="*/ 597 w 604"/>
                <a:gd name="T23" fmla="*/ 239 h 604"/>
                <a:gd name="T24" fmla="*/ 597 w 604"/>
                <a:gd name="T25" fmla="*/ 364 h 604"/>
                <a:gd name="T26" fmla="*/ 554 w 604"/>
                <a:gd name="T27" fmla="*/ 473 h 604"/>
                <a:gd name="T28" fmla="*/ 472 w 604"/>
                <a:gd name="T29" fmla="*/ 554 h 604"/>
                <a:gd name="T30" fmla="*/ 364 w 604"/>
                <a:gd name="T31" fmla="*/ 598 h 604"/>
                <a:gd name="T32" fmla="*/ 304 w 604"/>
                <a:gd name="T33" fmla="*/ 173 h 604"/>
                <a:gd name="T34" fmla="*/ 250 w 604"/>
                <a:gd name="T35" fmla="*/ 179 h 604"/>
                <a:gd name="T36" fmla="*/ 212 w 604"/>
                <a:gd name="T37" fmla="*/ 212 h 604"/>
                <a:gd name="T38" fmla="*/ 184 w 604"/>
                <a:gd name="T39" fmla="*/ 250 h 604"/>
                <a:gd name="T40" fmla="*/ 174 w 604"/>
                <a:gd name="T41" fmla="*/ 298 h 604"/>
                <a:gd name="T42" fmla="*/ 184 w 604"/>
                <a:gd name="T43" fmla="*/ 353 h 604"/>
                <a:gd name="T44" fmla="*/ 212 w 604"/>
                <a:gd name="T45" fmla="*/ 391 h 604"/>
                <a:gd name="T46" fmla="*/ 250 w 604"/>
                <a:gd name="T47" fmla="*/ 418 h 604"/>
                <a:gd name="T48" fmla="*/ 304 w 604"/>
                <a:gd name="T49" fmla="*/ 429 h 604"/>
                <a:gd name="T50" fmla="*/ 353 w 604"/>
                <a:gd name="T51" fmla="*/ 418 h 604"/>
                <a:gd name="T52" fmla="*/ 391 w 604"/>
                <a:gd name="T53" fmla="*/ 391 h 604"/>
                <a:gd name="T54" fmla="*/ 424 w 604"/>
                <a:gd name="T55" fmla="*/ 353 h 604"/>
                <a:gd name="T56" fmla="*/ 429 w 604"/>
                <a:gd name="T57" fmla="*/ 298 h 604"/>
                <a:gd name="T58" fmla="*/ 424 w 604"/>
                <a:gd name="T59" fmla="*/ 250 h 604"/>
                <a:gd name="T60" fmla="*/ 391 w 604"/>
                <a:gd name="T61" fmla="*/ 212 h 604"/>
                <a:gd name="T62" fmla="*/ 353 w 604"/>
                <a:gd name="T63" fmla="*/ 179 h 604"/>
                <a:gd name="T64" fmla="*/ 304 w 604"/>
                <a:gd name="T65" fmla="*/ 17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04">
                  <a:moveTo>
                    <a:pt x="304" y="603"/>
                  </a:moveTo>
                  <a:lnTo>
                    <a:pt x="239" y="598"/>
                  </a:lnTo>
                  <a:lnTo>
                    <a:pt x="184" y="581"/>
                  </a:lnTo>
                  <a:lnTo>
                    <a:pt x="130" y="554"/>
                  </a:lnTo>
                  <a:lnTo>
                    <a:pt x="87" y="516"/>
                  </a:lnTo>
                  <a:lnTo>
                    <a:pt x="49" y="473"/>
                  </a:lnTo>
                  <a:lnTo>
                    <a:pt x="22" y="418"/>
                  </a:lnTo>
                  <a:lnTo>
                    <a:pt x="5" y="364"/>
                  </a:lnTo>
                  <a:lnTo>
                    <a:pt x="0" y="298"/>
                  </a:lnTo>
                  <a:lnTo>
                    <a:pt x="5" y="239"/>
                  </a:lnTo>
                  <a:lnTo>
                    <a:pt x="22" y="184"/>
                  </a:lnTo>
                  <a:lnTo>
                    <a:pt x="49" y="130"/>
                  </a:lnTo>
                  <a:lnTo>
                    <a:pt x="87" y="87"/>
                  </a:lnTo>
                  <a:lnTo>
                    <a:pt x="130" y="48"/>
                  </a:lnTo>
                  <a:lnTo>
                    <a:pt x="184" y="21"/>
                  </a:lnTo>
                  <a:lnTo>
                    <a:pt x="239" y="5"/>
                  </a:lnTo>
                  <a:lnTo>
                    <a:pt x="304" y="0"/>
                  </a:lnTo>
                  <a:lnTo>
                    <a:pt x="364" y="5"/>
                  </a:lnTo>
                  <a:lnTo>
                    <a:pt x="418" y="21"/>
                  </a:lnTo>
                  <a:lnTo>
                    <a:pt x="472" y="48"/>
                  </a:lnTo>
                  <a:lnTo>
                    <a:pt x="516" y="87"/>
                  </a:lnTo>
                  <a:lnTo>
                    <a:pt x="554" y="130"/>
                  </a:lnTo>
                  <a:lnTo>
                    <a:pt x="581" y="184"/>
                  </a:lnTo>
                  <a:lnTo>
                    <a:pt x="597" y="239"/>
                  </a:lnTo>
                  <a:lnTo>
                    <a:pt x="603" y="298"/>
                  </a:lnTo>
                  <a:lnTo>
                    <a:pt x="597" y="364"/>
                  </a:lnTo>
                  <a:lnTo>
                    <a:pt x="581" y="418"/>
                  </a:lnTo>
                  <a:lnTo>
                    <a:pt x="554" y="473"/>
                  </a:lnTo>
                  <a:lnTo>
                    <a:pt x="516" y="516"/>
                  </a:lnTo>
                  <a:lnTo>
                    <a:pt x="472" y="554"/>
                  </a:lnTo>
                  <a:lnTo>
                    <a:pt x="418" y="581"/>
                  </a:lnTo>
                  <a:lnTo>
                    <a:pt x="364" y="598"/>
                  </a:lnTo>
                  <a:lnTo>
                    <a:pt x="304" y="603"/>
                  </a:lnTo>
                  <a:close/>
                  <a:moveTo>
                    <a:pt x="304" y="173"/>
                  </a:moveTo>
                  <a:lnTo>
                    <a:pt x="277" y="173"/>
                  </a:lnTo>
                  <a:lnTo>
                    <a:pt x="250" y="179"/>
                  </a:lnTo>
                  <a:lnTo>
                    <a:pt x="228" y="196"/>
                  </a:lnTo>
                  <a:lnTo>
                    <a:pt x="212" y="212"/>
                  </a:lnTo>
                  <a:lnTo>
                    <a:pt x="196" y="228"/>
                  </a:lnTo>
                  <a:lnTo>
                    <a:pt x="184" y="250"/>
                  </a:lnTo>
                  <a:lnTo>
                    <a:pt x="174" y="277"/>
                  </a:lnTo>
                  <a:lnTo>
                    <a:pt x="174" y="298"/>
                  </a:lnTo>
                  <a:lnTo>
                    <a:pt x="174" y="325"/>
                  </a:lnTo>
                  <a:lnTo>
                    <a:pt x="184" y="353"/>
                  </a:lnTo>
                  <a:lnTo>
                    <a:pt x="196" y="375"/>
                  </a:lnTo>
                  <a:lnTo>
                    <a:pt x="212" y="391"/>
                  </a:lnTo>
                  <a:lnTo>
                    <a:pt x="228" y="407"/>
                  </a:lnTo>
                  <a:lnTo>
                    <a:pt x="250" y="418"/>
                  </a:lnTo>
                  <a:lnTo>
                    <a:pt x="277" y="429"/>
                  </a:lnTo>
                  <a:lnTo>
                    <a:pt x="304" y="429"/>
                  </a:lnTo>
                  <a:lnTo>
                    <a:pt x="326" y="429"/>
                  </a:lnTo>
                  <a:lnTo>
                    <a:pt x="353" y="418"/>
                  </a:lnTo>
                  <a:lnTo>
                    <a:pt x="375" y="407"/>
                  </a:lnTo>
                  <a:lnTo>
                    <a:pt x="391" y="391"/>
                  </a:lnTo>
                  <a:lnTo>
                    <a:pt x="407" y="375"/>
                  </a:lnTo>
                  <a:lnTo>
                    <a:pt x="424" y="353"/>
                  </a:lnTo>
                  <a:lnTo>
                    <a:pt x="429" y="325"/>
                  </a:lnTo>
                  <a:lnTo>
                    <a:pt x="429" y="298"/>
                  </a:lnTo>
                  <a:lnTo>
                    <a:pt x="429" y="277"/>
                  </a:lnTo>
                  <a:lnTo>
                    <a:pt x="424" y="250"/>
                  </a:lnTo>
                  <a:lnTo>
                    <a:pt x="407" y="228"/>
                  </a:lnTo>
                  <a:lnTo>
                    <a:pt x="391" y="212"/>
                  </a:lnTo>
                  <a:lnTo>
                    <a:pt x="375" y="196"/>
                  </a:lnTo>
                  <a:lnTo>
                    <a:pt x="353" y="179"/>
                  </a:lnTo>
                  <a:lnTo>
                    <a:pt x="326" y="173"/>
                  </a:lnTo>
                  <a:lnTo>
                    <a:pt x="304" y="17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 name="Freeform 89"/>
            <p:cNvSpPr>
              <a:spLocks noChangeArrowheads="1"/>
            </p:cNvSpPr>
            <p:nvPr/>
          </p:nvSpPr>
          <p:spPr bwMode="auto">
            <a:xfrm>
              <a:off x="7573963" y="6389688"/>
              <a:ext cx="371475" cy="371475"/>
            </a:xfrm>
            <a:custGeom>
              <a:avLst/>
              <a:gdLst>
                <a:gd name="T0" fmla="*/ 515 w 1038"/>
                <a:gd name="T1" fmla="*/ 1037 h 1038"/>
                <a:gd name="T2" fmla="*/ 483 w 1038"/>
                <a:gd name="T3" fmla="*/ 1032 h 1038"/>
                <a:gd name="T4" fmla="*/ 472 w 1038"/>
                <a:gd name="T5" fmla="*/ 1027 h 1038"/>
                <a:gd name="T6" fmla="*/ 456 w 1038"/>
                <a:gd name="T7" fmla="*/ 1015 h 1038"/>
                <a:gd name="T8" fmla="*/ 21 w 1038"/>
                <a:gd name="T9" fmla="*/ 581 h 1038"/>
                <a:gd name="T10" fmla="*/ 11 w 1038"/>
                <a:gd name="T11" fmla="*/ 570 h 1038"/>
                <a:gd name="T12" fmla="*/ 5 w 1038"/>
                <a:gd name="T13" fmla="*/ 554 h 1038"/>
                <a:gd name="T14" fmla="*/ 0 w 1038"/>
                <a:gd name="T15" fmla="*/ 538 h 1038"/>
                <a:gd name="T16" fmla="*/ 0 w 1038"/>
                <a:gd name="T17" fmla="*/ 521 h 1038"/>
                <a:gd name="T18" fmla="*/ 0 w 1038"/>
                <a:gd name="T19" fmla="*/ 505 h 1038"/>
                <a:gd name="T20" fmla="*/ 5 w 1038"/>
                <a:gd name="T21" fmla="*/ 488 h 1038"/>
                <a:gd name="T22" fmla="*/ 11 w 1038"/>
                <a:gd name="T23" fmla="*/ 472 h 1038"/>
                <a:gd name="T24" fmla="*/ 21 w 1038"/>
                <a:gd name="T25" fmla="*/ 456 h 1038"/>
                <a:gd name="T26" fmla="*/ 456 w 1038"/>
                <a:gd name="T27" fmla="*/ 27 h 1038"/>
                <a:gd name="T28" fmla="*/ 467 w 1038"/>
                <a:gd name="T29" fmla="*/ 16 h 1038"/>
                <a:gd name="T30" fmla="*/ 483 w 1038"/>
                <a:gd name="T31" fmla="*/ 5 h 1038"/>
                <a:gd name="T32" fmla="*/ 499 w 1038"/>
                <a:gd name="T33" fmla="*/ 0 h 1038"/>
                <a:gd name="T34" fmla="*/ 515 w 1038"/>
                <a:gd name="T35" fmla="*/ 0 h 1038"/>
                <a:gd name="T36" fmla="*/ 537 w 1038"/>
                <a:gd name="T37" fmla="*/ 0 h 1038"/>
                <a:gd name="T38" fmla="*/ 548 w 1038"/>
                <a:gd name="T39" fmla="*/ 5 h 1038"/>
                <a:gd name="T40" fmla="*/ 564 w 1038"/>
                <a:gd name="T41" fmla="*/ 16 h 1038"/>
                <a:gd name="T42" fmla="*/ 580 w 1038"/>
                <a:gd name="T43" fmla="*/ 27 h 1038"/>
                <a:gd name="T44" fmla="*/ 1009 w 1038"/>
                <a:gd name="T45" fmla="*/ 456 h 1038"/>
                <a:gd name="T46" fmla="*/ 1021 w 1038"/>
                <a:gd name="T47" fmla="*/ 472 h 1038"/>
                <a:gd name="T48" fmla="*/ 1031 w 1038"/>
                <a:gd name="T49" fmla="*/ 488 h 1038"/>
                <a:gd name="T50" fmla="*/ 1037 w 1038"/>
                <a:gd name="T51" fmla="*/ 505 h 1038"/>
                <a:gd name="T52" fmla="*/ 1037 w 1038"/>
                <a:gd name="T53" fmla="*/ 521 h 1038"/>
                <a:gd name="T54" fmla="*/ 1037 w 1038"/>
                <a:gd name="T55" fmla="*/ 538 h 1038"/>
                <a:gd name="T56" fmla="*/ 1031 w 1038"/>
                <a:gd name="T57" fmla="*/ 554 h 1038"/>
                <a:gd name="T58" fmla="*/ 1021 w 1038"/>
                <a:gd name="T59" fmla="*/ 570 h 1038"/>
                <a:gd name="T60" fmla="*/ 1009 w 1038"/>
                <a:gd name="T61" fmla="*/ 581 h 1038"/>
                <a:gd name="T62" fmla="*/ 580 w 1038"/>
                <a:gd name="T63" fmla="*/ 1015 h 1038"/>
                <a:gd name="T64" fmla="*/ 564 w 1038"/>
                <a:gd name="T65" fmla="*/ 1027 h 1038"/>
                <a:gd name="T66" fmla="*/ 548 w 1038"/>
                <a:gd name="T67" fmla="*/ 1032 h 1038"/>
                <a:gd name="T68" fmla="*/ 515 w 1038"/>
                <a:gd name="T69" fmla="*/ 1037 h 1038"/>
                <a:gd name="T70" fmla="*/ 206 w 1038"/>
                <a:gd name="T71" fmla="*/ 521 h 1038"/>
                <a:gd name="T72" fmla="*/ 515 w 1038"/>
                <a:gd name="T73" fmla="*/ 831 h 1038"/>
                <a:gd name="T74" fmla="*/ 825 w 1038"/>
                <a:gd name="T75" fmla="*/ 521 h 1038"/>
                <a:gd name="T76" fmla="*/ 515 w 1038"/>
                <a:gd name="T77" fmla="*/ 211 h 1038"/>
                <a:gd name="T78" fmla="*/ 206 w 1038"/>
                <a:gd name="T79" fmla="*/ 521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38">
                  <a:moveTo>
                    <a:pt x="515" y="1037"/>
                  </a:moveTo>
                  <a:lnTo>
                    <a:pt x="483" y="1032"/>
                  </a:lnTo>
                  <a:lnTo>
                    <a:pt x="472" y="1027"/>
                  </a:lnTo>
                  <a:lnTo>
                    <a:pt x="456" y="1015"/>
                  </a:lnTo>
                  <a:lnTo>
                    <a:pt x="21" y="581"/>
                  </a:lnTo>
                  <a:lnTo>
                    <a:pt x="11" y="570"/>
                  </a:lnTo>
                  <a:lnTo>
                    <a:pt x="5" y="554"/>
                  </a:lnTo>
                  <a:lnTo>
                    <a:pt x="0" y="538"/>
                  </a:lnTo>
                  <a:lnTo>
                    <a:pt x="0" y="521"/>
                  </a:lnTo>
                  <a:lnTo>
                    <a:pt x="0" y="505"/>
                  </a:lnTo>
                  <a:lnTo>
                    <a:pt x="5" y="488"/>
                  </a:lnTo>
                  <a:lnTo>
                    <a:pt x="11" y="472"/>
                  </a:lnTo>
                  <a:lnTo>
                    <a:pt x="21" y="456"/>
                  </a:lnTo>
                  <a:lnTo>
                    <a:pt x="456" y="27"/>
                  </a:lnTo>
                  <a:lnTo>
                    <a:pt x="467" y="16"/>
                  </a:lnTo>
                  <a:lnTo>
                    <a:pt x="483" y="5"/>
                  </a:lnTo>
                  <a:lnTo>
                    <a:pt x="499" y="0"/>
                  </a:lnTo>
                  <a:lnTo>
                    <a:pt x="515" y="0"/>
                  </a:lnTo>
                  <a:lnTo>
                    <a:pt x="537" y="0"/>
                  </a:lnTo>
                  <a:lnTo>
                    <a:pt x="548" y="5"/>
                  </a:lnTo>
                  <a:lnTo>
                    <a:pt x="564" y="16"/>
                  </a:lnTo>
                  <a:lnTo>
                    <a:pt x="580" y="27"/>
                  </a:lnTo>
                  <a:lnTo>
                    <a:pt x="1009" y="456"/>
                  </a:lnTo>
                  <a:lnTo>
                    <a:pt x="1021" y="472"/>
                  </a:lnTo>
                  <a:lnTo>
                    <a:pt x="1031" y="488"/>
                  </a:lnTo>
                  <a:lnTo>
                    <a:pt x="1037" y="505"/>
                  </a:lnTo>
                  <a:lnTo>
                    <a:pt x="1037" y="521"/>
                  </a:lnTo>
                  <a:lnTo>
                    <a:pt x="1037" y="538"/>
                  </a:lnTo>
                  <a:lnTo>
                    <a:pt x="1031" y="554"/>
                  </a:lnTo>
                  <a:lnTo>
                    <a:pt x="1021" y="570"/>
                  </a:lnTo>
                  <a:lnTo>
                    <a:pt x="1009" y="581"/>
                  </a:lnTo>
                  <a:lnTo>
                    <a:pt x="580" y="1015"/>
                  </a:lnTo>
                  <a:lnTo>
                    <a:pt x="564" y="1027"/>
                  </a:lnTo>
                  <a:lnTo>
                    <a:pt x="548" y="1032"/>
                  </a:lnTo>
                  <a:lnTo>
                    <a:pt x="515" y="1037"/>
                  </a:lnTo>
                  <a:close/>
                  <a:moveTo>
                    <a:pt x="206" y="521"/>
                  </a:moveTo>
                  <a:lnTo>
                    <a:pt x="515" y="831"/>
                  </a:lnTo>
                  <a:lnTo>
                    <a:pt x="825" y="521"/>
                  </a:lnTo>
                  <a:lnTo>
                    <a:pt x="515" y="211"/>
                  </a:lnTo>
                  <a:lnTo>
                    <a:pt x="206" y="52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4" name="Freeform 90"/>
            <p:cNvSpPr>
              <a:spLocks noChangeArrowheads="1"/>
            </p:cNvSpPr>
            <p:nvPr/>
          </p:nvSpPr>
          <p:spPr bwMode="auto">
            <a:xfrm>
              <a:off x="11623675" y="4078288"/>
              <a:ext cx="215900" cy="217487"/>
            </a:xfrm>
            <a:custGeom>
              <a:avLst/>
              <a:gdLst>
                <a:gd name="T0" fmla="*/ 239 w 604"/>
                <a:gd name="T1" fmla="*/ 598 h 610"/>
                <a:gd name="T2" fmla="*/ 130 w 604"/>
                <a:gd name="T3" fmla="*/ 554 h 610"/>
                <a:gd name="T4" fmla="*/ 49 w 604"/>
                <a:gd name="T5" fmla="*/ 473 h 610"/>
                <a:gd name="T6" fmla="*/ 6 w 604"/>
                <a:gd name="T7" fmla="*/ 364 h 610"/>
                <a:gd name="T8" fmla="*/ 6 w 604"/>
                <a:gd name="T9" fmla="*/ 239 h 610"/>
                <a:gd name="T10" fmla="*/ 49 w 604"/>
                <a:gd name="T11" fmla="*/ 130 h 610"/>
                <a:gd name="T12" fmla="*/ 130 w 604"/>
                <a:gd name="T13" fmla="*/ 49 h 610"/>
                <a:gd name="T14" fmla="*/ 239 w 604"/>
                <a:gd name="T15" fmla="*/ 5 h 610"/>
                <a:gd name="T16" fmla="*/ 358 w 604"/>
                <a:gd name="T17" fmla="*/ 5 h 610"/>
                <a:gd name="T18" fmla="*/ 467 w 604"/>
                <a:gd name="T19" fmla="*/ 49 h 610"/>
                <a:gd name="T20" fmla="*/ 554 w 604"/>
                <a:gd name="T21" fmla="*/ 136 h 610"/>
                <a:gd name="T22" fmla="*/ 597 w 604"/>
                <a:gd name="T23" fmla="*/ 245 h 610"/>
                <a:gd name="T24" fmla="*/ 597 w 604"/>
                <a:gd name="T25" fmla="*/ 364 h 610"/>
                <a:gd name="T26" fmla="*/ 554 w 604"/>
                <a:gd name="T27" fmla="*/ 473 h 610"/>
                <a:gd name="T28" fmla="*/ 467 w 604"/>
                <a:gd name="T29" fmla="*/ 554 h 610"/>
                <a:gd name="T30" fmla="*/ 358 w 604"/>
                <a:gd name="T31" fmla="*/ 598 h 610"/>
                <a:gd name="T32" fmla="*/ 299 w 604"/>
                <a:gd name="T33" fmla="*/ 174 h 610"/>
                <a:gd name="T34" fmla="*/ 250 w 604"/>
                <a:gd name="T35" fmla="*/ 185 h 610"/>
                <a:gd name="T36" fmla="*/ 212 w 604"/>
                <a:gd name="T37" fmla="*/ 212 h 610"/>
                <a:gd name="T38" fmla="*/ 179 w 604"/>
                <a:gd name="T39" fmla="*/ 250 h 610"/>
                <a:gd name="T40" fmla="*/ 174 w 604"/>
                <a:gd name="T41" fmla="*/ 305 h 610"/>
                <a:gd name="T42" fmla="*/ 179 w 604"/>
                <a:gd name="T43" fmla="*/ 353 h 610"/>
                <a:gd name="T44" fmla="*/ 212 w 604"/>
                <a:gd name="T45" fmla="*/ 397 h 610"/>
                <a:gd name="T46" fmla="*/ 250 w 604"/>
                <a:gd name="T47" fmla="*/ 424 h 610"/>
                <a:gd name="T48" fmla="*/ 299 w 604"/>
                <a:gd name="T49" fmla="*/ 435 h 610"/>
                <a:gd name="T50" fmla="*/ 353 w 604"/>
                <a:gd name="T51" fmla="*/ 424 h 610"/>
                <a:gd name="T52" fmla="*/ 391 w 604"/>
                <a:gd name="T53" fmla="*/ 397 h 610"/>
                <a:gd name="T54" fmla="*/ 418 w 604"/>
                <a:gd name="T55" fmla="*/ 353 h 610"/>
                <a:gd name="T56" fmla="*/ 429 w 604"/>
                <a:gd name="T57" fmla="*/ 305 h 610"/>
                <a:gd name="T58" fmla="*/ 418 w 604"/>
                <a:gd name="T59" fmla="*/ 255 h 610"/>
                <a:gd name="T60" fmla="*/ 391 w 604"/>
                <a:gd name="T61" fmla="*/ 212 h 610"/>
                <a:gd name="T62" fmla="*/ 353 w 604"/>
                <a:gd name="T63" fmla="*/ 185 h 610"/>
                <a:gd name="T64" fmla="*/ 299 w 604"/>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10">
                  <a:moveTo>
                    <a:pt x="299" y="609"/>
                  </a:moveTo>
                  <a:lnTo>
                    <a:pt x="239" y="598"/>
                  </a:lnTo>
                  <a:lnTo>
                    <a:pt x="185" y="581"/>
                  </a:lnTo>
                  <a:lnTo>
                    <a:pt x="130" y="554"/>
                  </a:lnTo>
                  <a:lnTo>
                    <a:pt x="87" y="516"/>
                  </a:lnTo>
                  <a:lnTo>
                    <a:pt x="49" y="473"/>
                  </a:lnTo>
                  <a:lnTo>
                    <a:pt x="22" y="419"/>
                  </a:lnTo>
                  <a:lnTo>
                    <a:pt x="6" y="364"/>
                  </a:lnTo>
                  <a:lnTo>
                    <a:pt x="0" y="305"/>
                  </a:lnTo>
                  <a:lnTo>
                    <a:pt x="6" y="239"/>
                  </a:lnTo>
                  <a:lnTo>
                    <a:pt x="22" y="185"/>
                  </a:lnTo>
                  <a:lnTo>
                    <a:pt x="49" y="130"/>
                  </a:lnTo>
                  <a:lnTo>
                    <a:pt x="87" y="87"/>
                  </a:lnTo>
                  <a:lnTo>
                    <a:pt x="130" y="49"/>
                  </a:lnTo>
                  <a:lnTo>
                    <a:pt x="185" y="22"/>
                  </a:lnTo>
                  <a:lnTo>
                    <a:pt x="239" y="5"/>
                  </a:lnTo>
                  <a:lnTo>
                    <a:pt x="299" y="0"/>
                  </a:lnTo>
                  <a:lnTo>
                    <a:pt x="358" y="5"/>
                  </a:lnTo>
                  <a:lnTo>
                    <a:pt x="418" y="22"/>
                  </a:lnTo>
                  <a:lnTo>
                    <a:pt x="467" y="49"/>
                  </a:lnTo>
                  <a:lnTo>
                    <a:pt x="516" y="87"/>
                  </a:lnTo>
                  <a:lnTo>
                    <a:pt x="554" y="136"/>
                  </a:lnTo>
                  <a:lnTo>
                    <a:pt x="581" y="185"/>
                  </a:lnTo>
                  <a:lnTo>
                    <a:pt x="597" y="245"/>
                  </a:lnTo>
                  <a:lnTo>
                    <a:pt x="603" y="305"/>
                  </a:lnTo>
                  <a:lnTo>
                    <a:pt x="597" y="364"/>
                  </a:lnTo>
                  <a:lnTo>
                    <a:pt x="581" y="419"/>
                  </a:lnTo>
                  <a:lnTo>
                    <a:pt x="554" y="473"/>
                  </a:lnTo>
                  <a:lnTo>
                    <a:pt x="516" y="516"/>
                  </a:lnTo>
                  <a:lnTo>
                    <a:pt x="467" y="554"/>
                  </a:lnTo>
                  <a:lnTo>
                    <a:pt x="418" y="581"/>
                  </a:lnTo>
                  <a:lnTo>
                    <a:pt x="358" y="598"/>
                  </a:lnTo>
                  <a:lnTo>
                    <a:pt x="299" y="609"/>
                  </a:lnTo>
                  <a:close/>
                  <a:moveTo>
                    <a:pt x="299" y="174"/>
                  </a:moveTo>
                  <a:lnTo>
                    <a:pt x="277" y="174"/>
                  </a:lnTo>
                  <a:lnTo>
                    <a:pt x="250" y="185"/>
                  </a:lnTo>
                  <a:lnTo>
                    <a:pt x="228" y="196"/>
                  </a:lnTo>
                  <a:lnTo>
                    <a:pt x="212" y="212"/>
                  </a:lnTo>
                  <a:lnTo>
                    <a:pt x="196" y="228"/>
                  </a:lnTo>
                  <a:lnTo>
                    <a:pt x="179" y="250"/>
                  </a:lnTo>
                  <a:lnTo>
                    <a:pt x="174" y="277"/>
                  </a:lnTo>
                  <a:lnTo>
                    <a:pt x="174" y="305"/>
                  </a:lnTo>
                  <a:lnTo>
                    <a:pt x="174" y="326"/>
                  </a:lnTo>
                  <a:lnTo>
                    <a:pt x="179" y="353"/>
                  </a:lnTo>
                  <a:lnTo>
                    <a:pt x="196" y="375"/>
                  </a:lnTo>
                  <a:lnTo>
                    <a:pt x="212" y="397"/>
                  </a:lnTo>
                  <a:lnTo>
                    <a:pt x="228" y="408"/>
                  </a:lnTo>
                  <a:lnTo>
                    <a:pt x="250" y="424"/>
                  </a:lnTo>
                  <a:lnTo>
                    <a:pt x="277" y="429"/>
                  </a:lnTo>
                  <a:lnTo>
                    <a:pt x="299" y="435"/>
                  </a:lnTo>
                  <a:lnTo>
                    <a:pt x="326" y="429"/>
                  </a:lnTo>
                  <a:lnTo>
                    <a:pt x="353" y="424"/>
                  </a:lnTo>
                  <a:lnTo>
                    <a:pt x="375" y="413"/>
                  </a:lnTo>
                  <a:lnTo>
                    <a:pt x="391" y="397"/>
                  </a:lnTo>
                  <a:lnTo>
                    <a:pt x="407" y="375"/>
                  </a:lnTo>
                  <a:lnTo>
                    <a:pt x="418" y="353"/>
                  </a:lnTo>
                  <a:lnTo>
                    <a:pt x="429" y="326"/>
                  </a:lnTo>
                  <a:lnTo>
                    <a:pt x="429" y="305"/>
                  </a:lnTo>
                  <a:lnTo>
                    <a:pt x="429" y="277"/>
                  </a:lnTo>
                  <a:lnTo>
                    <a:pt x="418" y="255"/>
                  </a:lnTo>
                  <a:lnTo>
                    <a:pt x="407" y="228"/>
                  </a:lnTo>
                  <a:lnTo>
                    <a:pt x="391" y="212"/>
                  </a:lnTo>
                  <a:lnTo>
                    <a:pt x="375" y="196"/>
                  </a:lnTo>
                  <a:lnTo>
                    <a:pt x="353" y="185"/>
                  </a:lnTo>
                  <a:lnTo>
                    <a:pt x="326" y="174"/>
                  </a:lnTo>
                  <a:lnTo>
                    <a:pt x="299"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5" name="Freeform 91"/>
            <p:cNvSpPr>
              <a:spLocks noChangeArrowheads="1"/>
            </p:cNvSpPr>
            <p:nvPr/>
          </p:nvSpPr>
          <p:spPr bwMode="auto">
            <a:xfrm>
              <a:off x="8351838" y="6413500"/>
              <a:ext cx="217488" cy="219075"/>
            </a:xfrm>
            <a:custGeom>
              <a:avLst/>
              <a:gdLst>
                <a:gd name="T0" fmla="*/ 522 w 609"/>
                <a:gd name="T1" fmla="*/ 614 h 615"/>
                <a:gd name="T2" fmla="*/ 87 w 609"/>
                <a:gd name="T3" fmla="*/ 614 h 615"/>
                <a:gd name="T4" fmla="*/ 71 w 609"/>
                <a:gd name="T5" fmla="*/ 614 h 615"/>
                <a:gd name="T6" fmla="*/ 54 w 609"/>
                <a:gd name="T7" fmla="*/ 608 h 615"/>
                <a:gd name="T8" fmla="*/ 27 w 609"/>
                <a:gd name="T9" fmla="*/ 587 h 615"/>
                <a:gd name="T10" fmla="*/ 6 w 609"/>
                <a:gd name="T11" fmla="*/ 560 h 615"/>
                <a:gd name="T12" fmla="*/ 0 w 609"/>
                <a:gd name="T13" fmla="*/ 544 h 615"/>
                <a:gd name="T14" fmla="*/ 0 w 609"/>
                <a:gd name="T15" fmla="*/ 527 h 615"/>
                <a:gd name="T16" fmla="*/ 0 w 609"/>
                <a:gd name="T17" fmla="*/ 87 h 615"/>
                <a:gd name="T18" fmla="*/ 0 w 609"/>
                <a:gd name="T19" fmla="*/ 71 h 615"/>
                <a:gd name="T20" fmla="*/ 6 w 609"/>
                <a:gd name="T21" fmla="*/ 55 h 615"/>
                <a:gd name="T22" fmla="*/ 27 w 609"/>
                <a:gd name="T23" fmla="*/ 28 h 615"/>
                <a:gd name="T24" fmla="*/ 54 w 609"/>
                <a:gd name="T25" fmla="*/ 6 h 615"/>
                <a:gd name="T26" fmla="*/ 71 w 609"/>
                <a:gd name="T27" fmla="*/ 0 h 615"/>
                <a:gd name="T28" fmla="*/ 87 w 609"/>
                <a:gd name="T29" fmla="*/ 0 h 615"/>
                <a:gd name="T30" fmla="*/ 522 w 609"/>
                <a:gd name="T31" fmla="*/ 0 h 615"/>
                <a:gd name="T32" fmla="*/ 538 w 609"/>
                <a:gd name="T33" fmla="*/ 0 h 615"/>
                <a:gd name="T34" fmla="*/ 554 w 609"/>
                <a:gd name="T35" fmla="*/ 6 h 615"/>
                <a:gd name="T36" fmla="*/ 581 w 609"/>
                <a:gd name="T37" fmla="*/ 28 h 615"/>
                <a:gd name="T38" fmla="*/ 603 w 609"/>
                <a:gd name="T39" fmla="*/ 55 h 615"/>
                <a:gd name="T40" fmla="*/ 603 w 609"/>
                <a:gd name="T41" fmla="*/ 71 h 615"/>
                <a:gd name="T42" fmla="*/ 608 w 609"/>
                <a:gd name="T43" fmla="*/ 87 h 615"/>
                <a:gd name="T44" fmla="*/ 608 w 609"/>
                <a:gd name="T45" fmla="*/ 527 h 615"/>
                <a:gd name="T46" fmla="*/ 603 w 609"/>
                <a:gd name="T47" fmla="*/ 544 h 615"/>
                <a:gd name="T48" fmla="*/ 603 w 609"/>
                <a:gd name="T49" fmla="*/ 560 h 615"/>
                <a:gd name="T50" fmla="*/ 581 w 609"/>
                <a:gd name="T51" fmla="*/ 587 h 615"/>
                <a:gd name="T52" fmla="*/ 554 w 609"/>
                <a:gd name="T53" fmla="*/ 608 h 615"/>
                <a:gd name="T54" fmla="*/ 538 w 609"/>
                <a:gd name="T55" fmla="*/ 614 h 615"/>
                <a:gd name="T56" fmla="*/ 522 w 609"/>
                <a:gd name="T57" fmla="*/ 614 h 615"/>
                <a:gd name="T58" fmla="*/ 174 w 609"/>
                <a:gd name="T59" fmla="*/ 440 h 615"/>
                <a:gd name="T60" fmla="*/ 435 w 609"/>
                <a:gd name="T61" fmla="*/ 440 h 615"/>
                <a:gd name="T62" fmla="*/ 435 w 609"/>
                <a:gd name="T63" fmla="*/ 174 h 615"/>
                <a:gd name="T64" fmla="*/ 174 w 609"/>
                <a:gd name="T65" fmla="*/ 174 h 615"/>
                <a:gd name="T66" fmla="*/ 174 w 609"/>
                <a:gd name="T67" fmla="*/ 44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15">
                  <a:moveTo>
                    <a:pt x="522" y="614"/>
                  </a:moveTo>
                  <a:lnTo>
                    <a:pt x="87" y="614"/>
                  </a:lnTo>
                  <a:lnTo>
                    <a:pt x="71" y="614"/>
                  </a:lnTo>
                  <a:lnTo>
                    <a:pt x="54" y="608"/>
                  </a:lnTo>
                  <a:lnTo>
                    <a:pt x="27" y="587"/>
                  </a:lnTo>
                  <a:lnTo>
                    <a:pt x="6" y="560"/>
                  </a:lnTo>
                  <a:lnTo>
                    <a:pt x="0" y="544"/>
                  </a:lnTo>
                  <a:lnTo>
                    <a:pt x="0" y="527"/>
                  </a:lnTo>
                  <a:lnTo>
                    <a:pt x="0" y="87"/>
                  </a:lnTo>
                  <a:lnTo>
                    <a:pt x="0" y="71"/>
                  </a:lnTo>
                  <a:lnTo>
                    <a:pt x="6" y="55"/>
                  </a:lnTo>
                  <a:lnTo>
                    <a:pt x="27" y="28"/>
                  </a:lnTo>
                  <a:lnTo>
                    <a:pt x="54" y="6"/>
                  </a:lnTo>
                  <a:lnTo>
                    <a:pt x="71" y="0"/>
                  </a:lnTo>
                  <a:lnTo>
                    <a:pt x="87" y="0"/>
                  </a:lnTo>
                  <a:lnTo>
                    <a:pt x="522" y="0"/>
                  </a:lnTo>
                  <a:lnTo>
                    <a:pt x="538" y="0"/>
                  </a:lnTo>
                  <a:lnTo>
                    <a:pt x="554" y="6"/>
                  </a:lnTo>
                  <a:lnTo>
                    <a:pt x="581" y="28"/>
                  </a:lnTo>
                  <a:lnTo>
                    <a:pt x="603" y="55"/>
                  </a:lnTo>
                  <a:lnTo>
                    <a:pt x="603" y="71"/>
                  </a:lnTo>
                  <a:lnTo>
                    <a:pt x="608" y="87"/>
                  </a:lnTo>
                  <a:lnTo>
                    <a:pt x="608" y="527"/>
                  </a:lnTo>
                  <a:lnTo>
                    <a:pt x="603" y="544"/>
                  </a:lnTo>
                  <a:lnTo>
                    <a:pt x="603" y="560"/>
                  </a:lnTo>
                  <a:lnTo>
                    <a:pt x="581" y="587"/>
                  </a:lnTo>
                  <a:lnTo>
                    <a:pt x="554" y="608"/>
                  </a:lnTo>
                  <a:lnTo>
                    <a:pt x="538" y="614"/>
                  </a:lnTo>
                  <a:lnTo>
                    <a:pt x="522" y="614"/>
                  </a:lnTo>
                  <a:close/>
                  <a:moveTo>
                    <a:pt x="174" y="440"/>
                  </a:moveTo>
                  <a:lnTo>
                    <a:pt x="435" y="440"/>
                  </a:lnTo>
                  <a:lnTo>
                    <a:pt x="435" y="174"/>
                  </a:lnTo>
                  <a:lnTo>
                    <a:pt x="174" y="174"/>
                  </a:lnTo>
                  <a:lnTo>
                    <a:pt x="174" y="44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6" name="Freeform 102"/>
            <p:cNvSpPr>
              <a:spLocks noChangeArrowheads="1"/>
            </p:cNvSpPr>
            <p:nvPr/>
          </p:nvSpPr>
          <p:spPr bwMode="auto">
            <a:xfrm>
              <a:off x="9442450" y="5757863"/>
              <a:ext cx="217488" cy="219075"/>
            </a:xfrm>
            <a:custGeom>
              <a:avLst/>
              <a:gdLst>
                <a:gd name="T0" fmla="*/ 522 w 609"/>
                <a:gd name="T1" fmla="*/ 613 h 614"/>
                <a:gd name="T2" fmla="*/ 88 w 609"/>
                <a:gd name="T3" fmla="*/ 613 h 614"/>
                <a:gd name="T4" fmla="*/ 71 w 609"/>
                <a:gd name="T5" fmla="*/ 608 h 614"/>
                <a:gd name="T6" fmla="*/ 55 w 609"/>
                <a:gd name="T7" fmla="*/ 602 h 614"/>
                <a:gd name="T8" fmla="*/ 28 w 609"/>
                <a:gd name="T9" fmla="*/ 586 h 614"/>
                <a:gd name="T10" fmla="*/ 6 w 609"/>
                <a:gd name="T11" fmla="*/ 559 h 614"/>
                <a:gd name="T12" fmla="*/ 0 w 609"/>
                <a:gd name="T13" fmla="*/ 543 h 614"/>
                <a:gd name="T14" fmla="*/ 0 w 609"/>
                <a:gd name="T15" fmla="*/ 527 h 614"/>
                <a:gd name="T16" fmla="*/ 0 w 609"/>
                <a:gd name="T17" fmla="*/ 86 h 614"/>
                <a:gd name="T18" fmla="*/ 0 w 609"/>
                <a:gd name="T19" fmla="*/ 65 h 614"/>
                <a:gd name="T20" fmla="*/ 6 w 609"/>
                <a:gd name="T21" fmla="*/ 48 h 614"/>
                <a:gd name="T22" fmla="*/ 28 w 609"/>
                <a:gd name="T23" fmla="*/ 21 h 614"/>
                <a:gd name="T24" fmla="*/ 55 w 609"/>
                <a:gd name="T25" fmla="*/ 5 h 614"/>
                <a:gd name="T26" fmla="*/ 71 w 609"/>
                <a:gd name="T27" fmla="*/ 0 h 614"/>
                <a:gd name="T28" fmla="*/ 88 w 609"/>
                <a:gd name="T29" fmla="*/ 0 h 614"/>
                <a:gd name="T30" fmla="*/ 522 w 609"/>
                <a:gd name="T31" fmla="*/ 0 h 614"/>
                <a:gd name="T32" fmla="*/ 538 w 609"/>
                <a:gd name="T33" fmla="*/ 0 h 614"/>
                <a:gd name="T34" fmla="*/ 554 w 609"/>
                <a:gd name="T35" fmla="*/ 5 h 614"/>
                <a:gd name="T36" fmla="*/ 581 w 609"/>
                <a:gd name="T37" fmla="*/ 21 h 614"/>
                <a:gd name="T38" fmla="*/ 598 w 609"/>
                <a:gd name="T39" fmla="*/ 48 h 614"/>
                <a:gd name="T40" fmla="*/ 603 w 609"/>
                <a:gd name="T41" fmla="*/ 65 h 614"/>
                <a:gd name="T42" fmla="*/ 608 w 609"/>
                <a:gd name="T43" fmla="*/ 86 h 614"/>
                <a:gd name="T44" fmla="*/ 608 w 609"/>
                <a:gd name="T45" fmla="*/ 527 h 614"/>
                <a:gd name="T46" fmla="*/ 603 w 609"/>
                <a:gd name="T47" fmla="*/ 543 h 614"/>
                <a:gd name="T48" fmla="*/ 598 w 609"/>
                <a:gd name="T49" fmla="*/ 559 h 614"/>
                <a:gd name="T50" fmla="*/ 581 w 609"/>
                <a:gd name="T51" fmla="*/ 586 h 614"/>
                <a:gd name="T52" fmla="*/ 554 w 609"/>
                <a:gd name="T53" fmla="*/ 602 h 614"/>
                <a:gd name="T54" fmla="*/ 538 w 609"/>
                <a:gd name="T55" fmla="*/ 608 h 614"/>
                <a:gd name="T56" fmla="*/ 522 w 609"/>
                <a:gd name="T57" fmla="*/ 613 h 614"/>
                <a:gd name="T58" fmla="*/ 174 w 609"/>
                <a:gd name="T59" fmla="*/ 440 h 614"/>
                <a:gd name="T60" fmla="*/ 435 w 609"/>
                <a:gd name="T61" fmla="*/ 440 h 614"/>
                <a:gd name="T62" fmla="*/ 435 w 609"/>
                <a:gd name="T63" fmla="*/ 173 h 614"/>
                <a:gd name="T64" fmla="*/ 174 w 609"/>
                <a:gd name="T65" fmla="*/ 173 h 614"/>
                <a:gd name="T66" fmla="*/ 174 w 609"/>
                <a:gd name="T67" fmla="*/ 44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14">
                  <a:moveTo>
                    <a:pt x="522" y="613"/>
                  </a:moveTo>
                  <a:lnTo>
                    <a:pt x="88" y="613"/>
                  </a:lnTo>
                  <a:lnTo>
                    <a:pt x="71" y="608"/>
                  </a:lnTo>
                  <a:lnTo>
                    <a:pt x="55" y="602"/>
                  </a:lnTo>
                  <a:lnTo>
                    <a:pt x="28" y="586"/>
                  </a:lnTo>
                  <a:lnTo>
                    <a:pt x="6" y="559"/>
                  </a:lnTo>
                  <a:lnTo>
                    <a:pt x="0" y="543"/>
                  </a:lnTo>
                  <a:lnTo>
                    <a:pt x="0" y="527"/>
                  </a:lnTo>
                  <a:lnTo>
                    <a:pt x="0" y="86"/>
                  </a:lnTo>
                  <a:lnTo>
                    <a:pt x="0" y="65"/>
                  </a:lnTo>
                  <a:lnTo>
                    <a:pt x="6" y="48"/>
                  </a:lnTo>
                  <a:lnTo>
                    <a:pt x="28" y="21"/>
                  </a:lnTo>
                  <a:lnTo>
                    <a:pt x="55" y="5"/>
                  </a:lnTo>
                  <a:lnTo>
                    <a:pt x="71" y="0"/>
                  </a:lnTo>
                  <a:lnTo>
                    <a:pt x="88" y="0"/>
                  </a:lnTo>
                  <a:lnTo>
                    <a:pt x="522" y="0"/>
                  </a:lnTo>
                  <a:lnTo>
                    <a:pt x="538" y="0"/>
                  </a:lnTo>
                  <a:lnTo>
                    <a:pt x="554" y="5"/>
                  </a:lnTo>
                  <a:lnTo>
                    <a:pt x="581" y="21"/>
                  </a:lnTo>
                  <a:lnTo>
                    <a:pt x="598" y="48"/>
                  </a:lnTo>
                  <a:lnTo>
                    <a:pt x="603" y="65"/>
                  </a:lnTo>
                  <a:lnTo>
                    <a:pt x="608" y="86"/>
                  </a:lnTo>
                  <a:lnTo>
                    <a:pt x="608" y="527"/>
                  </a:lnTo>
                  <a:lnTo>
                    <a:pt x="603" y="543"/>
                  </a:lnTo>
                  <a:lnTo>
                    <a:pt x="598" y="559"/>
                  </a:lnTo>
                  <a:lnTo>
                    <a:pt x="581" y="586"/>
                  </a:lnTo>
                  <a:lnTo>
                    <a:pt x="554" y="602"/>
                  </a:lnTo>
                  <a:lnTo>
                    <a:pt x="538" y="608"/>
                  </a:lnTo>
                  <a:lnTo>
                    <a:pt x="522" y="613"/>
                  </a:lnTo>
                  <a:close/>
                  <a:moveTo>
                    <a:pt x="174" y="440"/>
                  </a:moveTo>
                  <a:lnTo>
                    <a:pt x="435" y="440"/>
                  </a:lnTo>
                  <a:lnTo>
                    <a:pt x="435" y="173"/>
                  </a:lnTo>
                  <a:lnTo>
                    <a:pt x="174" y="173"/>
                  </a:lnTo>
                  <a:lnTo>
                    <a:pt x="174" y="44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7" name="Freeform 103"/>
            <p:cNvSpPr>
              <a:spLocks noChangeArrowheads="1"/>
            </p:cNvSpPr>
            <p:nvPr/>
          </p:nvSpPr>
          <p:spPr bwMode="auto">
            <a:xfrm>
              <a:off x="10999788" y="4273550"/>
              <a:ext cx="217488" cy="219075"/>
            </a:xfrm>
            <a:custGeom>
              <a:avLst/>
              <a:gdLst>
                <a:gd name="T0" fmla="*/ 522 w 609"/>
                <a:gd name="T1" fmla="*/ 613 h 614"/>
                <a:gd name="T2" fmla="*/ 87 w 609"/>
                <a:gd name="T3" fmla="*/ 613 h 614"/>
                <a:gd name="T4" fmla="*/ 71 w 609"/>
                <a:gd name="T5" fmla="*/ 613 h 614"/>
                <a:gd name="T6" fmla="*/ 54 w 609"/>
                <a:gd name="T7" fmla="*/ 608 h 614"/>
                <a:gd name="T8" fmla="*/ 27 w 609"/>
                <a:gd name="T9" fmla="*/ 586 h 614"/>
                <a:gd name="T10" fmla="*/ 6 w 609"/>
                <a:gd name="T11" fmla="*/ 559 h 614"/>
                <a:gd name="T12" fmla="*/ 0 w 609"/>
                <a:gd name="T13" fmla="*/ 543 h 614"/>
                <a:gd name="T14" fmla="*/ 0 w 609"/>
                <a:gd name="T15" fmla="*/ 527 h 614"/>
                <a:gd name="T16" fmla="*/ 0 w 609"/>
                <a:gd name="T17" fmla="*/ 86 h 614"/>
                <a:gd name="T18" fmla="*/ 0 w 609"/>
                <a:gd name="T19" fmla="*/ 70 h 614"/>
                <a:gd name="T20" fmla="*/ 6 w 609"/>
                <a:gd name="T21" fmla="*/ 54 h 614"/>
                <a:gd name="T22" fmla="*/ 27 w 609"/>
                <a:gd name="T23" fmla="*/ 27 h 614"/>
                <a:gd name="T24" fmla="*/ 54 w 609"/>
                <a:gd name="T25" fmla="*/ 5 h 614"/>
                <a:gd name="T26" fmla="*/ 71 w 609"/>
                <a:gd name="T27" fmla="*/ 0 h 614"/>
                <a:gd name="T28" fmla="*/ 87 w 609"/>
                <a:gd name="T29" fmla="*/ 0 h 614"/>
                <a:gd name="T30" fmla="*/ 522 w 609"/>
                <a:gd name="T31" fmla="*/ 0 h 614"/>
                <a:gd name="T32" fmla="*/ 538 w 609"/>
                <a:gd name="T33" fmla="*/ 0 h 614"/>
                <a:gd name="T34" fmla="*/ 554 w 609"/>
                <a:gd name="T35" fmla="*/ 5 h 614"/>
                <a:gd name="T36" fmla="*/ 581 w 609"/>
                <a:gd name="T37" fmla="*/ 27 h 614"/>
                <a:gd name="T38" fmla="*/ 597 w 609"/>
                <a:gd name="T39" fmla="*/ 54 h 614"/>
                <a:gd name="T40" fmla="*/ 603 w 609"/>
                <a:gd name="T41" fmla="*/ 70 h 614"/>
                <a:gd name="T42" fmla="*/ 608 w 609"/>
                <a:gd name="T43" fmla="*/ 86 h 614"/>
                <a:gd name="T44" fmla="*/ 608 w 609"/>
                <a:gd name="T45" fmla="*/ 527 h 614"/>
                <a:gd name="T46" fmla="*/ 603 w 609"/>
                <a:gd name="T47" fmla="*/ 543 h 614"/>
                <a:gd name="T48" fmla="*/ 597 w 609"/>
                <a:gd name="T49" fmla="*/ 559 h 614"/>
                <a:gd name="T50" fmla="*/ 581 w 609"/>
                <a:gd name="T51" fmla="*/ 586 h 614"/>
                <a:gd name="T52" fmla="*/ 554 w 609"/>
                <a:gd name="T53" fmla="*/ 608 h 614"/>
                <a:gd name="T54" fmla="*/ 538 w 609"/>
                <a:gd name="T55" fmla="*/ 613 h 614"/>
                <a:gd name="T56" fmla="*/ 522 w 609"/>
                <a:gd name="T57" fmla="*/ 613 h 614"/>
                <a:gd name="T58" fmla="*/ 174 w 609"/>
                <a:gd name="T59" fmla="*/ 439 h 614"/>
                <a:gd name="T60" fmla="*/ 435 w 609"/>
                <a:gd name="T61" fmla="*/ 439 h 614"/>
                <a:gd name="T62" fmla="*/ 435 w 609"/>
                <a:gd name="T63" fmla="*/ 173 h 614"/>
                <a:gd name="T64" fmla="*/ 174 w 609"/>
                <a:gd name="T65" fmla="*/ 173 h 614"/>
                <a:gd name="T66" fmla="*/ 174 w 609"/>
                <a:gd name="T67" fmla="*/ 439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14">
                  <a:moveTo>
                    <a:pt x="522" y="613"/>
                  </a:moveTo>
                  <a:lnTo>
                    <a:pt x="87" y="613"/>
                  </a:lnTo>
                  <a:lnTo>
                    <a:pt x="71" y="613"/>
                  </a:lnTo>
                  <a:lnTo>
                    <a:pt x="54" y="608"/>
                  </a:lnTo>
                  <a:lnTo>
                    <a:pt x="27" y="586"/>
                  </a:lnTo>
                  <a:lnTo>
                    <a:pt x="6" y="559"/>
                  </a:lnTo>
                  <a:lnTo>
                    <a:pt x="0" y="543"/>
                  </a:lnTo>
                  <a:lnTo>
                    <a:pt x="0" y="527"/>
                  </a:lnTo>
                  <a:lnTo>
                    <a:pt x="0" y="86"/>
                  </a:lnTo>
                  <a:lnTo>
                    <a:pt x="0" y="70"/>
                  </a:lnTo>
                  <a:lnTo>
                    <a:pt x="6" y="54"/>
                  </a:lnTo>
                  <a:lnTo>
                    <a:pt x="27" y="27"/>
                  </a:lnTo>
                  <a:lnTo>
                    <a:pt x="54" y="5"/>
                  </a:lnTo>
                  <a:lnTo>
                    <a:pt x="71" y="0"/>
                  </a:lnTo>
                  <a:lnTo>
                    <a:pt x="87" y="0"/>
                  </a:lnTo>
                  <a:lnTo>
                    <a:pt x="522" y="0"/>
                  </a:lnTo>
                  <a:lnTo>
                    <a:pt x="538" y="0"/>
                  </a:lnTo>
                  <a:lnTo>
                    <a:pt x="554" y="5"/>
                  </a:lnTo>
                  <a:lnTo>
                    <a:pt x="581" y="27"/>
                  </a:lnTo>
                  <a:lnTo>
                    <a:pt x="597" y="54"/>
                  </a:lnTo>
                  <a:lnTo>
                    <a:pt x="603" y="70"/>
                  </a:lnTo>
                  <a:lnTo>
                    <a:pt x="608" y="86"/>
                  </a:lnTo>
                  <a:lnTo>
                    <a:pt x="608" y="527"/>
                  </a:lnTo>
                  <a:lnTo>
                    <a:pt x="603" y="543"/>
                  </a:lnTo>
                  <a:lnTo>
                    <a:pt x="597" y="559"/>
                  </a:lnTo>
                  <a:lnTo>
                    <a:pt x="581" y="586"/>
                  </a:lnTo>
                  <a:lnTo>
                    <a:pt x="554" y="608"/>
                  </a:lnTo>
                  <a:lnTo>
                    <a:pt x="538" y="613"/>
                  </a:lnTo>
                  <a:lnTo>
                    <a:pt x="522" y="613"/>
                  </a:lnTo>
                  <a:close/>
                  <a:moveTo>
                    <a:pt x="174" y="439"/>
                  </a:moveTo>
                  <a:lnTo>
                    <a:pt x="435" y="439"/>
                  </a:lnTo>
                  <a:lnTo>
                    <a:pt x="435" y="173"/>
                  </a:lnTo>
                  <a:lnTo>
                    <a:pt x="174" y="173"/>
                  </a:lnTo>
                  <a:lnTo>
                    <a:pt x="174" y="43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8" name="Freeform 104"/>
            <p:cNvSpPr>
              <a:spLocks noChangeArrowheads="1"/>
            </p:cNvSpPr>
            <p:nvPr/>
          </p:nvSpPr>
          <p:spPr bwMode="auto">
            <a:xfrm>
              <a:off x="8509000" y="6242050"/>
              <a:ext cx="371475" cy="215900"/>
            </a:xfrm>
            <a:custGeom>
              <a:avLst/>
              <a:gdLst>
                <a:gd name="T0" fmla="*/ 515 w 1038"/>
                <a:gd name="T1" fmla="*/ 603 h 604"/>
                <a:gd name="T2" fmla="*/ 483 w 1038"/>
                <a:gd name="T3" fmla="*/ 598 h 604"/>
                <a:gd name="T4" fmla="*/ 472 w 1038"/>
                <a:gd name="T5" fmla="*/ 593 h 604"/>
                <a:gd name="T6" fmla="*/ 456 w 1038"/>
                <a:gd name="T7" fmla="*/ 581 h 604"/>
                <a:gd name="T8" fmla="*/ 21 w 1038"/>
                <a:gd name="T9" fmla="*/ 147 h 604"/>
                <a:gd name="T10" fmla="*/ 10 w 1038"/>
                <a:gd name="T11" fmla="*/ 125 h 604"/>
                <a:gd name="T12" fmla="*/ 0 w 1038"/>
                <a:gd name="T13" fmla="*/ 104 h 604"/>
                <a:gd name="T14" fmla="*/ 0 w 1038"/>
                <a:gd name="T15" fmla="*/ 77 h 604"/>
                <a:gd name="T16" fmla="*/ 5 w 1038"/>
                <a:gd name="T17" fmla="*/ 54 h 604"/>
                <a:gd name="T18" fmla="*/ 16 w 1038"/>
                <a:gd name="T19" fmla="*/ 27 h 604"/>
                <a:gd name="T20" fmla="*/ 38 w 1038"/>
                <a:gd name="T21" fmla="*/ 11 h 604"/>
                <a:gd name="T22" fmla="*/ 59 w 1038"/>
                <a:gd name="T23" fmla="*/ 0 h 604"/>
                <a:gd name="T24" fmla="*/ 87 w 1038"/>
                <a:gd name="T25" fmla="*/ 0 h 604"/>
                <a:gd name="T26" fmla="*/ 950 w 1038"/>
                <a:gd name="T27" fmla="*/ 0 h 604"/>
                <a:gd name="T28" fmla="*/ 977 w 1038"/>
                <a:gd name="T29" fmla="*/ 0 h 604"/>
                <a:gd name="T30" fmla="*/ 999 w 1038"/>
                <a:gd name="T31" fmla="*/ 11 h 604"/>
                <a:gd name="T32" fmla="*/ 1020 w 1038"/>
                <a:gd name="T33" fmla="*/ 27 h 604"/>
                <a:gd name="T34" fmla="*/ 1031 w 1038"/>
                <a:gd name="T35" fmla="*/ 54 h 604"/>
                <a:gd name="T36" fmla="*/ 1037 w 1038"/>
                <a:gd name="T37" fmla="*/ 77 h 604"/>
                <a:gd name="T38" fmla="*/ 1037 w 1038"/>
                <a:gd name="T39" fmla="*/ 104 h 604"/>
                <a:gd name="T40" fmla="*/ 1026 w 1038"/>
                <a:gd name="T41" fmla="*/ 125 h 604"/>
                <a:gd name="T42" fmla="*/ 1015 w 1038"/>
                <a:gd name="T43" fmla="*/ 147 h 604"/>
                <a:gd name="T44" fmla="*/ 581 w 1038"/>
                <a:gd name="T45" fmla="*/ 581 h 604"/>
                <a:gd name="T46" fmla="*/ 564 w 1038"/>
                <a:gd name="T47" fmla="*/ 593 h 604"/>
                <a:gd name="T48" fmla="*/ 554 w 1038"/>
                <a:gd name="T49" fmla="*/ 598 h 604"/>
                <a:gd name="T50" fmla="*/ 515 w 1038"/>
                <a:gd name="T51" fmla="*/ 603 h 604"/>
                <a:gd name="T52" fmla="*/ 298 w 1038"/>
                <a:gd name="T53" fmla="*/ 174 h 604"/>
                <a:gd name="T54" fmla="*/ 515 w 1038"/>
                <a:gd name="T55" fmla="*/ 397 h 604"/>
                <a:gd name="T56" fmla="*/ 738 w 1038"/>
                <a:gd name="T57" fmla="*/ 174 h 604"/>
                <a:gd name="T58" fmla="*/ 298 w 1038"/>
                <a:gd name="T59"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8" h="604">
                  <a:moveTo>
                    <a:pt x="515" y="603"/>
                  </a:moveTo>
                  <a:lnTo>
                    <a:pt x="483" y="598"/>
                  </a:lnTo>
                  <a:lnTo>
                    <a:pt x="472" y="593"/>
                  </a:lnTo>
                  <a:lnTo>
                    <a:pt x="456" y="581"/>
                  </a:lnTo>
                  <a:lnTo>
                    <a:pt x="21" y="147"/>
                  </a:lnTo>
                  <a:lnTo>
                    <a:pt x="10" y="125"/>
                  </a:lnTo>
                  <a:lnTo>
                    <a:pt x="0" y="104"/>
                  </a:lnTo>
                  <a:lnTo>
                    <a:pt x="0" y="77"/>
                  </a:lnTo>
                  <a:lnTo>
                    <a:pt x="5" y="54"/>
                  </a:lnTo>
                  <a:lnTo>
                    <a:pt x="16" y="27"/>
                  </a:lnTo>
                  <a:lnTo>
                    <a:pt x="38" y="11"/>
                  </a:lnTo>
                  <a:lnTo>
                    <a:pt x="59" y="0"/>
                  </a:lnTo>
                  <a:lnTo>
                    <a:pt x="87" y="0"/>
                  </a:lnTo>
                  <a:lnTo>
                    <a:pt x="950" y="0"/>
                  </a:lnTo>
                  <a:lnTo>
                    <a:pt x="977" y="0"/>
                  </a:lnTo>
                  <a:lnTo>
                    <a:pt x="999" y="11"/>
                  </a:lnTo>
                  <a:lnTo>
                    <a:pt x="1020" y="27"/>
                  </a:lnTo>
                  <a:lnTo>
                    <a:pt x="1031" y="54"/>
                  </a:lnTo>
                  <a:lnTo>
                    <a:pt x="1037" y="77"/>
                  </a:lnTo>
                  <a:lnTo>
                    <a:pt x="1037" y="104"/>
                  </a:lnTo>
                  <a:lnTo>
                    <a:pt x="1026" y="125"/>
                  </a:lnTo>
                  <a:lnTo>
                    <a:pt x="1015" y="147"/>
                  </a:lnTo>
                  <a:lnTo>
                    <a:pt x="581" y="581"/>
                  </a:lnTo>
                  <a:lnTo>
                    <a:pt x="564" y="593"/>
                  </a:lnTo>
                  <a:lnTo>
                    <a:pt x="554" y="598"/>
                  </a:lnTo>
                  <a:lnTo>
                    <a:pt x="515" y="603"/>
                  </a:lnTo>
                  <a:close/>
                  <a:moveTo>
                    <a:pt x="298" y="174"/>
                  </a:moveTo>
                  <a:lnTo>
                    <a:pt x="515" y="397"/>
                  </a:lnTo>
                  <a:lnTo>
                    <a:pt x="738" y="174"/>
                  </a:lnTo>
                  <a:lnTo>
                    <a:pt x="298"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9" name="Freeform 113"/>
            <p:cNvSpPr>
              <a:spLocks noChangeArrowheads="1"/>
            </p:cNvSpPr>
            <p:nvPr/>
          </p:nvSpPr>
          <p:spPr bwMode="auto">
            <a:xfrm>
              <a:off x="7577137" y="6556375"/>
              <a:ext cx="61913" cy="301625"/>
            </a:xfrm>
            <a:custGeom>
              <a:avLst/>
              <a:gdLst>
                <a:gd name="T0" fmla="*/ 173 w 174"/>
                <a:gd name="T1" fmla="*/ 1646 h 1647"/>
                <a:gd name="T2" fmla="*/ 0 w 174"/>
                <a:gd name="T3" fmla="*/ 1646 h 1647"/>
                <a:gd name="T4" fmla="*/ 0 w 174"/>
                <a:gd name="T5" fmla="*/ 0 h 1647"/>
                <a:gd name="T6" fmla="*/ 173 w 174"/>
                <a:gd name="T7" fmla="*/ 0 h 1647"/>
                <a:gd name="T8" fmla="*/ 173 w 174"/>
                <a:gd name="T9" fmla="*/ 1646 h 1647"/>
              </a:gdLst>
              <a:ahLst/>
              <a:cxnLst>
                <a:cxn ang="0">
                  <a:pos x="T0" y="T1"/>
                </a:cxn>
                <a:cxn ang="0">
                  <a:pos x="T2" y="T3"/>
                </a:cxn>
                <a:cxn ang="0">
                  <a:pos x="T4" y="T5"/>
                </a:cxn>
                <a:cxn ang="0">
                  <a:pos x="T6" y="T7"/>
                </a:cxn>
                <a:cxn ang="0">
                  <a:pos x="T8" y="T9"/>
                </a:cxn>
              </a:cxnLst>
              <a:rect l="0" t="0" r="r" b="b"/>
              <a:pathLst>
                <a:path w="174" h="1647">
                  <a:moveTo>
                    <a:pt x="173" y="1646"/>
                  </a:moveTo>
                  <a:lnTo>
                    <a:pt x="0" y="1646"/>
                  </a:lnTo>
                  <a:lnTo>
                    <a:pt x="0" y="0"/>
                  </a:lnTo>
                  <a:lnTo>
                    <a:pt x="173" y="0"/>
                  </a:lnTo>
                  <a:lnTo>
                    <a:pt x="173" y="16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0" name="Freeform 114"/>
            <p:cNvSpPr>
              <a:spLocks noChangeArrowheads="1"/>
            </p:cNvSpPr>
            <p:nvPr/>
          </p:nvSpPr>
          <p:spPr bwMode="auto">
            <a:xfrm>
              <a:off x="8570913" y="5899150"/>
              <a:ext cx="90488" cy="217487"/>
            </a:xfrm>
            <a:custGeom>
              <a:avLst/>
              <a:gdLst>
                <a:gd name="T0" fmla="*/ 131 w 257"/>
                <a:gd name="T1" fmla="*/ 434 h 609"/>
                <a:gd name="T2" fmla="*/ 131 w 257"/>
                <a:gd name="T3" fmla="*/ 434 h 609"/>
                <a:gd name="T4" fmla="*/ 104 w 257"/>
                <a:gd name="T5" fmla="*/ 429 h 609"/>
                <a:gd name="T6" fmla="*/ 77 w 257"/>
                <a:gd name="T7" fmla="*/ 423 h 609"/>
                <a:gd name="T8" fmla="*/ 54 w 257"/>
                <a:gd name="T9" fmla="*/ 413 h 609"/>
                <a:gd name="T10" fmla="*/ 38 w 257"/>
                <a:gd name="T11" fmla="*/ 396 h 609"/>
                <a:gd name="T12" fmla="*/ 22 w 257"/>
                <a:gd name="T13" fmla="*/ 375 h 609"/>
                <a:gd name="T14" fmla="*/ 11 w 257"/>
                <a:gd name="T15" fmla="*/ 353 h 609"/>
                <a:gd name="T16" fmla="*/ 0 w 257"/>
                <a:gd name="T17" fmla="*/ 331 h 609"/>
                <a:gd name="T18" fmla="*/ 0 w 257"/>
                <a:gd name="T19" fmla="*/ 304 h 609"/>
                <a:gd name="T20" fmla="*/ 0 w 257"/>
                <a:gd name="T21" fmla="*/ 304 h 609"/>
                <a:gd name="T22" fmla="*/ 0 w 257"/>
                <a:gd name="T23" fmla="*/ 277 h 609"/>
                <a:gd name="T24" fmla="*/ 11 w 257"/>
                <a:gd name="T25" fmla="*/ 255 h 609"/>
                <a:gd name="T26" fmla="*/ 22 w 257"/>
                <a:gd name="T27" fmla="*/ 233 h 609"/>
                <a:gd name="T28" fmla="*/ 38 w 257"/>
                <a:gd name="T29" fmla="*/ 211 h 609"/>
                <a:gd name="T30" fmla="*/ 54 w 257"/>
                <a:gd name="T31" fmla="*/ 195 h 609"/>
                <a:gd name="T32" fmla="*/ 77 w 257"/>
                <a:gd name="T33" fmla="*/ 184 h 609"/>
                <a:gd name="T34" fmla="*/ 104 w 257"/>
                <a:gd name="T35" fmla="*/ 173 h 609"/>
                <a:gd name="T36" fmla="*/ 131 w 257"/>
                <a:gd name="T37" fmla="*/ 173 h 609"/>
                <a:gd name="T38" fmla="*/ 131 w 257"/>
                <a:gd name="T39" fmla="*/ 173 h 609"/>
                <a:gd name="T40" fmla="*/ 152 w 257"/>
                <a:gd name="T41" fmla="*/ 173 h 609"/>
                <a:gd name="T42" fmla="*/ 179 w 257"/>
                <a:gd name="T43" fmla="*/ 184 h 609"/>
                <a:gd name="T44" fmla="*/ 201 w 257"/>
                <a:gd name="T45" fmla="*/ 195 h 609"/>
                <a:gd name="T46" fmla="*/ 218 w 257"/>
                <a:gd name="T47" fmla="*/ 211 h 609"/>
                <a:gd name="T48" fmla="*/ 234 w 257"/>
                <a:gd name="T49" fmla="*/ 233 h 609"/>
                <a:gd name="T50" fmla="*/ 250 w 257"/>
                <a:gd name="T51" fmla="*/ 255 h 609"/>
                <a:gd name="T52" fmla="*/ 256 w 257"/>
                <a:gd name="T53" fmla="*/ 277 h 609"/>
                <a:gd name="T54" fmla="*/ 256 w 257"/>
                <a:gd name="T55" fmla="*/ 304 h 609"/>
                <a:gd name="T56" fmla="*/ 256 w 257"/>
                <a:gd name="T57" fmla="*/ 27 h 609"/>
                <a:gd name="T58" fmla="*/ 256 w 257"/>
                <a:gd name="T59" fmla="*/ 27 h 609"/>
                <a:gd name="T60" fmla="*/ 229 w 257"/>
                <a:gd name="T61" fmla="*/ 16 h 609"/>
                <a:gd name="T62" fmla="*/ 196 w 257"/>
                <a:gd name="T63" fmla="*/ 5 h 609"/>
                <a:gd name="T64" fmla="*/ 163 w 257"/>
                <a:gd name="T65" fmla="*/ 0 h 609"/>
                <a:gd name="T66" fmla="*/ 131 w 257"/>
                <a:gd name="T67" fmla="*/ 0 h 609"/>
                <a:gd name="T68" fmla="*/ 131 w 257"/>
                <a:gd name="T69" fmla="*/ 0 h 609"/>
                <a:gd name="T70" fmla="*/ 93 w 257"/>
                <a:gd name="T71" fmla="*/ 0 h 609"/>
                <a:gd name="T72" fmla="*/ 60 w 257"/>
                <a:gd name="T73" fmla="*/ 5 h 609"/>
                <a:gd name="T74" fmla="*/ 27 w 257"/>
                <a:gd name="T75" fmla="*/ 16 h 609"/>
                <a:gd name="T76" fmla="*/ 0 w 257"/>
                <a:gd name="T77" fmla="*/ 27 h 609"/>
                <a:gd name="T78" fmla="*/ 0 w 257"/>
                <a:gd name="T79" fmla="*/ 575 h 609"/>
                <a:gd name="T80" fmla="*/ 0 w 257"/>
                <a:gd name="T81" fmla="*/ 575 h 609"/>
                <a:gd name="T82" fmla="*/ 27 w 257"/>
                <a:gd name="T83" fmla="*/ 592 h 609"/>
                <a:gd name="T84" fmla="*/ 60 w 257"/>
                <a:gd name="T85" fmla="*/ 597 h 609"/>
                <a:gd name="T86" fmla="*/ 93 w 257"/>
                <a:gd name="T87" fmla="*/ 602 h 609"/>
                <a:gd name="T88" fmla="*/ 131 w 257"/>
                <a:gd name="T89" fmla="*/ 608 h 609"/>
                <a:gd name="T90" fmla="*/ 131 w 257"/>
                <a:gd name="T91" fmla="*/ 608 h 609"/>
                <a:gd name="T92" fmla="*/ 163 w 257"/>
                <a:gd name="T93" fmla="*/ 602 h 609"/>
                <a:gd name="T94" fmla="*/ 196 w 257"/>
                <a:gd name="T95" fmla="*/ 597 h 609"/>
                <a:gd name="T96" fmla="*/ 229 w 257"/>
                <a:gd name="T97" fmla="*/ 592 h 609"/>
                <a:gd name="T98" fmla="*/ 256 w 257"/>
                <a:gd name="T99" fmla="*/ 575 h 609"/>
                <a:gd name="T100" fmla="*/ 256 w 257"/>
                <a:gd name="T101" fmla="*/ 304 h 609"/>
                <a:gd name="T102" fmla="*/ 256 w 257"/>
                <a:gd name="T103" fmla="*/ 304 h 609"/>
                <a:gd name="T104" fmla="*/ 256 w 257"/>
                <a:gd name="T105" fmla="*/ 331 h 609"/>
                <a:gd name="T106" fmla="*/ 250 w 257"/>
                <a:gd name="T107" fmla="*/ 353 h 609"/>
                <a:gd name="T108" fmla="*/ 234 w 257"/>
                <a:gd name="T109" fmla="*/ 375 h 609"/>
                <a:gd name="T110" fmla="*/ 218 w 257"/>
                <a:gd name="T111" fmla="*/ 396 h 609"/>
                <a:gd name="T112" fmla="*/ 201 w 257"/>
                <a:gd name="T113" fmla="*/ 413 h 609"/>
                <a:gd name="T114" fmla="*/ 179 w 257"/>
                <a:gd name="T115" fmla="*/ 423 h 609"/>
                <a:gd name="T116" fmla="*/ 152 w 257"/>
                <a:gd name="T117" fmla="*/ 429 h 609"/>
                <a:gd name="T118" fmla="*/ 131 w 257"/>
                <a:gd name="T119" fmla="*/ 43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7" h="609">
                  <a:moveTo>
                    <a:pt x="131" y="434"/>
                  </a:moveTo>
                  <a:lnTo>
                    <a:pt x="131" y="434"/>
                  </a:lnTo>
                  <a:lnTo>
                    <a:pt x="104" y="429"/>
                  </a:lnTo>
                  <a:lnTo>
                    <a:pt x="77" y="423"/>
                  </a:lnTo>
                  <a:lnTo>
                    <a:pt x="54" y="413"/>
                  </a:lnTo>
                  <a:lnTo>
                    <a:pt x="38" y="396"/>
                  </a:lnTo>
                  <a:lnTo>
                    <a:pt x="22" y="375"/>
                  </a:lnTo>
                  <a:lnTo>
                    <a:pt x="11" y="353"/>
                  </a:lnTo>
                  <a:lnTo>
                    <a:pt x="0" y="331"/>
                  </a:lnTo>
                  <a:lnTo>
                    <a:pt x="0" y="304"/>
                  </a:lnTo>
                  <a:lnTo>
                    <a:pt x="0" y="304"/>
                  </a:lnTo>
                  <a:lnTo>
                    <a:pt x="0" y="277"/>
                  </a:lnTo>
                  <a:lnTo>
                    <a:pt x="11" y="255"/>
                  </a:lnTo>
                  <a:lnTo>
                    <a:pt x="22" y="233"/>
                  </a:lnTo>
                  <a:lnTo>
                    <a:pt x="38" y="211"/>
                  </a:lnTo>
                  <a:lnTo>
                    <a:pt x="54" y="195"/>
                  </a:lnTo>
                  <a:lnTo>
                    <a:pt x="77" y="184"/>
                  </a:lnTo>
                  <a:lnTo>
                    <a:pt x="104" y="173"/>
                  </a:lnTo>
                  <a:lnTo>
                    <a:pt x="131" y="173"/>
                  </a:lnTo>
                  <a:lnTo>
                    <a:pt x="131" y="173"/>
                  </a:lnTo>
                  <a:lnTo>
                    <a:pt x="152" y="173"/>
                  </a:lnTo>
                  <a:lnTo>
                    <a:pt x="179" y="184"/>
                  </a:lnTo>
                  <a:lnTo>
                    <a:pt x="201" y="195"/>
                  </a:lnTo>
                  <a:lnTo>
                    <a:pt x="218" y="211"/>
                  </a:lnTo>
                  <a:lnTo>
                    <a:pt x="234" y="233"/>
                  </a:lnTo>
                  <a:lnTo>
                    <a:pt x="250" y="255"/>
                  </a:lnTo>
                  <a:lnTo>
                    <a:pt x="256" y="277"/>
                  </a:lnTo>
                  <a:lnTo>
                    <a:pt x="256" y="304"/>
                  </a:lnTo>
                  <a:lnTo>
                    <a:pt x="256" y="27"/>
                  </a:lnTo>
                  <a:lnTo>
                    <a:pt x="256" y="27"/>
                  </a:lnTo>
                  <a:lnTo>
                    <a:pt x="229" y="16"/>
                  </a:lnTo>
                  <a:lnTo>
                    <a:pt x="196" y="5"/>
                  </a:lnTo>
                  <a:lnTo>
                    <a:pt x="163" y="0"/>
                  </a:lnTo>
                  <a:lnTo>
                    <a:pt x="131" y="0"/>
                  </a:lnTo>
                  <a:lnTo>
                    <a:pt x="131" y="0"/>
                  </a:lnTo>
                  <a:lnTo>
                    <a:pt x="93" y="0"/>
                  </a:lnTo>
                  <a:lnTo>
                    <a:pt x="60" y="5"/>
                  </a:lnTo>
                  <a:lnTo>
                    <a:pt x="27" y="16"/>
                  </a:lnTo>
                  <a:lnTo>
                    <a:pt x="0" y="27"/>
                  </a:lnTo>
                  <a:lnTo>
                    <a:pt x="0" y="575"/>
                  </a:lnTo>
                  <a:lnTo>
                    <a:pt x="0" y="575"/>
                  </a:lnTo>
                  <a:lnTo>
                    <a:pt x="27" y="592"/>
                  </a:lnTo>
                  <a:lnTo>
                    <a:pt x="60" y="597"/>
                  </a:lnTo>
                  <a:lnTo>
                    <a:pt x="93" y="602"/>
                  </a:lnTo>
                  <a:lnTo>
                    <a:pt x="131" y="608"/>
                  </a:lnTo>
                  <a:lnTo>
                    <a:pt x="131" y="608"/>
                  </a:lnTo>
                  <a:lnTo>
                    <a:pt x="163" y="602"/>
                  </a:lnTo>
                  <a:lnTo>
                    <a:pt x="196" y="597"/>
                  </a:lnTo>
                  <a:lnTo>
                    <a:pt x="229" y="592"/>
                  </a:lnTo>
                  <a:lnTo>
                    <a:pt x="256" y="575"/>
                  </a:lnTo>
                  <a:lnTo>
                    <a:pt x="256" y="304"/>
                  </a:lnTo>
                  <a:lnTo>
                    <a:pt x="256" y="304"/>
                  </a:lnTo>
                  <a:lnTo>
                    <a:pt x="256" y="331"/>
                  </a:lnTo>
                  <a:lnTo>
                    <a:pt x="250" y="353"/>
                  </a:lnTo>
                  <a:lnTo>
                    <a:pt x="234" y="375"/>
                  </a:lnTo>
                  <a:lnTo>
                    <a:pt x="218" y="396"/>
                  </a:lnTo>
                  <a:lnTo>
                    <a:pt x="201" y="413"/>
                  </a:lnTo>
                  <a:lnTo>
                    <a:pt x="179" y="423"/>
                  </a:lnTo>
                  <a:lnTo>
                    <a:pt x="152" y="429"/>
                  </a:lnTo>
                  <a:lnTo>
                    <a:pt x="131" y="43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1" name="Freeform 115"/>
            <p:cNvSpPr>
              <a:spLocks noChangeArrowheads="1"/>
            </p:cNvSpPr>
            <p:nvPr/>
          </p:nvSpPr>
          <p:spPr bwMode="auto">
            <a:xfrm>
              <a:off x="8662988" y="5908675"/>
              <a:ext cx="60325" cy="195262"/>
            </a:xfrm>
            <a:custGeom>
              <a:avLst/>
              <a:gdLst>
                <a:gd name="T0" fmla="*/ 0 w 174"/>
                <a:gd name="T1" fmla="*/ 0 h 549"/>
                <a:gd name="T2" fmla="*/ 0 w 174"/>
                <a:gd name="T3" fmla="*/ 277 h 549"/>
                <a:gd name="T4" fmla="*/ 0 w 174"/>
                <a:gd name="T5" fmla="*/ 548 h 549"/>
                <a:gd name="T6" fmla="*/ 0 w 174"/>
                <a:gd name="T7" fmla="*/ 548 h 549"/>
                <a:gd name="T8" fmla="*/ 37 w 174"/>
                <a:gd name="T9" fmla="*/ 527 h 549"/>
                <a:gd name="T10" fmla="*/ 70 w 174"/>
                <a:gd name="T11" fmla="*/ 505 h 549"/>
                <a:gd name="T12" fmla="*/ 102 w 174"/>
                <a:gd name="T13" fmla="*/ 473 h 549"/>
                <a:gd name="T14" fmla="*/ 130 w 174"/>
                <a:gd name="T15" fmla="*/ 440 h 549"/>
                <a:gd name="T16" fmla="*/ 146 w 174"/>
                <a:gd name="T17" fmla="*/ 402 h 549"/>
                <a:gd name="T18" fmla="*/ 162 w 174"/>
                <a:gd name="T19" fmla="*/ 364 h 549"/>
                <a:gd name="T20" fmla="*/ 173 w 174"/>
                <a:gd name="T21" fmla="*/ 320 h 549"/>
                <a:gd name="T22" fmla="*/ 173 w 174"/>
                <a:gd name="T23" fmla="*/ 277 h 549"/>
                <a:gd name="T24" fmla="*/ 173 w 174"/>
                <a:gd name="T25" fmla="*/ 277 h 549"/>
                <a:gd name="T26" fmla="*/ 173 w 174"/>
                <a:gd name="T27" fmla="*/ 234 h 549"/>
                <a:gd name="T28" fmla="*/ 162 w 174"/>
                <a:gd name="T29" fmla="*/ 190 h 549"/>
                <a:gd name="T30" fmla="*/ 146 w 174"/>
                <a:gd name="T31" fmla="*/ 146 h 549"/>
                <a:gd name="T32" fmla="*/ 130 w 174"/>
                <a:gd name="T33" fmla="*/ 114 h 549"/>
                <a:gd name="T34" fmla="*/ 102 w 174"/>
                <a:gd name="T35" fmla="*/ 76 h 549"/>
                <a:gd name="T36" fmla="*/ 70 w 174"/>
                <a:gd name="T37" fmla="*/ 49 h 549"/>
                <a:gd name="T38" fmla="*/ 37 w 174"/>
                <a:gd name="T39" fmla="*/ 22 h 549"/>
                <a:gd name="T40" fmla="*/ 0 w 174"/>
                <a:gd name="T41" fmla="*/ 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549">
                  <a:moveTo>
                    <a:pt x="0" y="0"/>
                  </a:moveTo>
                  <a:lnTo>
                    <a:pt x="0" y="277"/>
                  </a:lnTo>
                  <a:lnTo>
                    <a:pt x="0" y="548"/>
                  </a:lnTo>
                  <a:lnTo>
                    <a:pt x="0" y="548"/>
                  </a:lnTo>
                  <a:lnTo>
                    <a:pt x="37" y="527"/>
                  </a:lnTo>
                  <a:lnTo>
                    <a:pt x="70" y="505"/>
                  </a:lnTo>
                  <a:lnTo>
                    <a:pt x="102" y="473"/>
                  </a:lnTo>
                  <a:lnTo>
                    <a:pt x="130" y="440"/>
                  </a:lnTo>
                  <a:lnTo>
                    <a:pt x="146" y="402"/>
                  </a:lnTo>
                  <a:lnTo>
                    <a:pt x="162" y="364"/>
                  </a:lnTo>
                  <a:lnTo>
                    <a:pt x="173" y="320"/>
                  </a:lnTo>
                  <a:lnTo>
                    <a:pt x="173" y="277"/>
                  </a:lnTo>
                  <a:lnTo>
                    <a:pt x="173" y="277"/>
                  </a:lnTo>
                  <a:lnTo>
                    <a:pt x="173" y="234"/>
                  </a:lnTo>
                  <a:lnTo>
                    <a:pt x="162" y="190"/>
                  </a:lnTo>
                  <a:lnTo>
                    <a:pt x="146" y="146"/>
                  </a:lnTo>
                  <a:lnTo>
                    <a:pt x="130" y="114"/>
                  </a:lnTo>
                  <a:lnTo>
                    <a:pt x="102" y="76"/>
                  </a:lnTo>
                  <a:lnTo>
                    <a:pt x="70" y="49"/>
                  </a:lnTo>
                  <a:lnTo>
                    <a:pt x="37"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2" name="Freeform 116"/>
            <p:cNvSpPr>
              <a:spLocks noChangeArrowheads="1"/>
            </p:cNvSpPr>
            <p:nvPr/>
          </p:nvSpPr>
          <p:spPr bwMode="auto">
            <a:xfrm>
              <a:off x="8509000" y="5908675"/>
              <a:ext cx="60325" cy="955675"/>
            </a:xfrm>
            <a:custGeom>
              <a:avLst/>
              <a:gdLst>
                <a:gd name="T0" fmla="*/ 0 w 174"/>
                <a:gd name="T1" fmla="*/ 277 h 2657"/>
                <a:gd name="T2" fmla="*/ 0 w 174"/>
                <a:gd name="T3" fmla="*/ 277 h 2657"/>
                <a:gd name="T4" fmla="*/ 0 w 174"/>
                <a:gd name="T5" fmla="*/ 234 h 2657"/>
                <a:gd name="T6" fmla="*/ 10 w 174"/>
                <a:gd name="T7" fmla="*/ 190 h 2657"/>
                <a:gd name="T8" fmla="*/ 27 w 174"/>
                <a:gd name="T9" fmla="*/ 146 h 2657"/>
                <a:gd name="T10" fmla="*/ 48 w 174"/>
                <a:gd name="T11" fmla="*/ 114 h 2657"/>
                <a:gd name="T12" fmla="*/ 70 w 174"/>
                <a:gd name="T13" fmla="*/ 76 h 2657"/>
                <a:gd name="T14" fmla="*/ 103 w 174"/>
                <a:gd name="T15" fmla="*/ 49 h 2657"/>
                <a:gd name="T16" fmla="*/ 135 w 174"/>
                <a:gd name="T17" fmla="*/ 22 h 2657"/>
                <a:gd name="T18" fmla="*/ 173 w 174"/>
                <a:gd name="T19" fmla="*/ 0 h 2657"/>
                <a:gd name="T20" fmla="*/ 0 w 174"/>
                <a:gd name="T21" fmla="*/ 277 h 2657"/>
                <a:gd name="T22" fmla="*/ 0 w 174"/>
                <a:gd name="T23" fmla="*/ 2656 h 2657"/>
                <a:gd name="T24" fmla="*/ 173 w 174"/>
                <a:gd name="T25" fmla="*/ 2656 h 2657"/>
                <a:gd name="T26" fmla="*/ 173 w 174"/>
                <a:gd name="T27" fmla="*/ 548 h 2657"/>
                <a:gd name="T28" fmla="*/ 173 w 174"/>
                <a:gd name="T29" fmla="*/ 548 h 2657"/>
                <a:gd name="T30" fmla="*/ 135 w 174"/>
                <a:gd name="T31" fmla="*/ 527 h 2657"/>
                <a:gd name="T32" fmla="*/ 103 w 174"/>
                <a:gd name="T33" fmla="*/ 505 h 2657"/>
                <a:gd name="T34" fmla="*/ 70 w 174"/>
                <a:gd name="T35" fmla="*/ 473 h 2657"/>
                <a:gd name="T36" fmla="*/ 48 w 174"/>
                <a:gd name="T37" fmla="*/ 440 h 2657"/>
                <a:gd name="T38" fmla="*/ 27 w 174"/>
                <a:gd name="T39" fmla="*/ 402 h 2657"/>
                <a:gd name="T40" fmla="*/ 10 w 174"/>
                <a:gd name="T41" fmla="*/ 364 h 2657"/>
                <a:gd name="T42" fmla="*/ 0 w 174"/>
                <a:gd name="T43" fmla="*/ 320 h 2657"/>
                <a:gd name="T44" fmla="*/ 0 w 174"/>
                <a:gd name="T45" fmla="*/ 277 h 2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2657">
                  <a:moveTo>
                    <a:pt x="0" y="277"/>
                  </a:moveTo>
                  <a:lnTo>
                    <a:pt x="0" y="277"/>
                  </a:lnTo>
                  <a:lnTo>
                    <a:pt x="0" y="234"/>
                  </a:lnTo>
                  <a:lnTo>
                    <a:pt x="10" y="190"/>
                  </a:lnTo>
                  <a:lnTo>
                    <a:pt x="27" y="146"/>
                  </a:lnTo>
                  <a:lnTo>
                    <a:pt x="48" y="114"/>
                  </a:lnTo>
                  <a:lnTo>
                    <a:pt x="70" y="76"/>
                  </a:lnTo>
                  <a:lnTo>
                    <a:pt x="103" y="49"/>
                  </a:lnTo>
                  <a:lnTo>
                    <a:pt x="135" y="22"/>
                  </a:lnTo>
                  <a:lnTo>
                    <a:pt x="173" y="0"/>
                  </a:lnTo>
                  <a:lnTo>
                    <a:pt x="0" y="277"/>
                  </a:lnTo>
                  <a:lnTo>
                    <a:pt x="0" y="2656"/>
                  </a:lnTo>
                  <a:lnTo>
                    <a:pt x="173" y="2656"/>
                  </a:lnTo>
                  <a:lnTo>
                    <a:pt x="173" y="548"/>
                  </a:lnTo>
                  <a:lnTo>
                    <a:pt x="173" y="548"/>
                  </a:lnTo>
                  <a:lnTo>
                    <a:pt x="135" y="527"/>
                  </a:lnTo>
                  <a:lnTo>
                    <a:pt x="103" y="505"/>
                  </a:lnTo>
                  <a:lnTo>
                    <a:pt x="70" y="473"/>
                  </a:lnTo>
                  <a:lnTo>
                    <a:pt x="48" y="440"/>
                  </a:lnTo>
                  <a:lnTo>
                    <a:pt x="27" y="402"/>
                  </a:lnTo>
                  <a:lnTo>
                    <a:pt x="10" y="364"/>
                  </a:lnTo>
                  <a:lnTo>
                    <a:pt x="0" y="320"/>
                  </a:lnTo>
                  <a:lnTo>
                    <a:pt x="0"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3" name="Freeform 117"/>
            <p:cNvSpPr>
              <a:spLocks noChangeArrowheads="1"/>
            </p:cNvSpPr>
            <p:nvPr/>
          </p:nvSpPr>
          <p:spPr bwMode="auto">
            <a:xfrm>
              <a:off x="8509000" y="5908675"/>
              <a:ext cx="60325" cy="195262"/>
            </a:xfrm>
            <a:custGeom>
              <a:avLst/>
              <a:gdLst>
                <a:gd name="T0" fmla="*/ 0 w 174"/>
                <a:gd name="T1" fmla="*/ 277 h 549"/>
                <a:gd name="T2" fmla="*/ 0 w 174"/>
                <a:gd name="T3" fmla="*/ 277 h 549"/>
                <a:gd name="T4" fmla="*/ 0 w 174"/>
                <a:gd name="T5" fmla="*/ 320 h 549"/>
                <a:gd name="T6" fmla="*/ 10 w 174"/>
                <a:gd name="T7" fmla="*/ 364 h 549"/>
                <a:gd name="T8" fmla="*/ 27 w 174"/>
                <a:gd name="T9" fmla="*/ 402 h 549"/>
                <a:gd name="T10" fmla="*/ 48 w 174"/>
                <a:gd name="T11" fmla="*/ 440 h 549"/>
                <a:gd name="T12" fmla="*/ 70 w 174"/>
                <a:gd name="T13" fmla="*/ 473 h 549"/>
                <a:gd name="T14" fmla="*/ 103 w 174"/>
                <a:gd name="T15" fmla="*/ 505 h 549"/>
                <a:gd name="T16" fmla="*/ 135 w 174"/>
                <a:gd name="T17" fmla="*/ 527 h 549"/>
                <a:gd name="T18" fmla="*/ 173 w 174"/>
                <a:gd name="T19" fmla="*/ 548 h 549"/>
                <a:gd name="T20" fmla="*/ 173 w 174"/>
                <a:gd name="T21" fmla="*/ 0 h 549"/>
                <a:gd name="T22" fmla="*/ 173 w 174"/>
                <a:gd name="T23" fmla="*/ 0 h 549"/>
                <a:gd name="T24" fmla="*/ 135 w 174"/>
                <a:gd name="T25" fmla="*/ 22 h 549"/>
                <a:gd name="T26" fmla="*/ 103 w 174"/>
                <a:gd name="T27" fmla="*/ 49 h 549"/>
                <a:gd name="T28" fmla="*/ 70 w 174"/>
                <a:gd name="T29" fmla="*/ 76 h 549"/>
                <a:gd name="T30" fmla="*/ 48 w 174"/>
                <a:gd name="T31" fmla="*/ 114 h 549"/>
                <a:gd name="T32" fmla="*/ 27 w 174"/>
                <a:gd name="T33" fmla="*/ 146 h 549"/>
                <a:gd name="T34" fmla="*/ 10 w 174"/>
                <a:gd name="T35" fmla="*/ 190 h 549"/>
                <a:gd name="T36" fmla="*/ 0 w 174"/>
                <a:gd name="T37" fmla="*/ 234 h 549"/>
                <a:gd name="T38" fmla="*/ 0 w 174"/>
                <a:gd name="T39" fmla="*/ 27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549">
                  <a:moveTo>
                    <a:pt x="0" y="277"/>
                  </a:moveTo>
                  <a:lnTo>
                    <a:pt x="0" y="277"/>
                  </a:lnTo>
                  <a:lnTo>
                    <a:pt x="0" y="320"/>
                  </a:lnTo>
                  <a:lnTo>
                    <a:pt x="10" y="364"/>
                  </a:lnTo>
                  <a:lnTo>
                    <a:pt x="27" y="402"/>
                  </a:lnTo>
                  <a:lnTo>
                    <a:pt x="48" y="440"/>
                  </a:lnTo>
                  <a:lnTo>
                    <a:pt x="70" y="473"/>
                  </a:lnTo>
                  <a:lnTo>
                    <a:pt x="103" y="505"/>
                  </a:lnTo>
                  <a:lnTo>
                    <a:pt x="135" y="527"/>
                  </a:lnTo>
                  <a:lnTo>
                    <a:pt x="173" y="548"/>
                  </a:lnTo>
                  <a:lnTo>
                    <a:pt x="173" y="0"/>
                  </a:lnTo>
                  <a:lnTo>
                    <a:pt x="173" y="0"/>
                  </a:lnTo>
                  <a:lnTo>
                    <a:pt x="135" y="22"/>
                  </a:lnTo>
                  <a:lnTo>
                    <a:pt x="103" y="49"/>
                  </a:lnTo>
                  <a:lnTo>
                    <a:pt x="70" y="76"/>
                  </a:lnTo>
                  <a:lnTo>
                    <a:pt x="48" y="114"/>
                  </a:lnTo>
                  <a:lnTo>
                    <a:pt x="27" y="146"/>
                  </a:lnTo>
                  <a:lnTo>
                    <a:pt x="10" y="190"/>
                  </a:lnTo>
                  <a:lnTo>
                    <a:pt x="0" y="234"/>
                  </a:lnTo>
                  <a:lnTo>
                    <a:pt x="0"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4" name="Freeform 118"/>
            <p:cNvSpPr>
              <a:spLocks noChangeArrowheads="1"/>
            </p:cNvSpPr>
            <p:nvPr/>
          </p:nvSpPr>
          <p:spPr bwMode="auto">
            <a:xfrm>
              <a:off x="8662988" y="6427788"/>
              <a:ext cx="60325" cy="436562"/>
            </a:xfrm>
            <a:custGeom>
              <a:avLst/>
              <a:gdLst>
                <a:gd name="T0" fmla="*/ 173 w 174"/>
                <a:gd name="T1" fmla="*/ 1217 h 1218"/>
                <a:gd name="T2" fmla="*/ 0 w 174"/>
                <a:gd name="T3" fmla="*/ 1217 h 1218"/>
                <a:gd name="T4" fmla="*/ 0 w 174"/>
                <a:gd name="T5" fmla="*/ 0 h 1218"/>
                <a:gd name="T6" fmla="*/ 173 w 174"/>
                <a:gd name="T7" fmla="*/ 0 h 1218"/>
                <a:gd name="T8" fmla="*/ 173 w 174"/>
                <a:gd name="T9" fmla="*/ 1217 h 1218"/>
              </a:gdLst>
              <a:ahLst/>
              <a:cxnLst>
                <a:cxn ang="0">
                  <a:pos x="T0" y="T1"/>
                </a:cxn>
                <a:cxn ang="0">
                  <a:pos x="T2" y="T3"/>
                </a:cxn>
                <a:cxn ang="0">
                  <a:pos x="T4" y="T5"/>
                </a:cxn>
                <a:cxn ang="0">
                  <a:pos x="T6" y="T7"/>
                </a:cxn>
                <a:cxn ang="0">
                  <a:pos x="T8" y="T9"/>
                </a:cxn>
              </a:cxnLst>
              <a:rect l="0" t="0" r="r" b="b"/>
              <a:pathLst>
                <a:path w="174" h="1218">
                  <a:moveTo>
                    <a:pt x="173" y="1217"/>
                  </a:moveTo>
                  <a:lnTo>
                    <a:pt x="0" y="1217"/>
                  </a:lnTo>
                  <a:lnTo>
                    <a:pt x="0" y="0"/>
                  </a:lnTo>
                  <a:lnTo>
                    <a:pt x="173" y="0"/>
                  </a:lnTo>
                  <a:lnTo>
                    <a:pt x="173" y="12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5" name="Freeform 119"/>
            <p:cNvSpPr>
              <a:spLocks noChangeArrowheads="1"/>
            </p:cNvSpPr>
            <p:nvPr/>
          </p:nvSpPr>
          <p:spPr bwMode="auto">
            <a:xfrm>
              <a:off x="8818563" y="6086475"/>
              <a:ext cx="61913" cy="777875"/>
            </a:xfrm>
            <a:custGeom>
              <a:avLst/>
              <a:gdLst>
                <a:gd name="T0" fmla="*/ 174 w 175"/>
                <a:gd name="T1" fmla="*/ 2162 h 2163"/>
                <a:gd name="T2" fmla="*/ 0 w 175"/>
                <a:gd name="T3" fmla="*/ 2162 h 2163"/>
                <a:gd name="T4" fmla="*/ 0 w 175"/>
                <a:gd name="T5" fmla="*/ 0 h 2163"/>
                <a:gd name="T6" fmla="*/ 174 w 175"/>
                <a:gd name="T7" fmla="*/ 0 h 2163"/>
                <a:gd name="T8" fmla="*/ 174 w 175"/>
                <a:gd name="T9" fmla="*/ 2162 h 2163"/>
              </a:gdLst>
              <a:ahLst/>
              <a:cxnLst>
                <a:cxn ang="0">
                  <a:pos x="T0" y="T1"/>
                </a:cxn>
                <a:cxn ang="0">
                  <a:pos x="T2" y="T3"/>
                </a:cxn>
                <a:cxn ang="0">
                  <a:pos x="T4" y="T5"/>
                </a:cxn>
                <a:cxn ang="0">
                  <a:pos x="T6" y="T7"/>
                </a:cxn>
                <a:cxn ang="0">
                  <a:pos x="T8" y="T9"/>
                </a:cxn>
              </a:cxnLst>
              <a:rect l="0" t="0" r="r" b="b"/>
              <a:pathLst>
                <a:path w="175" h="2163">
                  <a:moveTo>
                    <a:pt x="174" y="2162"/>
                  </a:moveTo>
                  <a:lnTo>
                    <a:pt x="0" y="2162"/>
                  </a:lnTo>
                  <a:lnTo>
                    <a:pt x="0" y="0"/>
                  </a:lnTo>
                  <a:lnTo>
                    <a:pt x="174" y="0"/>
                  </a:lnTo>
                  <a:lnTo>
                    <a:pt x="174" y="216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6" name="Freeform 120"/>
            <p:cNvSpPr>
              <a:spLocks noChangeArrowheads="1"/>
            </p:cNvSpPr>
            <p:nvPr/>
          </p:nvSpPr>
          <p:spPr bwMode="auto">
            <a:xfrm>
              <a:off x="8975725" y="6086475"/>
              <a:ext cx="61913" cy="777875"/>
            </a:xfrm>
            <a:custGeom>
              <a:avLst/>
              <a:gdLst>
                <a:gd name="T0" fmla="*/ 174 w 175"/>
                <a:gd name="T1" fmla="*/ 2162 h 2163"/>
                <a:gd name="T2" fmla="*/ 0 w 175"/>
                <a:gd name="T3" fmla="*/ 2162 h 2163"/>
                <a:gd name="T4" fmla="*/ 0 w 175"/>
                <a:gd name="T5" fmla="*/ 0 h 2163"/>
                <a:gd name="T6" fmla="*/ 174 w 175"/>
                <a:gd name="T7" fmla="*/ 0 h 2163"/>
                <a:gd name="T8" fmla="*/ 174 w 175"/>
                <a:gd name="T9" fmla="*/ 2162 h 2163"/>
              </a:gdLst>
              <a:ahLst/>
              <a:cxnLst>
                <a:cxn ang="0">
                  <a:pos x="T0" y="T1"/>
                </a:cxn>
                <a:cxn ang="0">
                  <a:pos x="T2" y="T3"/>
                </a:cxn>
                <a:cxn ang="0">
                  <a:pos x="T4" y="T5"/>
                </a:cxn>
                <a:cxn ang="0">
                  <a:pos x="T6" y="T7"/>
                </a:cxn>
                <a:cxn ang="0">
                  <a:pos x="T8" y="T9"/>
                </a:cxn>
              </a:cxnLst>
              <a:rect l="0" t="0" r="r" b="b"/>
              <a:pathLst>
                <a:path w="175" h="2163">
                  <a:moveTo>
                    <a:pt x="174" y="2162"/>
                  </a:moveTo>
                  <a:lnTo>
                    <a:pt x="0" y="2162"/>
                  </a:lnTo>
                  <a:lnTo>
                    <a:pt x="0" y="0"/>
                  </a:lnTo>
                  <a:lnTo>
                    <a:pt x="174" y="0"/>
                  </a:lnTo>
                  <a:lnTo>
                    <a:pt x="174" y="216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7" name="Freeform 121"/>
            <p:cNvSpPr>
              <a:spLocks noChangeArrowheads="1"/>
            </p:cNvSpPr>
            <p:nvPr/>
          </p:nvSpPr>
          <p:spPr bwMode="auto">
            <a:xfrm>
              <a:off x="9131300" y="6048375"/>
              <a:ext cx="60325" cy="815975"/>
            </a:xfrm>
            <a:custGeom>
              <a:avLst/>
              <a:gdLst>
                <a:gd name="T0" fmla="*/ 173 w 174"/>
                <a:gd name="T1" fmla="*/ 2270 h 2271"/>
                <a:gd name="T2" fmla="*/ 0 w 174"/>
                <a:gd name="T3" fmla="*/ 2270 h 2271"/>
                <a:gd name="T4" fmla="*/ 0 w 174"/>
                <a:gd name="T5" fmla="*/ 0 h 2271"/>
                <a:gd name="T6" fmla="*/ 173 w 174"/>
                <a:gd name="T7" fmla="*/ 0 h 2271"/>
                <a:gd name="T8" fmla="*/ 173 w 174"/>
                <a:gd name="T9" fmla="*/ 2270 h 2271"/>
              </a:gdLst>
              <a:ahLst/>
              <a:cxnLst>
                <a:cxn ang="0">
                  <a:pos x="T0" y="T1"/>
                </a:cxn>
                <a:cxn ang="0">
                  <a:pos x="T2" y="T3"/>
                </a:cxn>
                <a:cxn ang="0">
                  <a:pos x="T4" y="T5"/>
                </a:cxn>
                <a:cxn ang="0">
                  <a:pos x="T6" y="T7"/>
                </a:cxn>
                <a:cxn ang="0">
                  <a:pos x="T8" y="T9"/>
                </a:cxn>
              </a:cxnLst>
              <a:rect l="0" t="0" r="r" b="b"/>
              <a:pathLst>
                <a:path w="174" h="2271">
                  <a:moveTo>
                    <a:pt x="173" y="2270"/>
                  </a:moveTo>
                  <a:lnTo>
                    <a:pt x="0" y="2270"/>
                  </a:lnTo>
                  <a:lnTo>
                    <a:pt x="0" y="0"/>
                  </a:lnTo>
                  <a:lnTo>
                    <a:pt x="173" y="0"/>
                  </a:lnTo>
                  <a:lnTo>
                    <a:pt x="173" y="22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8" name="Freeform 122"/>
            <p:cNvSpPr>
              <a:spLocks noChangeArrowheads="1"/>
            </p:cNvSpPr>
            <p:nvPr/>
          </p:nvSpPr>
          <p:spPr bwMode="auto">
            <a:xfrm>
              <a:off x="9285288" y="5622925"/>
              <a:ext cx="61913" cy="1239837"/>
            </a:xfrm>
            <a:custGeom>
              <a:avLst/>
              <a:gdLst>
                <a:gd name="T0" fmla="*/ 174 w 175"/>
                <a:gd name="T1" fmla="*/ 3449 h 3450"/>
                <a:gd name="T2" fmla="*/ 0 w 175"/>
                <a:gd name="T3" fmla="*/ 3449 h 3450"/>
                <a:gd name="T4" fmla="*/ 0 w 175"/>
                <a:gd name="T5" fmla="*/ 0 h 3450"/>
                <a:gd name="T6" fmla="*/ 174 w 175"/>
                <a:gd name="T7" fmla="*/ 0 h 3450"/>
                <a:gd name="T8" fmla="*/ 174 w 175"/>
                <a:gd name="T9" fmla="*/ 3449 h 3450"/>
              </a:gdLst>
              <a:ahLst/>
              <a:cxnLst>
                <a:cxn ang="0">
                  <a:pos x="T0" y="T1"/>
                </a:cxn>
                <a:cxn ang="0">
                  <a:pos x="T2" y="T3"/>
                </a:cxn>
                <a:cxn ang="0">
                  <a:pos x="T4" y="T5"/>
                </a:cxn>
                <a:cxn ang="0">
                  <a:pos x="T6" y="T7"/>
                </a:cxn>
                <a:cxn ang="0">
                  <a:pos x="T8" y="T9"/>
                </a:cxn>
              </a:cxnLst>
              <a:rect l="0" t="0" r="r" b="b"/>
              <a:pathLst>
                <a:path w="175" h="3450">
                  <a:moveTo>
                    <a:pt x="174" y="3449"/>
                  </a:moveTo>
                  <a:lnTo>
                    <a:pt x="0" y="3449"/>
                  </a:lnTo>
                  <a:lnTo>
                    <a:pt x="0" y="0"/>
                  </a:lnTo>
                  <a:lnTo>
                    <a:pt x="174" y="0"/>
                  </a:lnTo>
                  <a:lnTo>
                    <a:pt x="174" y="34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49" name="Freeform 123"/>
            <p:cNvSpPr>
              <a:spLocks noChangeArrowheads="1"/>
            </p:cNvSpPr>
            <p:nvPr/>
          </p:nvSpPr>
          <p:spPr bwMode="auto">
            <a:xfrm>
              <a:off x="9442450" y="5622925"/>
              <a:ext cx="61913" cy="1239837"/>
            </a:xfrm>
            <a:custGeom>
              <a:avLst/>
              <a:gdLst>
                <a:gd name="T0" fmla="*/ 174 w 175"/>
                <a:gd name="T1" fmla="*/ 3449 h 3450"/>
                <a:gd name="T2" fmla="*/ 0 w 175"/>
                <a:gd name="T3" fmla="*/ 3449 h 3450"/>
                <a:gd name="T4" fmla="*/ 0 w 175"/>
                <a:gd name="T5" fmla="*/ 0 h 3450"/>
                <a:gd name="T6" fmla="*/ 174 w 175"/>
                <a:gd name="T7" fmla="*/ 0 h 3450"/>
                <a:gd name="T8" fmla="*/ 174 w 175"/>
                <a:gd name="T9" fmla="*/ 3449 h 3450"/>
              </a:gdLst>
              <a:ahLst/>
              <a:cxnLst>
                <a:cxn ang="0">
                  <a:pos x="T0" y="T1"/>
                </a:cxn>
                <a:cxn ang="0">
                  <a:pos x="T2" y="T3"/>
                </a:cxn>
                <a:cxn ang="0">
                  <a:pos x="T4" y="T5"/>
                </a:cxn>
                <a:cxn ang="0">
                  <a:pos x="T6" y="T7"/>
                </a:cxn>
                <a:cxn ang="0">
                  <a:pos x="T8" y="T9"/>
                </a:cxn>
              </a:cxnLst>
              <a:rect l="0" t="0" r="r" b="b"/>
              <a:pathLst>
                <a:path w="175" h="3450">
                  <a:moveTo>
                    <a:pt x="174" y="3449"/>
                  </a:moveTo>
                  <a:lnTo>
                    <a:pt x="0" y="3449"/>
                  </a:lnTo>
                  <a:lnTo>
                    <a:pt x="0" y="0"/>
                  </a:lnTo>
                  <a:lnTo>
                    <a:pt x="174" y="0"/>
                  </a:lnTo>
                  <a:lnTo>
                    <a:pt x="174" y="34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0" name="Freeform 124"/>
            <p:cNvSpPr>
              <a:spLocks noChangeArrowheads="1"/>
            </p:cNvSpPr>
            <p:nvPr/>
          </p:nvSpPr>
          <p:spPr bwMode="auto">
            <a:xfrm>
              <a:off x="9598025" y="5948363"/>
              <a:ext cx="60325" cy="915987"/>
            </a:xfrm>
            <a:custGeom>
              <a:avLst/>
              <a:gdLst>
                <a:gd name="T0" fmla="*/ 173 w 174"/>
                <a:gd name="T1" fmla="*/ 2547 h 2548"/>
                <a:gd name="T2" fmla="*/ 0 w 174"/>
                <a:gd name="T3" fmla="*/ 2547 h 2548"/>
                <a:gd name="T4" fmla="*/ 0 w 174"/>
                <a:gd name="T5" fmla="*/ 0 h 2548"/>
                <a:gd name="T6" fmla="*/ 173 w 174"/>
                <a:gd name="T7" fmla="*/ 0 h 2548"/>
                <a:gd name="T8" fmla="*/ 173 w 174"/>
                <a:gd name="T9" fmla="*/ 2547 h 2548"/>
              </a:gdLst>
              <a:ahLst/>
              <a:cxnLst>
                <a:cxn ang="0">
                  <a:pos x="T0" y="T1"/>
                </a:cxn>
                <a:cxn ang="0">
                  <a:pos x="T2" y="T3"/>
                </a:cxn>
                <a:cxn ang="0">
                  <a:pos x="T4" y="T5"/>
                </a:cxn>
                <a:cxn ang="0">
                  <a:pos x="T6" y="T7"/>
                </a:cxn>
                <a:cxn ang="0">
                  <a:pos x="T8" y="T9"/>
                </a:cxn>
              </a:cxnLst>
              <a:rect l="0" t="0" r="r" b="b"/>
              <a:pathLst>
                <a:path w="174" h="2548">
                  <a:moveTo>
                    <a:pt x="173" y="2547"/>
                  </a:moveTo>
                  <a:lnTo>
                    <a:pt x="0" y="2547"/>
                  </a:lnTo>
                  <a:lnTo>
                    <a:pt x="0" y="0"/>
                  </a:lnTo>
                  <a:lnTo>
                    <a:pt x="173" y="0"/>
                  </a:lnTo>
                  <a:lnTo>
                    <a:pt x="173" y="25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1" name="Freeform 125"/>
            <p:cNvSpPr>
              <a:spLocks noChangeArrowheads="1"/>
            </p:cNvSpPr>
            <p:nvPr/>
          </p:nvSpPr>
          <p:spPr bwMode="auto">
            <a:xfrm>
              <a:off x="9753600" y="5678488"/>
              <a:ext cx="60325" cy="1185862"/>
            </a:xfrm>
            <a:custGeom>
              <a:avLst/>
              <a:gdLst>
                <a:gd name="T0" fmla="*/ 173 w 174"/>
                <a:gd name="T1" fmla="*/ 3297 h 3298"/>
                <a:gd name="T2" fmla="*/ 0 w 174"/>
                <a:gd name="T3" fmla="*/ 3297 h 3298"/>
                <a:gd name="T4" fmla="*/ 0 w 174"/>
                <a:gd name="T5" fmla="*/ 0 h 3298"/>
                <a:gd name="T6" fmla="*/ 173 w 174"/>
                <a:gd name="T7" fmla="*/ 0 h 3298"/>
                <a:gd name="T8" fmla="*/ 173 w 174"/>
                <a:gd name="T9" fmla="*/ 3297 h 3298"/>
              </a:gdLst>
              <a:ahLst/>
              <a:cxnLst>
                <a:cxn ang="0">
                  <a:pos x="T0" y="T1"/>
                </a:cxn>
                <a:cxn ang="0">
                  <a:pos x="T2" y="T3"/>
                </a:cxn>
                <a:cxn ang="0">
                  <a:pos x="T4" y="T5"/>
                </a:cxn>
                <a:cxn ang="0">
                  <a:pos x="T6" y="T7"/>
                </a:cxn>
                <a:cxn ang="0">
                  <a:pos x="T8" y="T9"/>
                </a:cxn>
              </a:cxnLst>
              <a:rect l="0" t="0" r="r" b="b"/>
              <a:pathLst>
                <a:path w="174" h="3298">
                  <a:moveTo>
                    <a:pt x="173" y="3297"/>
                  </a:moveTo>
                  <a:lnTo>
                    <a:pt x="0" y="3297"/>
                  </a:lnTo>
                  <a:lnTo>
                    <a:pt x="0" y="0"/>
                  </a:lnTo>
                  <a:lnTo>
                    <a:pt x="173" y="0"/>
                  </a:lnTo>
                  <a:lnTo>
                    <a:pt x="173" y="329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2" name="Freeform 126"/>
            <p:cNvSpPr>
              <a:spLocks noChangeArrowheads="1"/>
            </p:cNvSpPr>
            <p:nvPr/>
          </p:nvSpPr>
          <p:spPr bwMode="auto">
            <a:xfrm>
              <a:off x="11623675" y="5656263"/>
              <a:ext cx="61913" cy="1206500"/>
            </a:xfrm>
            <a:custGeom>
              <a:avLst/>
              <a:gdLst>
                <a:gd name="T0" fmla="*/ 174 w 175"/>
                <a:gd name="T1" fmla="*/ 3357 h 3358"/>
                <a:gd name="T2" fmla="*/ 0 w 175"/>
                <a:gd name="T3" fmla="*/ 3357 h 3358"/>
                <a:gd name="T4" fmla="*/ 0 w 175"/>
                <a:gd name="T5" fmla="*/ 0 h 3358"/>
                <a:gd name="T6" fmla="*/ 174 w 175"/>
                <a:gd name="T7" fmla="*/ 0 h 3358"/>
                <a:gd name="T8" fmla="*/ 174 w 175"/>
                <a:gd name="T9" fmla="*/ 3357 h 3358"/>
              </a:gdLst>
              <a:ahLst/>
              <a:cxnLst>
                <a:cxn ang="0">
                  <a:pos x="T0" y="T1"/>
                </a:cxn>
                <a:cxn ang="0">
                  <a:pos x="T2" y="T3"/>
                </a:cxn>
                <a:cxn ang="0">
                  <a:pos x="T4" y="T5"/>
                </a:cxn>
                <a:cxn ang="0">
                  <a:pos x="T6" y="T7"/>
                </a:cxn>
                <a:cxn ang="0">
                  <a:pos x="T8" y="T9"/>
                </a:cxn>
              </a:cxnLst>
              <a:rect l="0" t="0" r="r" b="b"/>
              <a:pathLst>
                <a:path w="175" h="3358">
                  <a:moveTo>
                    <a:pt x="174" y="3357"/>
                  </a:moveTo>
                  <a:lnTo>
                    <a:pt x="0" y="3357"/>
                  </a:lnTo>
                  <a:lnTo>
                    <a:pt x="0" y="0"/>
                  </a:lnTo>
                  <a:lnTo>
                    <a:pt x="174" y="0"/>
                  </a:lnTo>
                  <a:lnTo>
                    <a:pt x="174" y="335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3" name="Freeform 133"/>
            <p:cNvSpPr>
              <a:spLocks noChangeArrowheads="1"/>
            </p:cNvSpPr>
            <p:nvPr/>
          </p:nvSpPr>
          <p:spPr bwMode="auto">
            <a:xfrm>
              <a:off x="7885113" y="6510338"/>
              <a:ext cx="61913" cy="354012"/>
            </a:xfrm>
            <a:custGeom>
              <a:avLst/>
              <a:gdLst>
                <a:gd name="T0" fmla="*/ 0 w 175"/>
                <a:gd name="T1" fmla="*/ 0 h 989"/>
                <a:gd name="T2" fmla="*/ 0 w 175"/>
                <a:gd name="T3" fmla="*/ 988 h 989"/>
                <a:gd name="T4" fmla="*/ 174 w 175"/>
                <a:gd name="T5" fmla="*/ 988 h 989"/>
                <a:gd name="T6" fmla="*/ 174 w 175"/>
                <a:gd name="T7" fmla="*/ 271 h 989"/>
                <a:gd name="T8" fmla="*/ 174 w 175"/>
                <a:gd name="T9" fmla="*/ 271 h 989"/>
                <a:gd name="T10" fmla="*/ 135 w 175"/>
                <a:gd name="T11" fmla="*/ 255 h 989"/>
                <a:gd name="T12" fmla="*/ 103 w 175"/>
                <a:gd name="T13" fmla="*/ 227 h 989"/>
                <a:gd name="T14" fmla="*/ 76 w 175"/>
                <a:gd name="T15" fmla="*/ 195 h 989"/>
                <a:gd name="T16" fmla="*/ 49 w 175"/>
                <a:gd name="T17" fmla="*/ 162 h 989"/>
                <a:gd name="T18" fmla="*/ 27 w 175"/>
                <a:gd name="T19" fmla="*/ 125 h 989"/>
                <a:gd name="T20" fmla="*/ 10 w 175"/>
                <a:gd name="T21" fmla="*/ 86 h 989"/>
                <a:gd name="T22" fmla="*/ 6 w 175"/>
                <a:gd name="T23" fmla="*/ 43 h 989"/>
                <a:gd name="T24" fmla="*/ 0 w 175"/>
                <a:gd name="T25" fmla="*/ 0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89">
                  <a:moveTo>
                    <a:pt x="0" y="0"/>
                  </a:moveTo>
                  <a:lnTo>
                    <a:pt x="0" y="988"/>
                  </a:lnTo>
                  <a:lnTo>
                    <a:pt x="174" y="988"/>
                  </a:lnTo>
                  <a:lnTo>
                    <a:pt x="174" y="271"/>
                  </a:lnTo>
                  <a:lnTo>
                    <a:pt x="174" y="271"/>
                  </a:lnTo>
                  <a:lnTo>
                    <a:pt x="135" y="255"/>
                  </a:lnTo>
                  <a:lnTo>
                    <a:pt x="103" y="227"/>
                  </a:lnTo>
                  <a:lnTo>
                    <a:pt x="76" y="195"/>
                  </a:lnTo>
                  <a:lnTo>
                    <a:pt x="49" y="162"/>
                  </a:lnTo>
                  <a:lnTo>
                    <a:pt x="27" y="125"/>
                  </a:lnTo>
                  <a:lnTo>
                    <a:pt x="10" y="86"/>
                  </a:lnTo>
                  <a:lnTo>
                    <a:pt x="6" y="43"/>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4" name="Freeform 135"/>
            <p:cNvSpPr>
              <a:spLocks noChangeArrowheads="1"/>
            </p:cNvSpPr>
            <p:nvPr/>
          </p:nvSpPr>
          <p:spPr bwMode="auto">
            <a:xfrm>
              <a:off x="8040688" y="6510338"/>
              <a:ext cx="61913" cy="354012"/>
            </a:xfrm>
            <a:custGeom>
              <a:avLst/>
              <a:gdLst>
                <a:gd name="T0" fmla="*/ 0 w 175"/>
                <a:gd name="T1" fmla="*/ 271 h 989"/>
                <a:gd name="T2" fmla="*/ 0 w 175"/>
                <a:gd name="T3" fmla="*/ 988 h 989"/>
                <a:gd name="T4" fmla="*/ 174 w 175"/>
                <a:gd name="T5" fmla="*/ 988 h 989"/>
                <a:gd name="T6" fmla="*/ 174 w 175"/>
                <a:gd name="T7" fmla="*/ 0 h 989"/>
                <a:gd name="T8" fmla="*/ 174 w 175"/>
                <a:gd name="T9" fmla="*/ 0 h 989"/>
                <a:gd name="T10" fmla="*/ 168 w 175"/>
                <a:gd name="T11" fmla="*/ 43 h 989"/>
                <a:gd name="T12" fmla="*/ 157 w 175"/>
                <a:gd name="T13" fmla="*/ 86 h 989"/>
                <a:gd name="T14" fmla="*/ 147 w 175"/>
                <a:gd name="T15" fmla="*/ 125 h 989"/>
                <a:gd name="T16" fmla="*/ 125 w 175"/>
                <a:gd name="T17" fmla="*/ 162 h 989"/>
                <a:gd name="T18" fmla="*/ 98 w 175"/>
                <a:gd name="T19" fmla="*/ 195 h 989"/>
                <a:gd name="T20" fmla="*/ 71 w 175"/>
                <a:gd name="T21" fmla="*/ 227 h 989"/>
                <a:gd name="T22" fmla="*/ 38 w 175"/>
                <a:gd name="T23" fmla="*/ 255 h 989"/>
                <a:gd name="T24" fmla="*/ 0 w 175"/>
                <a:gd name="T25" fmla="*/ 271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89">
                  <a:moveTo>
                    <a:pt x="0" y="271"/>
                  </a:moveTo>
                  <a:lnTo>
                    <a:pt x="0" y="988"/>
                  </a:lnTo>
                  <a:lnTo>
                    <a:pt x="174" y="988"/>
                  </a:lnTo>
                  <a:lnTo>
                    <a:pt x="174" y="0"/>
                  </a:lnTo>
                  <a:lnTo>
                    <a:pt x="174" y="0"/>
                  </a:lnTo>
                  <a:lnTo>
                    <a:pt x="168" y="43"/>
                  </a:lnTo>
                  <a:lnTo>
                    <a:pt x="157" y="86"/>
                  </a:lnTo>
                  <a:lnTo>
                    <a:pt x="147" y="125"/>
                  </a:lnTo>
                  <a:lnTo>
                    <a:pt x="125" y="162"/>
                  </a:lnTo>
                  <a:lnTo>
                    <a:pt x="98" y="195"/>
                  </a:lnTo>
                  <a:lnTo>
                    <a:pt x="71" y="227"/>
                  </a:lnTo>
                  <a:lnTo>
                    <a:pt x="38" y="255"/>
                  </a:lnTo>
                  <a:lnTo>
                    <a:pt x="0" y="2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5" name="Freeform 136"/>
            <p:cNvSpPr>
              <a:spLocks noChangeArrowheads="1"/>
            </p:cNvSpPr>
            <p:nvPr/>
          </p:nvSpPr>
          <p:spPr bwMode="auto">
            <a:xfrm>
              <a:off x="8040688" y="6510338"/>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6" name="Freeform 137"/>
            <p:cNvSpPr>
              <a:spLocks noChangeArrowheads="1"/>
            </p:cNvSpPr>
            <p:nvPr/>
          </p:nvSpPr>
          <p:spPr bwMode="auto">
            <a:xfrm>
              <a:off x="8040688" y="6161088"/>
              <a:ext cx="61913" cy="347662"/>
            </a:xfrm>
            <a:custGeom>
              <a:avLst/>
              <a:gdLst>
                <a:gd name="T0" fmla="*/ 174 w 175"/>
                <a:gd name="T1" fmla="*/ 968 h 969"/>
                <a:gd name="T2" fmla="*/ 174 w 175"/>
                <a:gd name="T3" fmla="*/ 0 h 969"/>
                <a:gd name="T4" fmla="*/ 0 w 175"/>
                <a:gd name="T5" fmla="*/ 0 h 969"/>
                <a:gd name="T6" fmla="*/ 0 w 175"/>
                <a:gd name="T7" fmla="*/ 696 h 969"/>
                <a:gd name="T8" fmla="*/ 0 w 175"/>
                <a:gd name="T9" fmla="*/ 696 h 969"/>
                <a:gd name="T10" fmla="*/ 38 w 175"/>
                <a:gd name="T11" fmla="*/ 712 h 969"/>
                <a:gd name="T12" fmla="*/ 71 w 175"/>
                <a:gd name="T13" fmla="*/ 739 h 969"/>
                <a:gd name="T14" fmla="*/ 98 w 175"/>
                <a:gd name="T15" fmla="*/ 772 h 969"/>
                <a:gd name="T16" fmla="*/ 125 w 175"/>
                <a:gd name="T17" fmla="*/ 804 h 969"/>
                <a:gd name="T18" fmla="*/ 147 w 175"/>
                <a:gd name="T19" fmla="*/ 843 h 969"/>
                <a:gd name="T20" fmla="*/ 157 w 175"/>
                <a:gd name="T21" fmla="*/ 881 h 969"/>
                <a:gd name="T22" fmla="*/ 168 w 175"/>
                <a:gd name="T23" fmla="*/ 924 h 969"/>
                <a:gd name="T24" fmla="*/ 174 w 175"/>
                <a:gd name="T25" fmla="*/ 96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69">
                  <a:moveTo>
                    <a:pt x="174" y="968"/>
                  </a:moveTo>
                  <a:lnTo>
                    <a:pt x="174" y="0"/>
                  </a:lnTo>
                  <a:lnTo>
                    <a:pt x="0" y="0"/>
                  </a:lnTo>
                  <a:lnTo>
                    <a:pt x="0" y="696"/>
                  </a:lnTo>
                  <a:lnTo>
                    <a:pt x="0" y="696"/>
                  </a:lnTo>
                  <a:lnTo>
                    <a:pt x="38" y="712"/>
                  </a:lnTo>
                  <a:lnTo>
                    <a:pt x="71" y="739"/>
                  </a:lnTo>
                  <a:lnTo>
                    <a:pt x="98" y="772"/>
                  </a:lnTo>
                  <a:lnTo>
                    <a:pt x="125" y="804"/>
                  </a:lnTo>
                  <a:lnTo>
                    <a:pt x="147" y="843"/>
                  </a:lnTo>
                  <a:lnTo>
                    <a:pt x="157" y="881"/>
                  </a:lnTo>
                  <a:lnTo>
                    <a:pt x="168" y="924"/>
                  </a:lnTo>
                  <a:lnTo>
                    <a:pt x="174" y="9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7" name="Freeform 138"/>
            <p:cNvSpPr>
              <a:spLocks noChangeArrowheads="1"/>
            </p:cNvSpPr>
            <p:nvPr/>
          </p:nvSpPr>
          <p:spPr bwMode="auto">
            <a:xfrm>
              <a:off x="7947025" y="6510338"/>
              <a:ext cx="92075" cy="107950"/>
            </a:xfrm>
            <a:custGeom>
              <a:avLst/>
              <a:gdLst>
                <a:gd name="T0" fmla="*/ 130 w 261"/>
                <a:gd name="T1" fmla="*/ 130 h 305"/>
                <a:gd name="T2" fmla="*/ 130 w 261"/>
                <a:gd name="T3" fmla="*/ 130 h 305"/>
                <a:gd name="T4" fmla="*/ 103 w 261"/>
                <a:gd name="T5" fmla="*/ 125 h 305"/>
                <a:gd name="T6" fmla="*/ 81 w 261"/>
                <a:gd name="T7" fmla="*/ 119 h 305"/>
                <a:gd name="T8" fmla="*/ 59 w 261"/>
                <a:gd name="T9" fmla="*/ 108 h 305"/>
                <a:gd name="T10" fmla="*/ 38 w 261"/>
                <a:gd name="T11" fmla="*/ 92 h 305"/>
                <a:gd name="T12" fmla="*/ 21 w 261"/>
                <a:gd name="T13" fmla="*/ 70 h 305"/>
                <a:gd name="T14" fmla="*/ 11 w 261"/>
                <a:gd name="T15" fmla="*/ 48 h 305"/>
                <a:gd name="T16" fmla="*/ 5 w 261"/>
                <a:gd name="T17" fmla="*/ 27 h 305"/>
                <a:gd name="T18" fmla="*/ 0 w 261"/>
                <a:gd name="T19" fmla="*/ 0 h 305"/>
                <a:gd name="T20" fmla="*/ 0 w 261"/>
                <a:gd name="T21" fmla="*/ 271 h 305"/>
                <a:gd name="T22" fmla="*/ 0 w 261"/>
                <a:gd name="T23" fmla="*/ 271 h 305"/>
                <a:gd name="T24" fmla="*/ 32 w 261"/>
                <a:gd name="T25" fmla="*/ 287 h 305"/>
                <a:gd name="T26" fmla="*/ 59 w 261"/>
                <a:gd name="T27" fmla="*/ 293 h 305"/>
                <a:gd name="T28" fmla="*/ 97 w 261"/>
                <a:gd name="T29" fmla="*/ 298 h 305"/>
                <a:gd name="T30" fmla="*/ 130 w 261"/>
                <a:gd name="T31" fmla="*/ 304 h 305"/>
                <a:gd name="T32" fmla="*/ 130 w 261"/>
                <a:gd name="T33" fmla="*/ 304 h 305"/>
                <a:gd name="T34" fmla="*/ 163 w 261"/>
                <a:gd name="T35" fmla="*/ 298 h 305"/>
                <a:gd name="T36" fmla="*/ 195 w 261"/>
                <a:gd name="T37" fmla="*/ 293 h 305"/>
                <a:gd name="T38" fmla="*/ 228 w 261"/>
                <a:gd name="T39" fmla="*/ 287 h 305"/>
                <a:gd name="T40" fmla="*/ 260 w 261"/>
                <a:gd name="T41" fmla="*/ 271 h 305"/>
                <a:gd name="T42" fmla="*/ 260 w 261"/>
                <a:gd name="T43" fmla="*/ 0 h 305"/>
                <a:gd name="T44" fmla="*/ 260 w 261"/>
                <a:gd name="T45" fmla="*/ 0 h 305"/>
                <a:gd name="T46" fmla="*/ 255 w 261"/>
                <a:gd name="T47" fmla="*/ 27 h 305"/>
                <a:gd name="T48" fmla="*/ 249 w 261"/>
                <a:gd name="T49" fmla="*/ 48 h 305"/>
                <a:gd name="T50" fmla="*/ 238 w 261"/>
                <a:gd name="T51" fmla="*/ 70 h 305"/>
                <a:gd name="T52" fmla="*/ 222 w 261"/>
                <a:gd name="T53" fmla="*/ 92 h 305"/>
                <a:gd name="T54" fmla="*/ 200 w 261"/>
                <a:gd name="T55" fmla="*/ 108 h 305"/>
                <a:gd name="T56" fmla="*/ 179 w 261"/>
                <a:gd name="T57" fmla="*/ 119 h 305"/>
                <a:gd name="T58" fmla="*/ 157 w 261"/>
                <a:gd name="T59" fmla="*/ 125 h 305"/>
                <a:gd name="T60" fmla="*/ 130 w 261"/>
                <a:gd name="T61" fmla="*/ 13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30"/>
                  </a:moveTo>
                  <a:lnTo>
                    <a:pt x="130" y="130"/>
                  </a:lnTo>
                  <a:lnTo>
                    <a:pt x="103" y="125"/>
                  </a:lnTo>
                  <a:lnTo>
                    <a:pt x="81" y="119"/>
                  </a:lnTo>
                  <a:lnTo>
                    <a:pt x="59" y="108"/>
                  </a:lnTo>
                  <a:lnTo>
                    <a:pt x="38" y="92"/>
                  </a:lnTo>
                  <a:lnTo>
                    <a:pt x="21" y="70"/>
                  </a:lnTo>
                  <a:lnTo>
                    <a:pt x="11" y="48"/>
                  </a:lnTo>
                  <a:lnTo>
                    <a:pt x="5" y="27"/>
                  </a:lnTo>
                  <a:lnTo>
                    <a:pt x="0" y="0"/>
                  </a:lnTo>
                  <a:lnTo>
                    <a:pt x="0" y="271"/>
                  </a:lnTo>
                  <a:lnTo>
                    <a:pt x="0" y="271"/>
                  </a:lnTo>
                  <a:lnTo>
                    <a:pt x="32" y="287"/>
                  </a:lnTo>
                  <a:lnTo>
                    <a:pt x="59" y="293"/>
                  </a:lnTo>
                  <a:lnTo>
                    <a:pt x="97" y="298"/>
                  </a:lnTo>
                  <a:lnTo>
                    <a:pt x="130" y="304"/>
                  </a:lnTo>
                  <a:lnTo>
                    <a:pt x="130" y="304"/>
                  </a:lnTo>
                  <a:lnTo>
                    <a:pt x="163" y="298"/>
                  </a:lnTo>
                  <a:lnTo>
                    <a:pt x="195" y="293"/>
                  </a:lnTo>
                  <a:lnTo>
                    <a:pt x="228" y="287"/>
                  </a:lnTo>
                  <a:lnTo>
                    <a:pt x="260" y="271"/>
                  </a:lnTo>
                  <a:lnTo>
                    <a:pt x="260" y="0"/>
                  </a:lnTo>
                  <a:lnTo>
                    <a:pt x="260" y="0"/>
                  </a:lnTo>
                  <a:lnTo>
                    <a:pt x="255" y="27"/>
                  </a:lnTo>
                  <a:lnTo>
                    <a:pt x="249" y="48"/>
                  </a:lnTo>
                  <a:lnTo>
                    <a:pt x="238" y="70"/>
                  </a:lnTo>
                  <a:lnTo>
                    <a:pt x="222" y="92"/>
                  </a:lnTo>
                  <a:lnTo>
                    <a:pt x="200" y="108"/>
                  </a:lnTo>
                  <a:lnTo>
                    <a:pt x="179" y="119"/>
                  </a:lnTo>
                  <a:lnTo>
                    <a:pt x="157" y="125"/>
                  </a:lnTo>
                  <a:lnTo>
                    <a:pt x="130" y="1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8" name="Freeform 139"/>
            <p:cNvSpPr>
              <a:spLocks noChangeArrowheads="1"/>
            </p:cNvSpPr>
            <p:nvPr/>
          </p:nvSpPr>
          <p:spPr bwMode="auto">
            <a:xfrm>
              <a:off x="8104188" y="6510338"/>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59" name="Freeform 140"/>
            <p:cNvSpPr>
              <a:spLocks noChangeArrowheads="1"/>
            </p:cNvSpPr>
            <p:nvPr/>
          </p:nvSpPr>
          <p:spPr bwMode="auto">
            <a:xfrm>
              <a:off x="7947025" y="6399213"/>
              <a:ext cx="92075" cy="107950"/>
            </a:xfrm>
            <a:custGeom>
              <a:avLst/>
              <a:gdLst>
                <a:gd name="T0" fmla="*/ 130 w 261"/>
                <a:gd name="T1" fmla="*/ 174 h 306"/>
                <a:gd name="T2" fmla="*/ 130 w 261"/>
                <a:gd name="T3" fmla="*/ 174 h 306"/>
                <a:gd name="T4" fmla="*/ 157 w 261"/>
                <a:gd name="T5" fmla="*/ 180 h 306"/>
                <a:gd name="T6" fmla="*/ 179 w 261"/>
                <a:gd name="T7" fmla="*/ 185 h 306"/>
                <a:gd name="T8" fmla="*/ 200 w 261"/>
                <a:gd name="T9" fmla="*/ 196 h 306"/>
                <a:gd name="T10" fmla="*/ 222 w 261"/>
                <a:gd name="T11" fmla="*/ 212 h 306"/>
                <a:gd name="T12" fmla="*/ 238 w 261"/>
                <a:gd name="T13" fmla="*/ 234 h 306"/>
                <a:gd name="T14" fmla="*/ 249 w 261"/>
                <a:gd name="T15" fmla="*/ 255 h 306"/>
                <a:gd name="T16" fmla="*/ 255 w 261"/>
                <a:gd name="T17" fmla="*/ 278 h 306"/>
                <a:gd name="T18" fmla="*/ 260 w 261"/>
                <a:gd name="T19" fmla="*/ 305 h 306"/>
                <a:gd name="T20" fmla="*/ 260 w 261"/>
                <a:gd name="T21" fmla="*/ 33 h 306"/>
                <a:gd name="T22" fmla="*/ 260 w 261"/>
                <a:gd name="T23" fmla="*/ 33 h 306"/>
                <a:gd name="T24" fmla="*/ 228 w 261"/>
                <a:gd name="T25" fmla="*/ 16 h 306"/>
                <a:gd name="T26" fmla="*/ 195 w 261"/>
                <a:gd name="T27" fmla="*/ 11 h 306"/>
                <a:gd name="T28" fmla="*/ 163 w 261"/>
                <a:gd name="T29" fmla="*/ 5 h 306"/>
                <a:gd name="T30" fmla="*/ 130 w 261"/>
                <a:gd name="T31" fmla="*/ 0 h 306"/>
                <a:gd name="T32" fmla="*/ 130 w 261"/>
                <a:gd name="T33" fmla="*/ 0 h 306"/>
                <a:gd name="T34" fmla="*/ 97 w 261"/>
                <a:gd name="T35" fmla="*/ 5 h 306"/>
                <a:gd name="T36" fmla="*/ 59 w 261"/>
                <a:gd name="T37" fmla="*/ 11 h 306"/>
                <a:gd name="T38" fmla="*/ 32 w 261"/>
                <a:gd name="T39" fmla="*/ 16 h 306"/>
                <a:gd name="T40" fmla="*/ 0 w 261"/>
                <a:gd name="T41" fmla="*/ 33 h 306"/>
                <a:gd name="T42" fmla="*/ 0 w 261"/>
                <a:gd name="T43" fmla="*/ 305 h 306"/>
                <a:gd name="T44" fmla="*/ 0 w 261"/>
                <a:gd name="T45" fmla="*/ 305 h 306"/>
                <a:gd name="T46" fmla="*/ 5 w 261"/>
                <a:gd name="T47" fmla="*/ 278 h 306"/>
                <a:gd name="T48" fmla="*/ 11 w 261"/>
                <a:gd name="T49" fmla="*/ 255 h 306"/>
                <a:gd name="T50" fmla="*/ 21 w 261"/>
                <a:gd name="T51" fmla="*/ 234 h 306"/>
                <a:gd name="T52" fmla="*/ 38 w 261"/>
                <a:gd name="T53" fmla="*/ 212 h 306"/>
                <a:gd name="T54" fmla="*/ 59 w 261"/>
                <a:gd name="T55" fmla="*/ 196 h 306"/>
                <a:gd name="T56" fmla="*/ 81 w 261"/>
                <a:gd name="T57" fmla="*/ 185 h 306"/>
                <a:gd name="T58" fmla="*/ 103 w 261"/>
                <a:gd name="T59" fmla="*/ 180 h 306"/>
                <a:gd name="T60" fmla="*/ 130 w 261"/>
                <a:gd name="T61" fmla="*/ 17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6">
                  <a:moveTo>
                    <a:pt x="130" y="174"/>
                  </a:moveTo>
                  <a:lnTo>
                    <a:pt x="130" y="174"/>
                  </a:lnTo>
                  <a:lnTo>
                    <a:pt x="157" y="180"/>
                  </a:lnTo>
                  <a:lnTo>
                    <a:pt x="179" y="185"/>
                  </a:lnTo>
                  <a:lnTo>
                    <a:pt x="200" y="196"/>
                  </a:lnTo>
                  <a:lnTo>
                    <a:pt x="222" y="212"/>
                  </a:lnTo>
                  <a:lnTo>
                    <a:pt x="238" y="234"/>
                  </a:lnTo>
                  <a:lnTo>
                    <a:pt x="249" y="255"/>
                  </a:lnTo>
                  <a:lnTo>
                    <a:pt x="255" y="278"/>
                  </a:lnTo>
                  <a:lnTo>
                    <a:pt x="260" y="305"/>
                  </a:lnTo>
                  <a:lnTo>
                    <a:pt x="260" y="33"/>
                  </a:lnTo>
                  <a:lnTo>
                    <a:pt x="260" y="33"/>
                  </a:lnTo>
                  <a:lnTo>
                    <a:pt x="228" y="16"/>
                  </a:lnTo>
                  <a:lnTo>
                    <a:pt x="195" y="11"/>
                  </a:lnTo>
                  <a:lnTo>
                    <a:pt x="163" y="5"/>
                  </a:lnTo>
                  <a:lnTo>
                    <a:pt x="130" y="0"/>
                  </a:lnTo>
                  <a:lnTo>
                    <a:pt x="130" y="0"/>
                  </a:lnTo>
                  <a:lnTo>
                    <a:pt x="97" y="5"/>
                  </a:lnTo>
                  <a:lnTo>
                    <a:pt x="59" y="11"/>
                  </a:lnTo>
                  <a:lnTo>
                    <a:pt x="32" y="16"/>
                  </a:lnTo>
                  <a:lnTo>
                    <a:pt x="0" y="33"/>
                  </a:lnTo>
                  <a:lnTo>
                    <a:pt x="0" y="305"/>
                  </a:lnTo>
                  <a:lnTo>
                    <a:pt x="0" y="305"/>
                  </a:lnTo>
                  <a:lnTo>
                    <a:pt x="5" y="278"/>
                  </a:lnTo>
                  <a:lnTo>
                    <a:pt x="11" y="255"/>
                  </a:lnTo>
                  <a:lnTo>
                    <a:pt x="21" y="234"/>
                  </a:lnTo>
                  <a:lnTo>
                    <a:pt x="38" y="212"/>
                  </a:lnTo>
                  <a:lnTo>
                    <a:pt x="59" y="196"/>
                  </a:lnTo>
                  <a:lnTo>
                    <a:pt x="81" y="185"/>
                  </a:lnTo>
                  <a:lnTo>
                    <a:pt x="103" y="180"/>
                  </a:lnTo>
                  <a:lnTo>
                    <a:pt x="130"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0" name="Freeform 141"/>
            <p:cNvSpPr>
              <a:spLocks noChangeArrowheads="1"/>
            </p:cNvSpPr>
            <p:nvPr/>
          </p:nvSpPr>
          <p:spPr bwMode="auto">
            <a:xfrm>
              <a:off x="7885113" y="6411913"/>
              <a:ext cx="61913" cy="193675"/>
            </a:xfrm>
            <a:custGeom>
              <a:avLst/>
              <a:gdLst>
                <a:gd name="T0" fmla="*/ 174 w 175"/>
                <a:gd name="T1" fmla="*/ 0 h 544"/>
                <a:gd name="T2" fmla="*/ 174 w 175"/>
                <a:gd name="T3" fmla="*/ 0 h 544"/>
                <a:gd name="T4" fmla="*/ 135 w 175"/>
                <a:gd name="T5" fmla="*/ 16 h 544"/>
                <a:gd name="T6" fmla="*/ 103 w 175"/>
                <a:gd name="T7" fmla="*/ 43 h 544"/>
                <a:gd name="T8" fmla="*/ 76 w 175"/>
                <a:gd name="T9" fmla="*/ 76 h 544"/>
                <a:gd name="T10" fmla="*/ 49 w 175"/>
                <a:gd name="T11" fmla="*/ 108 h 544"/>
                <a:gd name="T12" fmla="*/ 27 w 175"/>
                <a:gd name="T13" fmla="*/ 147 h 544"/>
                <a:gd name="T14" fmla="*/ 10 w 175"/>
                <a:gd name="T15" fmla="*/ 185 h 544"/>
                <a:gd name="T16" fmla="*/ 6 w 175"/>
                <a:gd name="T17" fmla="*/ 228 h 544"/>
                <a:gd name="T18" fmla="*/ 0 w 175"/>
                <a:gd name="T19" fmla="*/ 272 h 544"/>
                <a:gd name="T20" fmla="*/ 0 w 175"/>
                <a:gd name="T21" fmla="*/ 272 h 544"/>
                <a:gd name="T22" fmla="*/ 6 w 175"/>
                <a:gd name="T23" fmla="*/ 315 h 544"/>
                <a:gd name="T24" fmla="*/ 10 w 175"/>
                <a:gd name="T25" fmla="*/ 358 h 544"/>
                <a:gd name="T26" fmla="*/ 27 w 175"/>
                <a:gd name="T27" fmla="*/ 397 h 544"/>
                <a:gd name="T28" fmla="*/ 49 w 175"/>
                <a:gd name="T29" fmla="*/ 434 h 544"/>
                <a:gd name="T30" fmla="*/ 76 w 175"/>
                <a:gd name="T31" fmla="*/ 467 h 544"/>
                <a:gd name="T32" fmla="*/ 103 w 175"/>
                <a:gd name="T33" fmla="*/ 499 h 544"/>
                <a:gd name="T34" fmla="*/ 135 w 175"/>
                <a:gd name="T35" fmla="*/ 527 h 544"/>
                <a:gd name="T36" fmla="*/ 174 w 175"/>
                <a:gd name="T37" fmla="*/ 543 h 544"/>
                <a:gd name="T38" fmla="*/ 174 w 175"/>
                <a:gd name="T39" fmla="*/ 272 h 544"/>
                <a:gd name="T40" fmla="*/ 174 w 175"/>
                <a:gd name="T41"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44">
                  <a:moveTo>
                    <a:pt x="174" y="0"/>
                  </a:moveTo>
                  <a:lnTo>
                    <a:pt x="174" y="0"/>
                  </a:lnTo>
                  <a:lnTo>
                    <a:pt x="135" y="16"/>
                  </a:lnTo>
                  <a:lnTo>
                    <a:pt x="103" y="43"/>
                  </a:lnTo>
                  <a:lnTo>
                    <a:pt x="76" y="76"/>
                  </a:lnTo>
                  <a:lnTo>
                    <a:pt x="49" y="108"/>
                  </a:lnTo>
                  <a:lnTo>
                    <a:pt x="27" y="147"/>
                  </a:lnTo>
                  <a:lnTo>
                    <a:pt x="10" y="185"/>
                  </a:lnTo>
                  <a:lnTo>
                    <a:pt x="6" y="228"/>
                  </a:lnTo>
                  <a:lnTo>
                    <a:pt x="0" y="272"/>
                  </a:lnTo>
                  <a:lnTo>
                    <a:pt x="0" y="272"/>
                  </a:lnTo>
                  <a:lnTo>
                    <a:pt x="6" y="315"/>
                  </a:lnTo>
                  <a:lnTo>
                    <a:pt x="10" y="358"/>
                  </a:lnTo>
                  <a:lnTo>
                    <a:pt x="27" y="397"/>
                  </a:lnTo>
                  <a:lnTo>
                    <a:pt x="49" y="434"/>
                  </a:lnTo>
                  <a:lnTo>
                    <a:pt x="76" y="467"/>
                  </a:lnTo>
                  <a:lnTo>
                    <a:pt x="103" y="499"/>
                  </a:lnTo>
                  <a:lnTo>
                    <a:pt x="135" y="527"/>
                  </a:lnTo>
                  <a:lnTo>
                    <a:pt x="174" y="543"/>
                  </a:lnTo>
                  <a:lnTo>
                    <a:pt x="174" y="272"/>
                  </a:lnTo>
                  <a:lnTo>
                    <a:pt x="17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1" name="Freeform 142"/>
            <p:cNvSpPr>
              <a:spLocks noChangeArrowheads="1"/>
            </p:cNvSpPr>
            <p:nvPr/>
          </p:nvSpPr>
          <p:spPr bwMode="auto">
            <a:xfrm>
              <a:off x="8040688" y="6411913"/>
              <a:ext cx="61913" cy="193675"/>
            </a:xfrm>
            <a:custGeom>
              <a:avLst/>
              <a:gdLst>
                <a:gd name="T0" fmla="*/ 174 w 175"/>
                <a:gd name="T1" fmla="*/ 272 h 544"/>
                <a:gd name="T2" fmla="*/ 174 w 175"/>
                <a:gd name="T3" fmla="*/ 272 h 544"/>
                <a:gd name="T4" fmla="*/ 174 w 175"/>
                <a:gd name="T5" fmla="*/ 272 h 544"/>
                <a:gd name="T6" fmla="*/ 168 w 175"/>
                <a:gd name="T7" fmla="*/ 228 h 544"/>
                <a:gd name="T8" fmla="*/ 157 w 175"/>
                <a:gd name="T9" fmla="*/ 185 h 544"/>
                <a:gd name="T10" fmla="*/ 147 w 175"/>
                <a:gd name="T11" fmla="*/ 147 h 544"/>
                <a:gd name="T12" fmla="*/ 125 w 175"/>
                <a:gd name="T13" fmla="*/ 108 h 544"/>
                <a:gd name="T14" fmla="*/ 98 w 175"/>
                <a:gd name="T15" fmla="*/ 76 h 544"/>
                <a:gd name="T16" fmla="*/ 71 w 175"/>
                <a:gd name="T17" fmla="*/ 43 h 544"/>
                <a:gd name="T18" fmla="*/ 38 w 175"/>
                <a:gd name="T19" fmla="*/ 16 h 544"/>
                <a:gd name="T20" fmla="*/ 0 w 175"/>
                <a:gd name="T21" fmla="*/ 0 h 544"/>
                <a:gd name="T22" fmla="*/ 0 w 175"/>
                <a:gd name="T23" fmla="*/ 272 h 544"/>
                <a:gd name="T24" fmla="*/ 0 w 175"/>
                <a:gd name="T25" fmla="*/ 272 h 544"/>
                <a:gd name="T26" fmla="*/ 0 w 175"/>
                <a:gd name="T27" fmla="*/ 272 h 544"/>
                <a:gd name="T28" fmla="*/ 0 w 175"/>
                <a:gd name="T29" fmla="*/ 272 h 544"/>
                <a:gd name="T30" fmla="*/ 0 w 175"/>
                <a:gd name="T31" fmla="*/ 272 h 544"/>
                <a:gd name="T32" fmla="*/ 0 w 175"/>
                <a:gd name="T33" fmla="*/ 543 h 544"/>
                <a:gd name="T34" fmla="*/ 0 w 175"/>
                <a:gd name="T35" fmla="*/ 543 h 544"/>
                <a:gd name="T36" fmla="*/ 38 w 175"/>
                <a:gd name="T37" fmla="*/ 527 h 544"/>
                <a:gd name="T38" fmla="*/ 71 w 175"/>
                <a:gd name="T39" fmla="*/ 499 h 544"/>
                <a:gd name="T40" fmla="*/ 98 w 175"/>
                <a:gd name="T41" fmla="*/ 467 h 544"/>
                <a:gd name="T42" fmla="*/ 125 w 175"/>
                <a:gd name="T43" fmla="*/ 434 h 544"/>
                <a:gd name="T44" fmla="*/ 147 w 175"/>
                <a:gd name="T45" fmla="*/ 397 h 544"/>
                <a:gd name="T46" fmla="*/ 157 w 175"/>
                <a:gd name="T47" fmla="*/ 358 h 544"/>
                <a:gd name="T48" fmla="*/ 168 w 175"/>
                <a:gd name="T49" fmla="*/ 315 h 544"/>
                <a:gd name="T50" fmla="*/ 174 w 175"/>
                <a:gd name="T51"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544">
                  <a:moveTo>
                    <a:pt x="174" y="272"/>
                  </a:moveTo>
                  <a:lnTo>
                    <a:pt x="174" y="272"/>
                  </a:lnTo>
                  <a:lnTo>
                    <a:pt x="174" y="272"/>
                  </a:lnTo>
                  <a:lnTo>
                    <a:pt x="168" y="228"/>
                  </a:lnTo>
                  <a:lnTo>
                    <a:pt x="157" y="185"/>
                  </a:lnTo>
                  <a:lnTo>
                    <a:pt x="147" y="147"/>
                  </a:lnTo>
                  <a:lnTo>
                    <a:pt x="125" y="108"/>
                  </a:lnTo>
                  <a:lnTo>
                    <a:pt x="98" y="76"/>
                  </a:lnTo>
                  <a:lnTo>
                    <a:pt x="71" y="43"/>
                  </a:lnTo>
                  <a:lnTo>
                    <a:pt x="38" y="16"/>
                  </a:lnTo>
                  <a:lnTo>
                    <a:pt x="0" y="0"/>
                  </a:lnTo>
                  <a:lnTo>
                    <a:pt x="0" y="272"/>
                  </a:lnTo>
                  <a:lnTo>
                    <a:pt x="0" y="272"/>
                  </a:lnTo>
                  <a:lnTo>
                    <a:pt x="0" y="272"/>
                  </a:lnTo>
                  <a:lnTo>
                    <a:pt x="0" y="272"/>
                  </a:lnTo>
                  <a:lnTo>
                    <a:pt x="0" y="272"/>
                  </a:lnTo>
                  <a:lnTo>
                    <a:pt x="0" y="543"/>
                  </a:lnTo>
                  <a:lnTo>
                    <a:pt x="0" y="543"/>
                  </a:lnTo>
                  <a:lnTo>
                    <a:pt x="38" y="527"/>
                  </a:lnTo>
                  <a:lnTo>
                    <a:pt x="71" y="499"/>
                  </a:lnTo>
                  <a:lnTo>
                    <a:pt x="98" y="467"/>
                  </a:lnTo>
                  <a:lnTo>
                    <a:pt x="125" y="434"/>
                  </a:lnTo>
                  <a:lnTo>
                    <a:pt x="147" y="397"/>
                  </a:lnTo>
                  <a:lnTo>
                    <a:pt x="157" y="358"/>
                  </a:lnTo>
                  <a:lnTo>
                    <a:pt x="168" y="315"/>
                  </a:lnTo>
                  <a:lnTo>
                    <a:pt x="174"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2" name="Freeform 175"/>
            <p:cNvSpPr>
              <a:spLocks noChangeArrowheads="1"/>
            </p:cNvSpPr>
            <p:nvPr/>
          </p:nvSpPr>
          <p:spPr bwMode="auto">
            <a:xfrm>
              <a:off x="9285288" y="5513388"/>
              <a:ext cx="217488" cy="215900"/>
            </a:xfrm>
            <a:custGeom>
              <a:avLst/>
              <a:gdLst>
                <a:gd name="T0" fmla="*/ 245 w 609"/>
                <a:gd name="T1" fmla="*/ 598 h 604"/>
                <a:gd name="T2" fmla="*/ 136 w 609"/>
                <a:gd name="T3" fmla="*/ 555 h 604"/>
                <a:gd name="T4" fmla="*/ 55 w 609"/>
                <a:gd name="T5" fmla="*/ 473 h 604"/>
                <a:gd name="T6" fmla="*/ 6 w 609"/>
                <a:gd name="T7" fmla="*/ 364 h 604"/>
                <a:gd name="T8" fmla="*/ 6 w 609"/>
                <a:gd name="T9" fmla="*/ 239 h 604"/>
                <a:gd name="T10" fmla="*/ 55 w 609"/>
                <a:gd name="T11" fmla="*/ 131 h 604"/>
                <a:gd name="T12" fmla="*/ 136 w 609"/>
                <a:gd name="T13" fmla="*/ 50 h 604"/>
                <a:gd name="T14" fmla="*/ 245 w 609"/>
                <a:gd name="T15" fmla="*/ 6 h 604"/>
                <a:gd name="T16" fmla="*/ 364 w 609"/>
                <a:gd name="T17" fmla="*/ 6 h 604"/>
                <a:gd name="T18" fmla="*/ 472 w 609"/>
                <a:gd name="T19" fmla="*/ 50 h 604"/>
                <a:gd name="T20" fmla="*/ 554 w 609"/>
                <a:gd name="T21" fmla="*/ 131 h 604"/>
                <a:gd name="T22" fmla="*/ 603 w 609"/>
                <a:gd name="T23" fmla="*/ 239 h 604"/>
                <a:gd name="T24" fmla="*/ 603 w 609"/>
                <a:gd name="T25" fmla="*/ 364 h 604"/>
                <a:gd name="T26" fmla="*/ 554 w 609"/>
                <a:gd name="T27" fmla="*/ 473 h 604"/>
                <a:gd name="T28" fmla="*/ 472 w 609"/>
                <a:gd name="T29" fmla="*/ 555 h 604"/>
                <a:gd name="T30" fmla="*/ 364 w 609"/>
                <a:gd name="T31" fmla="*/ 598 h 604"/>
                <a:gd name="T32" fmla="*/ 304 w 609"/>
                <a:gd name="T33" fmla="*/ 174 h 604"/>
                <a:gd name="T34" fmla="*/ 255 w 609"/>
                <a:gd name="T35" fmla="*/ 185 h 604"/>
                <a:gd name="T36" fmla="*/ 212 w 609"/>
                <a:gd name="T37" fmla="*/ 212 h 604"/>
                <a:gd name="T38" fmla="*/ 185 w 609"/>
                <a:gd name="T39" fmla="*/ 250 h 604"/>
                <a:gd name="T40" fmla="*/ 174 w 609"/>
                <a:gd name="T41" fmla="*/ 305 h 604"/>
                <a:gd name="T42" fmla="*/ 185 w 609"/>
                <a:gd name="T43" fmla="*/ 354 h 604"/>
                <a:gd name="T44" fmla="*/ 212 w 609"/>
                <a:gd name="T45" fmla="*/ 391 h 604"/>
                <a:gd name="T46" fmla="*/ 255 w 609"/>
                <a:gd name="T47" fmla="*/ 424 h 604"/>
                <a:gd name="T48" fmla="*/ 304 w 609"/>
                <a:gd name="T49" fmla="*/ 430 h 604"/>
                <a:gd name="T50" fmla="*/ 353 w 609"/>
                <a:gd name="T51" fmla="*/ 424 h 604"/>
                <a:gd name="T52" fmla="*/ 397 w 609"/>
                <a:gd name="T53" fmla="*/ 391 h 604"/>
                <a:gd name="T54" fmla="*/ 424 w 609"/>
                <a:gd name="T55" fmla="*/ 354 h 604"/>
                <a:gd name="T56" fmla="*/ 434 w 609"/>
                <a:gd name="T57" fmla="*/ 305 h 604"/>
                <a:gd name="T58" fmla="*/ 424 w 609"/>
                <a:gd name="T59" fmla="*/ 250 h 604"/>
                <a:gd name="T60" fmla="*/ 397 w 609"/>
                <a:gd name="T61" fmla="*/ 212 h 604"/>
                <a:gd name="T62" fmla="*/ 353 w 609"/>
                <a:gd name="T63" fmla="*/ 185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5" y="598"/>
                  </a:lnTo>
                  <a:lnTo>
                    <a:pt x="185" y="582"/>
                  </a:lnTo>
                  <a:lnTo>
                    <a:pt x="136" y="555"/>
                  </a:lnTo>
                  <a:lnTo>
                    <a:pt x="93" y="516"/>
                  </a:lnTo>
                  <a:lnTo>
                    <a:pt x="55" y="473"/>
                  </a:lnTo>
                  <a:lnTo>
                    <a:pt x="28" y="418"/>
                  </a:lnTo>
                  <a:lnTo>
                    <a:pt x="6" y="364"/>
                  </a:lnTo>
                  <a:lnTo>
                    <a:pt x="0" y="305"/>
                  </a:lnTo>
                  <a:lnTo>
                    <a:pt x="6" y="239"/>
                  </a:lnTo>
                  <a:lnTo>
                    <a:pt x="28" y="185"/>
                  </a:lnTo>
                  <a:lnTo>
                    <a:pt x="55" y="131"/>
                  </a:lnTo>
                  <a:lnTo>
                    <a:pt x="93" y="87"/>
                  </a:lnTo>
                  <a:lnTo>
                    <a:pt x="136" y="50"/>
                  </a:lnTo>
                  <a:lnTo>
                    <a:pt x="185" y="22"/>
                  </a:lnTo>
                  <a:lnTo>
                    <a:pt x="245" y="6"/>
                  </a:lnTo>
                  <a:lnTo>
                    <a:pt x="304" y="0"/>
                  </a:lnTo>
                  <a:lnTo>
                    <a:pt x="364" y="6"/>
                  </a:lnTo>
                  <a:lnTo>
                    <a:pt x="424" y="22"/>
                  </a:lnTo>
                  <a:lnTo>
                    <a:pt x="472" y="50"/>
                  </a:lnTo>
                  <a:lnTo>
                    <a:pt x="522" y="87"/>
                  </a:lnTo>
                  <a:lnTo>
                    <a:pt x="554" y="131"/>
                  </a:lnTo>
                  <a:lnTo>
                    <a:pt x="586" y="185"/>
                  </a:lnTo>
                  <a:lnTo>
                    <a:pt x="603" y="239"/>
                  </a:lnTo>
                  <a:lnTo>
                    <a:pt x="608" y="305"/>
                  </a:lnTo>
                  <a:lnTo>
                    <a:pt x="603" y="364"/>
                  </a:lnTo>
                  <a:lnTo>
                    <a:pt x="586" y="418"/>
                  </a:lnTo>
                  <a:lnTo>
                    <a:pt x="554" y="473"/>
                  </a:lnTo>
                  <a:lnTo>
                    <a:pt x="522" y="516"/>
                  </a:lnTo>
                  <a:lnTo>
                    <a:pt x="472" y="555"/>
                  </a:lnTo>
                  <a:lnTo>
                    <a:pt x="424" y="582"/>
                  </a:lnTo>
                  <a:lnTo>
                    <a:pt x="364" y="598"/>
                  </a:lnTo>
                  <a:lnTo>
                    <a:pt x="304" y="603"/>
                  </a:lnTo>
                  <a:close/>
                  <a:moveTo>
                    <a:pt x="304" y="174"/>
                  </a:moveTo>
                  <a:lnTo>
                    <a:pt x="277" y="174"/>
                  </a:lnTo>
                  <a:lnTo>
                    <a:pt x="255" y="185"/>
                  </a:lnTo>
                  <a:lnTo>
                    <a:pt x="234" y="196"/>
                  </a:lnTo>
                  <a:lnTo>
                    <a:pt x="212" y="212"/>
                  </a:lnTo>
                  <a:lnTo>
                    <a:pt x="196" y="229"/>
                  </a:lnTo>
                  <a:lnTo>
                    <a:pt x="185" y="250"/>
                  </a:lnTo>
                  <a:lnTo>
                    <a:pt x="180" y="277"/>
                  </a:lnTo>
                  <a:lnTo>
                    <a:pt x="174" y="305"/>
                  </a:lnTo>
                  <a:lnTo>
                    <a:pt x="180" y="326"/>
                  </a:lnTo>
                  <a:lnTo>
                    <a:pt x="185" y="354"/>
                  </a:lnTo>
                  <a:lnTo>
                    <a:pt x="196" y="375"/>
                  </a:lnTo>
                  <a:lnTo>
                    <a:pt x="212" y="391"/>
                  </a:lnTo>
                  <a:lnTo>
                    <a:pt x="234" y="408"/>
                  </a:lnTo>
                  <a:lnTo>
                    <a:pt x="255" y="424"/>
                  </a:lnTo>
                  <a:lnTo>
                    <a:pt x="277" y="430"/>
                  </a:lnTo>
                  <a:lnTo>
                    <a:pt x="304" y="430"/>
                  </a:lnTo>
                  <a:lnTo>
                    <a:pt x="332" y="430"/>
                  </a:lnTo>
                  <a:lnTo>
                    <a:pt x="353" y="424"/>
                  </a:lnTo>
                  <a:lnTo>
                    <a:pt x="375" y="408"/>
                  </a:lnTo>
                  <a:lnTo>
                    <a:pt x="397" y="391"/>
                  </a:lnTo>
                  <a:lnTo>
                    <a:pt x="413" y="375"/>
                  </a:lnTo>
                  <a:lnTo>
                    <a:pt x="424" y="354"/>
                  </a:lnTo>
                  <a:lnTo>
                    <a:pt x="429" y="326"/>
                  </a:lnTo>
                  <a:lnTo>
                    <a:pt x="434" y="305"/>
                  </a:lnTo>
                  <a:lnTo>
                    <a:pt x="429" y="277"/>
                  </a:lnTo>
                  <a:lnTo>
                    <a:pt x="424" y="250"/>
                  </a:lnTo>
                  <a:lnTo>
                    <a:pt x="413" y="229"/>
                  </a:lnTo>
                  <a:lnTo>
                    <a:pt x="397" y="212"/>
                  </a:lnTo>
                  <a:lnTo>
                    <a:pt x="375" y="196"/>
                  </a:lnTo>
                  <a:lnTo>
                    <a:pt x="353" y="185"/>
                  </a:lnTo>
                  <a:lnTo>
                    <a:pt x="332"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3" name="Freeform 176"/>
            <p:cNvSpPr>
              <a:spLocks noChangeArrowheads="1"/>
            </p:cNvSpPr>
            <p:nvPr/>
          </p:nvSpPr>
          <p:spPr bwMode="auto">
            <a:xfrm>
              <a:off x="8975725" y="6086475"/>
              <a:ext cx="0" cy="1587"/>
            </a:xfrm>
            <a:custGeom>
              <a:avLst/>
              <a:gdLst>
                <a:gd name="T0" fmla="*/ 0 w 1"/>
                <a:gd name="T1" fmla="*/ 0 h 7"/>
                <a:gd name="T2" fmla="*/ 0 w 1"/>
                <a:gd name="T3" fmla="*/ 0 h 7"/>
                <a:gd name="T4" fmla="*/ 0 w 1"/>
                <a:gd name="T5" fmla="*/ 0 h 7"/>
                <a:gd name="T6" fmla="*/ 0 w 1"/>
                <a:gd name="T7" fmla="*/ 6 h 7"/>
                <a:gd name="T8" fmla="*/ 0 w 1"/>
                <a:gd name="T9" fmla="*/ 6 h 7"/>
                <a:gd name="T10" fmla="*/ 0 w 1"/>
                <a:gd name="T11" fmla="*/ 0 h 7"/>
              </a:gdLst>
              <a:ahLst/>
              <a:cxnLst>
                <a:cxn ang="0">
                  <a:pos x="T0" y="T1"/>
                </a:cxn>
                <a:cxn ang="0">
                  <a:pos x="T2" y="T3"/>
                </a:cxn>
                <a:cxn ang="0">
                  <a:pos x="T4" y="T5"/>
                </a:cxn>
                <a:cxn ang="0">
                  <a:pos x="T6" y="T7"/>
                </a:cxn>
                <a:cxn ang="0">
                  <a:pos x="T8" y="T9"/>
                </a:cxn>
                <a:cxn ang="0">
                  <a:pos x="T10" y="T11"/>
                </a:cxn>
              </a:cxnLst>
              <a:rect l="0" t="0" r="r" b="b"/>
              <a:pathLst>
                <a:path w="1" h="7">
                  <a:moveTo>
                    <a:pt x="0" y="0"/>
                  </a:moveTo>
                  <a:lnTo>
                    <a:pt x="0" y="0"/>
                  </a:lnTo>
                  <a:lnTo>
                    <a:pt x="0" y="0"/>
                  </a:lnTo>
                  <a:lnTo>
                    <a:pt x="0" y="6"/>
                  </a:lnTo>
                  <a:lnTo>
                    <a:pt x="0" y="6"/>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4" name="Freeform 177"/>
            <p:cNvSpPr>
              <a:spLocks noChangeArrowheads="1"/>
            </p:cNvSpPr>
            <p:nvPr/>
          </p:nvSpPr>
          <p:spPr bwMode="auto">
            <a:xfrm>
              <a:off x="8975725" y="5891213"/>
              <a:ext cx="61913" cy="293687"/>
            </a:xfrm>
            <a:custGeom>
              <a:avLst/>
              <a:gdLst>
                <a:gd name="T0" fmla="*/ 0 w 175"/>
                <a:gd name="T1" fmla="*/ 0 h 821"/>
                <a:gd name="T2" fmla="*/ 0 w 175"/>
                <a:gd name="T3" fmla="*/ 272 h 821"/>
                <a:gd name="T4" fmla="*/ 0 w 175"/>
                <a:gd name="T5" fmla="*/ 272 h 821"/>
                <a:gd name="T6" fmla="*/ 38 w 175"/>
                <a:gd name="T7" fmla="*/ 293 h 821"/>
                <a:gd name="T8" fmla="*/ 71 w 175"/>
                <a:gd name="T9" fmla="*/ 320 h 821"/>
                <a:gd name="T10" fmla="*/ 98 w 175"/>
                <a:gd name="T11" fmla="*/ 347 h 821"/>
                <a:gd name="T12" fmla="*/ 125 w 175"/>
                <a:gd name="T13" fmla="*/ 380 h 821"/>
                <a:gd name="T14" fmla="*/ 146 w 175"/>
                <a:gd name="T15" fmla="*/ 418 h 821"/>
                <a:gd name="T16" fmla="*/ 163 w 175"/>
                <a:gd name="T17" fmla="*/ 456 h 821"/>
                <a:gd name="T18" fmla="*/ 169 w 175"/>
                <a:gd name="T19" fmla="*/ 499 h 821"/>
                <a:gd name="T20" fmla="*/ 174 w 175"/>
                <a:gd name="T21" fmla="*/ 543 h 821"/>
                <a:gd name="T22" fmla="*/ 174 w 175"/>
                <a:gd name="T23" fmla="*/ 543 h 821"/>
                <a:gd name="T24" fmla="*/ 169 w 175"/>
                <a:gd name="T25" fmla="*/ 592 h 821"/>
                <a:gd name="T26" fmla="*/ 163 w 175"/>
                <a:gd name="T27" fmla="*/ 630 h 821"/>
                <a:gd name="T28" fmla="*/ 146 w 175"/>
                <a:gd name="T29" fmla="*/ 674 h 821"/>
                <a:gd name="T30" fmla="*/ 125 w 175"/>
                <a:gd name="T31" fmla="*/ 712 h 821"/>
                <a:gd name="T32" fmla="*/ 98 w 175"/>
                <a:gd name="T33" fmla="*/ 744 h 821"/>
                <a:gd name="T34" fmla="*/ 71 w 175"/>
                <a:gd name="T35" fmla="*/ 772 h 821"/>
                <a:gd name="T36" fmla="*/ 38 w 175"/>
                <a:gd name="T37" fmla="*/ 799 h 821"/>
                <a:gd name="T38" fmla="*/ 0 w 175"/>
                <a:gd name="T39" fmla="*/ 820 h 821"/>
                <a:gd name="T40" fmla="*/ 174 w 175"/>
                <a:gd name="T41" fmla="*/ 543 h 821"/>
                <a:gd name="T42" fmla="*/ 174 w 175"/>
                <a:gd name="T43" fmla="*/ 0 h 821"/>
                <a:gd name="T44" fmla="*/ 0 w 175"/>
                <a:gd name="T45"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821">
                  <a:moveTo>
                    <a:pt x="0" y="0"/>
                  </a:moveTo>
                  <a:lnTo>
                    <a:pt x="0" y="272"/>
                  </a:lnTo>
                  <a:lnTo>
                    <a:pt x="0" y="272"/>
                  </a:lnTo>
                  <a:lnTo>
                    <a:pt x="38" y="293"/>
                  </a:lnTo>
                  <a:lnTo>
                    <a:pt x="71" y="320"/>
                  </a:lnTo>
                  <a:lnTo>
                    <a:pt x="98" y="347"/>
                  </a:lnTo>
                  <a:lnTo>
                    <a:pt x="125" y="380"/>
                  </a:lnTo>
                  <a:lnTo>
                    <a:pt x="146" y="418"/>
                  </a:lnTo>
                  <a:lnTo>
                    <a:pt x="163" y="456"/>
                  </a:lnTo>
                  <a:lnTo>
                    <a:pt x="169" y="499"/>
                  </a:lnTo>
                  <a:lnTo>
                    <a:pt x="174" y="543"/>
                  </a:lnTo>
                  <a:lnTo>
                    <a:pt x="174" y="543"/>
                  </a:lnTo>
                  <a:lnTo>
                    <a:pt x="169" y="592"/>
                  </a:lnTo>
                  <a:lnTo>
                    <a:pt x="163" y="630"/>
                  </a:lnTo>
                  <a:lnTo>
                    <a:pt x="146" y="674"/>
                  </a:lnTo>
                  <a:lnTo>
                    <a:pt x="125" y="712"/>
                  </a:lnTo>
                  <a:lnTo>
                    <a:pt x="98" y="744"/>
                  </a:lnTo>
                  <a:lnTo>
                    <a:pt x="71" y="772"/>
                  </a:lnTo>
                  <a:lnTo>
                    <a:pt x="38" y="799"/>
                  </a:lnTo>
                  <a:lnTo>
                    <a:pt x="0" y="820"/>
                  </a:lnTo>
                  <a:lnTo>
                    <a:pt x="174" y="543"/>
                  </a:lnTo>
                  <a:lnTo>
                    <a:pt x="174"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5" name="Freeform 178"/>
            <p:cNvSpPr>
              <a:spLocks noChangeArrowheads="1"/>
            </p:cNvSpPr>
            <p:nvPr/>
          </p:nvSpPr>
          <p:spPr bwMode="auto">
            <a:xfrm>
              <a:off x="8818563" y="5978525"/>
              <a:ext cx="155575" cy="215900"/>
            </a:xfrm>
            <a:custGeom>
              <a:avLst/>
              <a:gdLst>
                <a:gd name="T0" fmla="*/ 304 w 435"/>
                <a:gd name="T1" fmla="*/ 430 h 604"/>
                <a:gd name="T2" fmla="*/ 255 w 435"/>
                <a:gd name="T3" fmla="*/ 419 h 604"/>
                <a:gd name="T4" fmla="*/ 211 w 435"/>
                <a:gd name="T5" fmla="*/ 391 h 604"/>
                <a:gd name="T6" fmla="*/ 184 w 435"/>
                <a:gd name="T7" fmla="*/ 353 h 604"/>
                <a:gd name="T8" fmla="*/ 174 w 435"/>
                <a:gd name="T9" fmla="*/ 299 h 604"/>
                <a:gd name="T10" fmla="*/ 179 w 435"/>
                <a:gd name="T11" fmla="*/ 278 h 604"/>
                <a:gd name="T12" fmla="*/ 195 w 435"/>
                <a:gd name="T13" fmla="*/ 228 h 604"/>
                <a:gd name="T14" fmla="*/ 233 w 435"/>
                <a:gd name="T15" fmla="*/ 196 h 604"/>
                <a:gd name="T16" fmla="*/ 276 w 435"/>
                <a:gd name="T17" fmla="*/ 174 h 604"/>
                <a:gd name="T18" fmla="*/ 304 w 435"/>
                <a:gd name="T19" fmla="*/ 174 h 604"/>
                <a:gd name="T20" fmla="*/ 353 w 435"/>
                <a:gd name="T21" fmla="*/ 180 h 604"/>
                <a:gd name="T22" fmla="*/ 396 w 435"/>
                <a:gd name="T23" fmla="*/ 207 h 604"/>
                <a:gd name="T24" fmla="*/ 423 w 435"/>
                <a:gd name="T25" fmla="*/ 250 h 604"/>
                <a:gd name="T26" fmla="*/ 434 w 435"/>
                <a:gd name="T27" fmla="*/ 299 h 604"/>
                <a:gd name="T28" fmla="*/ 434 w 435"/>
                <a:gd name="T29" fmla="*/ 28 h 604"/>
                <a:gd name="T30" fmla="*/ 369 w 435"/>
                <a:gd name="T31" fmla="*/ 6 h 604"/>
                <a:gd name="T32" fmla="*/ 304 w 435"/>
                <a:gd name="T33" fmla="*/ 0 h 604"/>
                <a:gd name="T34" fmla="*/ 244 w 435"/>
                <a:gd name="T35" fmla="*/ 6 h 604"/>
                <a:gd name="T36" fmla="*/ 136 w 435"/>
                <a:gd name="T37" fmla="*/ 49 h 604"/>
                <a:gd name="T38" fmla="*/ 54 w 435"/>
                <a:gd name="T39" fmla="*/ 131 h 604"/>
                <a:gd name="T40" fmla="*/ 5 w 435"/>
                <a:gd name="T41" fmla="*/ 239 h 604"/>
                <a:gd name="T42" fmla="*/ 0 w 435"/>
                <a:gd name="T43" fmla="*/ 299 h 604"/>
                <a:gd name="T44" fmla="*/ 27 w 435"/>
                <a:gd name="T45" fmla="*/ 419 h 604"/>
                <a:gd name="T46" fmla="*/ 92 w 435"/>
                <a:gd name="T47" fmla="*/ 516 h 604"/>
                <a:gd name="T48" fmla="*/ 184 w 435"/>
                <a:gd name="T49" fmla="*/ 582 h 604"/>
                <a:gd name="T50" fmla="*/ 304 w 435"/>
                <a:gd name="T51" fmla="*/ 603 h 604"/>
                <a:gd name="T52" fmla="*/ 336 w 435"/>
                <a:gd name="T53" fmla="*/ 603 h 604"/>
                <a:gd name="T54" fmla="*/ 401 w 435"/>
                <a:gd name="T55" fmla="*/ 587 h 604"/>
                <a:gd name="T56" fmla="*/ 434 w 435"/>
                <a:gd name="T57" fmla="*/ 305 h 604"/>
                <a:gd name="T58" fmla="*/ 428 w 435"/>
                <a:gd name="T59" fmla="*/ 332 h 604"/>
                <a:gd name="T60" fmla="*/ 407 w 435"/>
                <a:gd name="T61" fmla="*/ 375 h 604"/>
                <a:gd name="T62" fmla="*/ 374 w 435"/>
                <a:gd name="T63" fmla="*/ 408 h 604"/>
                <a:gd name="T64" fmla="*/ 331 w 435"/>
                <a:gd name="T65" fmla="*/ 43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604">
                  <a:moveTo>
                    <a:pt x="304" y="430"/>
                  </a:moveTo>
                  <a:lnTo>
                    <a:pt x="304" y="430"/>
                  </a:lnTo>
                  <a:lnTo>
                    <a:pt x="276" y="430"/>
                  </a:lnTo>
                  <a:lnTo>
                    <a:pt x="255" y="419"/>
                  </a:lnTo>
                  <a:lnTo>
                    <a:pt x="233" y="408"/>
                  </a:lnTo>
                  <a:lnTo>
                    <a:pt x="211" y="391"/>
                  </a:lnTo>
                  <a:lnTo>
                    <a:pt x="195" y="375"/>
                  </a:lnTo>
                  <a:lnTo>
                    <a:pt x="184" y="353"/>
                  </a:lnTo>
                  <a:lnTo>
                    <a:pt x="179" y="326"/>
                  </a:lnTo>
                  <a:lnTo>
                    <a:pt x="174" y="299"/>
                  </a:lnTo>
                  <a:lnTo>
                    <a:pt x="174" y="299"/>
                  </a:lnTo>
                  <a:lnTo>
                    <a:pt x="179" y="278"/>
                  </a:lnTo>
                  <a:lnTo>
                    <a:pt x="184" y="250"/>
                  </a:lnTo>
                  <a:lnTo>
                    <a:pt x="195" y="228"/>
                  </a:lnTo>
                  <a:lnTo>
                    <a:pt x="211" y="212"/>
                  </a:lnTo>
                  <a:lnTo>
                    <a:pt x="233" y="196"/>
                  </a:lnTo>
                  <a:lnTo>
                    <a:pt x="255" y="185"/>
                  </a:lnTo>
                  <a:lnTo>
                    <a:pt x="276" y="174"/>
                  </a:lnTo>
                  <a:lnTo>
                    <a:pt x="304" y="174"/>
                  </a:lnTo>
                  <a:lnTo>
                    <a:pt x="304" y="174"/>
                  </a:lnTo>
                  <a:lnTo>
                    <a:pt x="331" y="174"/>
                  </a:lnTo>
                  <a:lnTo>
                    <a:pt x="353" y="180"/>
                  </a:lnTo>
                  <a:lnTo>
                    <a:pt x="374" y="196"/>
                  </a:lnTo>
                  <a:lnTo>
                    <a:pt x="396" y="207"/>
                  </a:lnTo>
                  <a:lnTo>
                    <a:pt x="407" y="228"/>
                  </a:lnTo>
                  <a:lnTo>
                    <a:pt x="423" y="250"/>
                  </a:lnTo>
                  <a:lnTo>
                    <a:pt x="428" y="272"/>
                  </a:lnTo>
                  <a:lnTo>
                    <a:pt x="434" y="299"/>
                  </a:lnTo>
                  <a:lnTo>
                    <a:pt x="434" y="28"/>
                  </a:lnTo>
                  <a:lnTo>
                    <a:pt x="434" y="28"/>
                  </a:lnTo>
                  <a:lnTo>
                    <a:pt x="401" y="16"/>
                  </a:lnTo>
                  <a:lnTo>
                    <a:pt x="369" y="6"/>
                  </a:lnTo>
                  <a:lnTo>
                    <a:pt x="336" y="0"/>
                  </a:lnTo>
                  <a:lnTo>
                    <a:pt x="304" y="0"/>
                  </a:lnTo>
                  <a:lnTo>
                    <a:pt x="304" y="0"/>
                  </a:lnTo>
                  <a:lnTo>
                    <a:pt x="244" y="6"/>
                  </a:lnTo>
                  <a:lnTo>
                    <a:pt x="184" y="22"/>
                  </a:lnTo>
                  <a:lnTo>
                    <a:pt x="136" y="49"/>
                  </a:lnTo>
                  <a:lnTo>
                    <a:pt x="92" y="87"/>
                  </a:lnTo>
                  <a:lnTo>
                    <a:pt x="54" y="131"/>
                  </a:lnTo>
                  <a:lnTo>
                    <a:pt x="27" y="185"/>
                  </a:lnTo>
                  <a:lnTo>
                    <a:pt x="5" y="239"/>
                  </a:lnTo>
                  <a:lnTo>
                    <a:pt x="0" y="299"/>
                  </a:lnTo>
                  <a:lnTo>
                    <a:pt x="0" y="299"/>
                  </a:lnTo>
                  <a:lnTo>
                    <a:pt x="5" y="364"/>
                  </a:lnTo>
                  <a:lnTo>
                    <a:pt x="27" y="419"/>
                  </a:lnTo>
                  <a:lnTo>
                    <a:pt x="54" y="473"/>
                  </a:lnTo>
                  <a:lnTo>
                    <a:pt x="92" y="516"/>
                  </a:lnTo>
                  <a:lnTo>
                    <a:pt x="136" y="555"/>
                  </a:lnTo>
                  <a:lnTo>
                    <a:pt x="184" y="582"/>
                  </a:lnTo>
                  <a:lnTo>
                    <a:pt x="244" y="598"/>
                  </a:lnTo>
                  <a:lnTo>
                    <a:pt x="304" y="603"/>
                  </a:lnTo>
                  <a:lnTo>
                    <a:pt x="304" y="603"/>
                  </a:lnTo>
                  <a:lnTo>
                    <a:pt x="336" y="603"/>
                  </a:lnTo>
                  <a:lnTo>
                    <a:pt x="369" y="598"/>
                  </a:lnTo>
                  <a:lnTo>
                    <a:pt x="401" y="587"/>
                  </a:lnTo>
                  <a:lnTo>
                    <a:pt x="434" y="576"/>
                  </a:lnTo>
                  <a:lnTo>
                    <a:pt x="434" y="305"/>
                  </a:lnTo>
                  <a:lnTo>
                    <a:pt x="434" y="305"/>
                  </a:lnTo>
                  <a:lnTo>
                    <a:pt x="428" y="332"/>
                  </a:lnTo>
                  <a:lnTo>
                    <a:pt x="423" y="353"/>
                  </a:lnTo>
                  <a:lnTo>
                    <a:pt x="407" y="375"/>
                  </a:lnTo>
                  <a:lnTo>
                    <a:pt x="396" y="397"/>
                  </a:lnTo>
                  <a:lnTo>
                    <a:pt x="374" y="408"/>
                  </a:lnTo>
                  <a:lnTo>
                    <a:pt x="353" y="419"/>
                  </a:lnTo>
                  <a:lnTo>
                    <a:pt x="331" y="430"/>
                  </a:lnTo>
                  <a:lnTo>
                    <a:pt x="304" y="4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6" name="Freeform 179"/>
            <p:cNvSpPr>
              <a:spLocks noChangeArrowheads="1"/>
            </p:cNvSpPr>
            <p:nvPr/>
          </p:nvSpPr>
          <p:spPr bwMode="auto">
            <a:xfrm>
              <a:off x="8975725" y="5989638"/>
              <a:ext cx="61913" cy="195262"/>
            </a:xfrm>
            <a:custGeom>
              <a:avLst/>
              <a:gdLst>
                <a:gd name="T0" fmla="*/ 174 w 175"/>
                <a:gd name="T1" fmla="*/ 271 h 549"/>
                <a:gd name="T2" fmla="*/ 174 w 175"/>
                <a:gd name="T3" fmla="*/ 271 h 549"/>
                <a:gd name="T4" fmla="*/ 169 w 175"/>
                <a:gd name="T5" fmla="*/ 227 h 549"/>
                <a:gd name="T6" fmla="*/ 163 w 175"/>
                <a:gd name="T7" fmla="*/ 184 h 549"/>
                <a:gd name="T8" fmla="*/ 146 w 175"/>
                <a:gd name="T9" fmla="*/ 146 h 549"/>
                <a:gd name="T10" fmla="*/ 125 w 175"/>
                <a:gd name="T11" fmla="*/ 108 h 549"/>
                <a:gd name="T12" fmla="*/ 98 w 175"/>
                <a:gd name="T13" fmla="*/ 75 h 549"/>
                <a:gd name="T14" fmla="*/ 71 w 175"/>
                <a:gd name="T15" fmla="*/ 48 h 549"/>
                <a:gd name="T16" fmla="*/ 38 w 175"/>
                <a:gd name="T17" fmla="*/ 21 h 549"/>
                <a:gd name="T18" fmla="*/ 0 w 175"/>
                <a:gd name="T19" fmla="*/ 0 h 549"/>
                <a:gd name="T20" fmla="*/ 0 w 175"/>
                <a:gd name="T21" fmla="*/ 271 h 549"/>
                <a:gd name="T22" fmla="*/ 0 w 175"/>
                <a:gd name="T23" fmla="*/ 271 h 549"/>
                <a:gd name="T24" fmla="*/ 0 w 175"/>
                <a:gd name="T25" fmla="*/ 271 h 549"/>
                <a:gd name="T26" fmla="*/ 0 w 175"/>
                <a:gd name="T27" fmla="*/ 271 h 549"/>
                <a:gd name="T28" fmla="*/ 0 w 175"/>
                <a:gd name="T29" fmla="*/ 277 h 549"/>
                <a:gd name="T30" fmla="*/ 0 w 175"/>
                <a:gd name="T31" fmla="*/ 548 h 549"/>
                <a:gd name="T32" fmla="*/ 0 w 175"/>
                <a:gd name="T33" fmla="*/ 548 h 549"/>
                <a:gd name="T34" fmla="*/ 38 w 175"/>
                <a:gd name="T35" fmla="*/ 527 h 549"/>
                <a:gd name="T36" fmla="*/ 71 w 175"/>
                <a:gd name="T37" fmla="*/ 500 h 549"/>
                <a:gd name="T38" fmla="*/ 98 w 175"/>
                <a:gd name="T39" fmla="*/ 472 h 549"/>
                <a:gd name="T40" fmla="*/ 125 w 175"/>
                <a:gd name="T41" fmla="*/ 440 h 549"/>
                <a:gd name="T42" fmla="*/ 146 w 175"/>
                <a:gd name="T43" fmla="*/ 402 h 549"/>
                <a:gd name="T44" fmla="*/ 163 w 175"/>
                <a:gd name="T45" fmla="*/ 358 h 549"/>
                <a:gd name="T46" fmla="*/ 169 w 175"/>
                <a:gd name="T47" fmla="*/ 320 h 549"/>
                <a:gd name="T48" fmla="*/ 174 w 175"/>
                <a:gd name="T49" fmla="*/ 271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549">
                  <a:moveTo>
                    <a:pt x="174" y="271"/>
                  </a:moveTo>
                  <a:lnTo>
                    <a:pt x="174" y="271"/>
                  </a:lnTo>
                  <a:lnTo>
                    <a:pt x="169" y="227"/>
                  </a:lnTo>
                  <a:lnTo>
                    <a:pt x="163" y="184"/>
                  </a:lnTo>
                  <a:lnTo>
                    <a:pt x="146" y="146"/>
                  </a:lnTo>
                  <a:lnTo>
                    <a:pt x="125" y="108"/>
                  </a:lnTo>
                  <a:lnTo>
                    <a:pt x="98" y="75"/>
                  </a:lnTo>
                  <a:lnTo>
                    <a:pt x="71" y="48"/>
                  </a:lnTo>
                  <a:lnTo>
                    <a:pt x="38" y="21"/>
                  </a:lnTo>
                  <a:lnTo>
                    <a:pt x="0" y="0"/>
                  </a:lnTo>
                  <a:lnTo>
                    <a:pt x="0" y="271"/>
                  </a:lnTo>
                  <a:lnTo>
                    <a:pt x="0" y="271"/>
                  </a:lnTo>
                  <a:lnTo>
                    <a:pt x="0" y="271"/>
                  </a:lnTo>
                  <a:lnTo>
                    <a:pt x="0" y="271"/>
                  </a:lnTo>
                  <a:lnTo>
                    <a:pt x="0" y="277"/>
                  </a:lnTo>
                  <a:lnTo>
                    <a:pt x="0" y="548"/>
                  </a:lnTo>
                  <a:lnTo>
                    <a:pt x="0" y="548"/>
                  </a:lnTo>
                  <a:lnTo>
                    <a:pt x="38" y="527"/>
                  </a:lnTo>
                  <a:lnTo>
                    <a:pt x="71" y="500"/>
                  </a:lnTo>
                  <a:lnTo>
                    <a:pt x="98" y="472"/>
                  </a:lnTo>
                  <a:lnTo>
                    <a:pt x="125" y="440"/>
                  </a:lnTo>
                  <a:lnTo>
                    <a:pt x="146" y="402"/>
                  </a:lnTo>
                  <a:lnTo>
                    <a:pt x="163" y="358"/>
                  </a:lnTo>
                  <a:lnTo>
                    <a:pt x="169" y="320"/>
                  </a:lnTo>
                  <a:lnTo>
                    <a:pt x="174" y="2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7" name="Freeform 180"/>
            <p:cNvSpPr>
              <a:spLocks noChangeArrowheads="1"/>
            </p:cNvSpPr>
            <p:nvPr/>
          </p:nvSpPr>
          <p:spPr bwMode="auto">
            <a:xfrm>
              <a:off x="8196263" y="6161088"/>
              <a:ext cx="61913" cy="703262"/>
            </a:xfrm>
            <a:custGeom>
              <a:avLst/>
              <a:gdLst>
                <a:gd name="T0" fmla="*/ 0 w 175"/>
                <a:gd name="T1" fmla="*/ 305 h 1957"/>
                <a:gd name="T2" fmla="*/ 0 w 175"/>
                <a:gd name="T3" fmla="*/ 305 h 1957"/>
                <a:gd name="T4" fmla="*/ 5 w 175"/>
                <a:gd name="T5" fmla="*/ 261 h 1957"/>
                <a:gd name="T6" fmla="*/ 16 w 175"/>
                <a:gd name="T7" fmla="*/ 218 h 1957"/>
                <a:gd name="T8" fmla="*/ 32 w 175"/>
                <a:gd name="T9" fmla="*/ 180 h 1957"/>
                <a:gd name="T10" fmla="*/ 49 w 175"/>
                <a:gd name="T11" fmla="*/ 142 h 1957"/>
                <a:gd name="T12" fmla="*/ 76 w 175"/>
                <a:gd name="T13" fmla="*/ 109 h 1957"/>
                <a:gd name="T14" fmla="*/ 103 w 175"/>
                <a:gd name="T15" fmla="*/ 77 h 1957"/>
                <a:gd name="T16" fmla="*/ 141 w 175"/>
                <a:gd name="T17" fmla="*/ 50 h 1957"/>
                <a:gd name="T18" fmla="*/ 174 w 175"/>
                <a:gd name="T19" fmla="*/ 33 h 1957"/>
                <a:gd name="T20" fmla="*/ 174 w 175"/>
                <a:gd name="T21" fmla="*/ 0 h 1957"/>
                <a:gd name="T22" fmla="*/ 0 w 175"/>
                <a:gd name="T23" fmla="*/ 0 h 1957"/>
                <a:gd name="T24" fmla="*/ 0 w 175"/>
                <a:gd name="T25" fmla="*/ 1956 h 1957"/>
                <a:gd name="T26" fmla="*/ 174 w 175"/>
                <a:gd name="T27" fmla="*/ 1956 h 1957"/>
                <a:gd name="T28" fmla="*/ 174 w 175"/>
                <a:gd name="T29" fmla="*/ 576 h 1957"/>
                <a:gd name="T30" fmla="*/ 174 w 175"/>
                <a:gd name="T31" fmla="*/ 576 h 1957"/>
                <a:gd name="T32" fmla="*/ 141 w 175"/>
                <a:gd name="T33" fmla="*/ 555 h 1957"/>
                <a:gd name="T34" fmla="*/ 103 w 175"/>
                <a:gd name="T35" fmla="*/ 533 h 1957"/>
                <a:gd name="T36" fmla="*/ 76 w 175"/>
                <a:gd name="T37" fmla="*/ 500 h 1957"/>
                <a:gd name="T38" fmla="*/ 49 w 175"/>
                <a:gd name="T39" fmla="*/ 468 h 1957"/>
                <a:gd name="T40" fmla="*/ 32 w 175"/>
                <a:gd name="T41" fmla="*/ 430 h 1957"/>
                <a:gd name="T42" fmla="*/ 16 w 175"/>
                <a:gd name="T43" fmla="*/ 392 h 1957"/>
                <a:gd name="T44" fmla="*/ 5 w 175"/>
                <a:gd name="T45" fmla="*/ 348 h 1957"/>
                <a:gd name="T46" fmla="*/ 0 w 175"/>
                <a:gd name="T47" fmla="*/ 305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1957">
                  <a:moveTo>
                    <a:pt x="0" y="305"/>
                  </a:moveTo>
                  <a:lnTo>
                    <a:pt x="0" y="305"/>
                  </a:lnTo>
                  <a:lnTo>
                    <a:pt x="5" y="261"/>
                  </a:lnTo>
                  <a:lnTo>
                    <a:pt x="16" y="218"/>
                  </a:lnTo>
                  <a:lnTo>
                    <a:pt x="32" y="180"/>
                  </a:lnTo>
                  <a:lnTo>
                    <a:pt x="49" y="142"/>
                  </a:lnTo>
                  <a:lnTo>
                    <a:pt x="76" y="109"/>
                  </a:lnTo>
                  <a:lnTo>
                    <a:pt x="103" y="77"/>
                  </a:lnTo>
                  <a:lnTo>
                    <a:pt x="141" y="50"/>
                  </a:lnTo>
                  <a:lnTo>
                    <a:pt x="174" y="33"/>
                  </a:lnTo>
                  <a:lnTo>
                    <a:pt x="174" y="0"/>
                  </a:lnTo>
                  <a:lnTo>
                    <a:pt x="0" y="0"/>
                  </a:lnTo>
                  <a:lnTo>
                    <a:pt x="0" y="1956"/>
                  </a:lnTo>
                  <a:lnTo>
                    <a:pt x="174" y="1956"/>
                  </a:lnTo>
                  <a:lnTo>
                    <a:pt x="174" y="576"/>
                  </a:lnTo>
                  <a:lnTo>
                    <a:pt x="174" y="576"/>
                  </a:lnTo>
                  <a:lnTo>
                    <a:pt x="141" y="555"/>
                  </a:lnTo>
                  <a:lnTo>
                    <a:pt x="103" y="533"/>
                  </a:lnTo>
                  <a:lnTo>
                    <a:pt x="76" y="500"/>
                  </a:lnTo>
                  <a:lnTo>
                    <a:pt x="49" y="468"/>
                  </a:lnTo>
                  <a:lnTo>
                    <a:pt x="32" y="430"/>
                  </a:lnTo>
                  <a:lnTo>
                    <a:pt x="16" y="392"/>
                  </a:lnTo>
                  <a:lnTo>
                    <a:pt x="5" y="348"/>
                  </a:lnTo>
                  <a:lnTo>
                    <a:pt x="0" y="30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8" name="Freeform 181"/>
            <p:cNvSpPr>
              <a:spLocks noChangeArrowheads="1"/>
            </p:cNvSpPr>
            <p:nvPr/>
          </p:nvSpPr>
          <p:spPr bwMode="auto">
            <a:xfrm>
              <a:off x="8351838" y="627062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9" name="Freeform 182"/>
            <p:cNvSpPr>
              <a:spLocks noChangeArrowheads="1"/>
            </p:cNvSpPr>
            <p:nvPr/>
          </p:nvSpPr>
          <p:spPr bwMode="auto">
            <a:xfrm>
              <a:off x="8351838" y="6270625"/>
              <a:ext cx="61913" cy="593725"/>
            </a:xfrm>
            <a:custGeom>
              <a:avLst/>
              <a:gdLst>
                <a:gd name="T0" fmla="*/ 0 w 175"/>
                <a:gd name="T1" fmla="*/ 271 h 1652"/>
                <a:gd name="T2" fmla="*/ 0 w 175"/>
                <a:gd name="T3" fmla="*/ 1651 h 1652"/>
                <a:gd name="T4" fmla="*/ 174 w 175"/>
                <a:gd name="T5" fmla="*/ 1651 h 1652"/>
                <a:gd name="T6" fmla="*/ 174 w 175"/>
                <a:gd name="T7" fmla="*/ 0 h 1652"/>
                <a:gd name="T8" fmla="*/ 174 w 175"/>
                <a:gd name="T9" fmla="*/ 0 h 1652"/>
                <a:gd name="T10" fmla="*/ 169 w 175"/>
                <a:gd name="T11" fmla="*/ 43 h 1652"/>
                <a:gd name="T12" fmla="*/ 163 w 175"/>
                <a:gd name="T13" fmla="*/ 87 h 1652"/>
                <a:gd name="T14" fmla="*/ 147 w 175"/>
                <a:gd name="T15" fmla="*/ 125 h 1652"/>
                <a:gd name="T16" fmla="*/ 125 w 175"/>
                <a:gd name="T17" fmla="*/ 163 h 1652"/>
                <a:gd name="T18" fmla="*/ 104 w 175"/>
                <a:gd name="T19" fmla="*/ 195 h 1652"/>
                <a:gd name="T20" fmla="*/ 71 w 175"/>
                <a:gd name="T21" fmla="*/ 228 h 1652"/>
                <a:gd name="T22" fmla="*/ 38 w 175"/>
                <a:gd name="T23" fmla="*/ 255 h 1652"/>
                <a:gd name="T24" fmla="*/ 0 w 175"/>
                <a:gd name="T25" fmla="*/ 271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652">
                  <a:moveTo>
                    <a:pt x="0" y="271"/>
                  </a:moveTo>
                  <a:lnTo>
                    <a:pt x="0" y="1651"/>
                  </a:lnTo>
                  <a:lnTo>
                    <a:pt x="174" y="1651"/>
                  </a:lnTo>
                  <a:lnTo>
                    <a:pt x="174" y="0"/>
                  </a:lnTo>
                  <a:lnTo>
                    <a:pt x="174" y="0"/>
                  </a:lnTo>
                  <a:lnTo>
                    <a:pt x="169" y="43"/>
                  </a:lnTo>
                  <a:lnTo>
                    <a:pt x="163" y="87"/>
                  </a:lnTo>
                  <a:lnTo>
                    <a:pt x="147" y="125"/>
                  </a:lnTo>
                  <a:lnTo>
                    <a:pt x="125" y="163"/>
                  </a:lnTo>
                  <a:lnTo>
                    <a:pt x="104" y="195"/>
                  </a:lnTo>
                  <a:lnTo>
                    <a:pt x="71" y="228"/>
                  </a:lnTo>
                  <a:lnTo>
                    <a:pt x="38" y="255"/>
                  </a:lnTo>
                  <a:lnTo>
                    <a:pt x="0" y="2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0" name="Freeform 183"/>
            <p:cNvSpPr>
              <a:spLocks noChangeArrowheads="1"/>
            </p:cNvSpPr>
            <p:nvPr/>
          </p:nvSpPr>
          <p:spPr bwMode="auto">
            <a:xfrm>
              <a:off x="8258175" y="6161088"/>
              <a:ext cx="92075" cy="217487"/>
            </a:xfrm>
            <a:custGeom>
              <a:avLst/>
              <a:gdLst>
                <a:gd name="T0" fmla="*/ 130 w 261"/>
                <a:gd name="T1" fmla="*/ 435 h 610"/>
                <a:gd name="T2" fmla="*/ 130 w 261"/>
                <a:gd name="T3" fmla="*/ 435 h 610"/>
                <a:gd name="T4" fmla="*/ 103 w 261"/>
                <a:gd name="T5" fmla="*/ 430 h 610"/>
                <a:gd name="T6" fmla="*/ 81 w 261"/>
                <a:gd name="T7" fmla="*/ 424 h 610"/>
                <a:gd name="T8" fmla="*/ 60 w 261"/>
                <a:gd name="T9" fmla="*/ 413 h 610"/>
                <a:gd name="T10" fmla="*/ 37 w 261"/>
                <a:gd name="T11" fmla="*/ 397 h 610"/>
                <a:gd name="T12" fmla="*/ 27 w 261"/>
                <a:gd name="T13" fmla="*/ 375 h 610"/>
                <a:gd name="T14" fmla="*/ 10 w 261"/>
                <a:gd name="T15" fmla="*/ 354 h 610"/>
                <a:gd name="T16" fmla="*/ 5 w 261"/>
                <a:gd name="T17" fmla="*/ 332 h 610"/>
                <a:gd name="T18" fmla="*/ 0 w 261"/>
                <a:gd name="T19" fmla="*/ 305 h 610"/>
                <a:gd name="T20" fmla="*/ 0 w 261"/>
                <a:gd name="T21" fmla="*/ 305 h 610"/>
                <a:gd name="T22" fmla="*/ 5 w 261"/>
                <a:gd name="T23" fmla="*/ 277 h 610"/>
                <a:gd name="T24" fmla="*/ 10 w 261"/>
                <a:gd name="T25" fmla="*/ 256 h 610"/>
                <a:gd name="T26" fmla="*/ 27 w 261"/>
                <a:gd name="T27" fmla="*/ 234 h 610"/>
                <a:gd name="T28" fmla="*/ 37 w 261"/>
                <a:gd name="T29" fmla="*/ 212 h 610"/>
                <a:gd name="T30" fmla="*/ 60 w 261"/>
                <a:gd name="T31" fmla="*/ 196 h 610"/>
                <a:gd name="T32" fmla="*/ 81 w 261"/>
                <a:gd name="T33" fmla="*/ 185 h 610"/>
                <a:gd name="T34" fmla="*/ 103 w 261"/>
                <a:gd name="T35" fmla="*/ 180 h 610"/>
                <a:gd name="T36" fmla="*/ 130 w 261"/>
                <a:gd name="T37" fmla="*/ 175 h 610"/>
                <a:gd name="T38" fmla="*/ 130 w 261"/>
                <a:gd name="T39" fmla="*/ 175 h 610"/>
                <a:gd name="T40" fmla="*/ 157 w 261"/>
                <a:gd name="T41" fmla="*/ 180 h 610"/>
                <a:gd name="T42" fmla="*/ 185 w 261"/>
                <a:gd name="T43" fmla="*/ 185 h 610"/>
                <a:gd name="T44" fmla="*/ 206 w 261"/>
                <a:gd name="T45" fmla="*/ 196 h 610"/>
                <a:gd name="T46" fmla="*/ 222 w 261"/>
                <a:gd name="T47" fmla="*/ 212 h 610"/>
                <a:gd name="T48" fmla="*/ 239 w 261"/>
                <a:gd name="T49" fmla="*/ 234 h 610"/>
                <a:gd name="T50" fmla="*/ 249 w 261"/>
                <a:gd name="T51" fmla="*/ 256 h 610"/>
                <a:gd name="T52" fmla="*/ 260 w 261"/>
                <a:gd name="T53" fmla="*/ 277 h 610"/>
                <a:gd name="T54" fmla="*/ 260 w 261"/>
                <a:gd name="T55" fmla="*/ 305 h 610"/>
                <a:gd name="T56" fmla="*/ 260 w 261"/>
                <a:gd name="T57" fmla="*/ 33 h 610"/>
                <a:gd name="T58" fmla="*/ 260 w 261"/>
                <a:gd name="T59" fmla="*/ 33 h 610"/>
                <a:gd name="T60" fmla="*/ 233 w 261"/>
                <a:gd name="T61" fmla="*/ 17 h 610"/>
                <a:gd name="T62" fmla="*/ 201 w 261"/>
                <a:gd name="T63" fmla="*/ 11 h 610"/>
                <a:gd name="T64" fmla="*/ 168 w 261"/>
                <a:gd name="T65" fmla="*/ 0 h 610"/>
                <a:gd name="T66" fmla="*/ 130 w 261"/>
                <a:gd name="T67" fmla="*/ 0 h 610"/>
                <a:gd name="T68" fmla="*/ 130 w 261"/>
                <a:gd name="T69" fmla="*/ 0 h 610"/>
                <a:gd name="T70" fmla="*/ 97 w 261"/>
                <a:gd name="T71" fmla="*/ 0 h 610"/>
                <a:gd name="T72" fmla="*/ 65 w 261"/>
                <a:gd name="T73" fmla="*/ 11 h 610"/>
                <a:gd name="T74" fmla="*/ 33 w 261"/>
                <a:gd name="T75" fmla="*/ 17 h 610"/>
                <a:gd name="T76" fmla="*/ 0 w 261"/>
                <a:gd name="T77" fmla="*/ 33 h 610"/>
                <a:gd name="T78" fmla="*/ 0 w 261"/>
                <a:gd name="T79" fmla="*/ 576 h 610"/>
                <a:gd name="T80" fmla="*/ 0 w 261"/>
                <a:gd name="T81" fmla="*/ 576 h 610"/>
                <a:gd name="T82" fmla="*/ 33 w 261"/>
                <a:gd name="T83" fmla="*/ 593 h 610"/>
                <a:gd name="T84" fmla="*/ 65 w 261"/>
                <a:gd name="T85" fmla="*/ 598 h 610"/>
                <a:gd name="T86" fmla="*/ 97 w 261"/>
                <a:gd name="T87" fmla="*/ 604 h 610"/>
                <a:gd name="T88" fmla="*/ 130 w 261"/>
                <a:gd name="T89" fmla="*/ 609 h 610"/>
                <a:gd name="T90" fmla="*/ 130 w 261"/>
                <a:gd name="T91" fmla="*/ 609 h 610"/>
                <a:gd name="T92" fmla="*/ 168 w 261"/>
                <a:gd name="T93" fmla="*/ 604 h 610"/>
                <a:gd name="T94" fmla="*/ 201 w 261"/>
                <a:gd name="T95" fmla="*/ 598 h 610"/>
                <a:gd name="T96" fmla="*/ 233 w 261"/>
                <a:gd name="T97" fmla="*/ 593 h 610"/>
                <a:gd name="T98" fmla="*/ 260 w 261"/>
                <a:gd name="T99" fmla="*/ 576 h 610"/>
                <a:gd name="T100" fmla="*/ 260 w 261"/>
                <a:gd name="T101" fmla="*/ 305 h 610"/>
                <a:gd name="T102" fmla="*/ 260 w 261"/>
                <a:gd name="T103" fmla="*/ 305 h 610"/>
                <a:gd name="T104" fmla="*/ 260 w 261"/>
                <a:gd name="T105" fmla="*/ 332 h 610"/>
                <a:gd name="T106" fmla="*/ 249 w 261"/>
                <a:gd name="T107" fmla="*/ 354 h 610"/>
                <a:gd name="T108" fmla="*/ 239 w 261"/>
                <a:gd name="T109" fmla="*/ 375 h 610"/>
                <a:gd name="T110" fmla="*/ 222 w 261"/>
                <a:gd name="T111" fmla="*/ 397 h 610"/>
                <a:gd name="T112" fmla="*/ 206 w 261"/>
                <a:gd name="T113" fmla="*/ 413 h 610"/>
                <a:gd name="T114" fmla="*/ 185 w 261"/>
                <a:gd name="T115" fmla="*/ 424 h 610"/>
                <a:gd name="T116" fmla="*/ 157 w 261"/>
                <a:gd name="T117" fmla="*/ 430 h 610"/>
                <a:gd name="T118" fmla="*/ 130 w 261"/>
                <a:gd name="T119" fmla="*/ 43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 h="610">
                  <a:moveTo>
                    <a:pt x="130" y="435"/>
                  </a:moveTo>
                  <a:lnTo>
                    <a:pt x="130" y="435"/>
                  </a:lnTo>
                  <a:lnTo>
                    <a:pt x="103" y="430"/>
                  </a:lnTo>
                  <a:lnTo>
                    <a:pt x="81" y="424"/>
                  </a:lnTo>
                  <a:lnTo>
                    <a:pt x="60" y="413"/>
                  </a:lnTo>
                  <a:lnTo>
                    <a:pt x="37" y="397"/>
                  </a:lnTo>
                  <a:lnTo>
                    <a:pt x="27" y="375"/>
                  </a:lnTo>
                  <a:lnTo>
                    <a:pt x="10" y="354"/>
                  </a:lnTo>
                  <a:lnTo>
                    <a:pt x="5" y="332"/>
                  </a:lnTo>
                  <a:lnTo>
                    <a:pt x="0" y="305"/>
                  </a:lnTo>
                  <a:lnTo>
                    <a:pt x="0" y="305"/>
                  </a:lnTo>
                  <a:lnTo>
                    <a:pt x="5" y="277"/>
                  </a:lnTo>
                  <a:lnTo>
                    <a:pt x="10" y="256"/>
                  </a:lnTo>
                  <a:lnTo>
                    <a:pt x="27" y="234"/>
                  </a:lnTo>
                  <a:lnTo>
                    <a:pt x="37" y="212"/>
                  </a:lnTo>
                  <a:lnTo>
                    <a:pt x="60" y="196"/>
                  </a:lnTo>
                  <a:lnTo>
                    <a:pt x="81" y="185"/>
                  </a:lnTo>
                  <a:lnTo>
                    <a:pt x="103" y="180"/>
                  </a:lnTo>
                  <a:lnTo>
                    <a:pt x="130" y="175"/>
                  </a:lnTo>
                  <a:lnTo>
                    <a:pt x="130" y="175"/>
                  </a:lnTo>
                  <a:lnTo>
                    <a:pt x="157" y="180"/>
                  </a:lnTo>
                  <a:lnTo>
                    <a:pt x="185" y="185"/>
                  </a:lnTo>
                  <a:lnTo>
                    <a:pt x="206" y="196"/>
                  </a:lnTo>
                  <a:lnTo>
                    <a:pt x="222" y="212"/>
                  </a:lnTo>
                  <a:lnTo>
                    <a:pt x="239" y="234"/>
                  </a:lnTo>
                  <a:lnTo>
                    <a:pt x="249" y="256"/>
                  </a:lnTo>
                  <a:lnTo>
                    <a:pt x="260" y="277"/>
                  </a:lnTo>
                  <a:lnTo>
                    <a:pt x="260" y="305"/>
                  </a:lnTo>
                  <a:lnTo>
                    <a:pt x="260" y="33"/>
                  </a:lnTo>
                  <a:lnTo>
                    <a:pt x="260" y="33"/>
                  </a:lnTo>
                  <a:lnTo>
                    <a:pt x="233" y="17"/>
                  </a:lnTo>
                  <a:lnTo>
                    <a:pt x="201" y="11"/>
                  </a:lnTo>
                  <a:lnTo>
                    <a:pt x="168" y="0"/>
                  </a:lnTo>
                  <a:lnTo>
                    <a:pt x="130" y="0"/>
                  </a:lnTo>
                  <a:lnTo>
                    <a:pt x="130" y="0"/>
                  </a:lnTo>
                  <a:lnTo>
                    <a:pt x="97" y="0"/>
                  </a:lnTo>
                  <a:lnTo>
                    <a:pt x="65" y="11"/>
                  </a:lnTo>
                  <a:lnTo>
                    <a:pt x="33" y="17"/>
                  </a:lnTo>
                  <a:lnTo>
                    <a:pt x="0" y="33"/>
                  </a:lnTo>
                  <a:lnTo>
                    <a:pt x="0" y="576"/>
                  </a:lnTo>
                  <a:lnTo>
                    <a:pt x="0" y="576"/>
                  </a:lnTo>
                  <a:lnTo>
                    <a:pt x="33" y="593"/>
                  </a:lnTo>
                  <a:lnTo>
                    <a:pt x="65" y="598"/>
                  </a:lnTo>
                  <a:lnTo>
                    <a:pt x="97" y="604"/>
                  </a:lnTo>
                  <a:lnTo>
                    <a:pt x="130" y="609"/>
                  </a:lnTo>
                  <a:lnTo>
                    <a:pt x="130" y="609"/>
                  </a:lnTo>
                  <a:lnTo>
                    <a:pt x="168" y="604"/>
                  </a:lnTo>
                  <a:lnTo>
                    <a:pt x="201" y="598"/>
                  </a:lnTo>
                  <a:lnTo>
                    <a:pt x="233" y="593"/>
                  </a:lnTo>
                  <a:lnTo>
                    <a:pt x="260" y="576"/>
                  </a:lnTo>
                  <a:lnTo>
                    <a:pt x="260" y="305"/>
                  </a:lnTo>
                  <a:lnTo>
                    <a:pt x="260" y="305"/>
                  </a:lnTo>
                  <a:lnTo>
                    <a:pt x="260" y="332"/>
                  </a:lnTo>
                  <a:lnTo>
                    <a:pt x="249" y="354"/>
                  </a:lnTo>
                  <a:lnTo>
                    <a:pt x="239" y="375"/>
                  </a:lnTo>
                  <a:lnTo>
                    <a:pt x="222" y="397"/>
                  </a:lnTo>
                  <a:lnTo>
                    <a:pt x="206" y="413"/>
                  </a:lnTo>
                  <a:lnTo>
                    <a:pt x="185" y="424"/>
                  </a:lnTo>
                  <a:lnTo>
                    <a:pt x="157" y="430"/>
                  </a:lnTo>
                  <a:lnTo>
                    <a:pt x="130" y="4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1" name="Freeform 184"/>
            <p:cNvSpPr>
              <a:spLocks noChangeArrowheads="1"/>
            </p:cNvSpPr>
            <p:nvPr/>
          </p:nvSpPr>
          <p:spPr bwMode="auto">
            <a:xfrm>
              <a:off x="8413750" y="627062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2" name="Freeform 185"/>
            <p:cNvSpPr>
              <a:spLocks noChangeArrowheads="1"/>
            </p:cNvSpPr>
            <p:nvPr/>
          </p:nvSpPr>
          <p:spPr bwMode="auto">
            <a:xfrm>
              <a:off x="8196263" y="6172200"/>
              <a:ext cx="61913" cy="193675"/>
            </a:xfrm>
            <a:custGeom>
              <a:avLst/>
              <a:gdLst>
                <a:gd name="T0" fmla="*/ 0 w 175"/>
                <a:gd name="T1" fmla="*/ 272 h 544"/>
                <a:gd name="T2" fmla="*/ 0 w 175"/>
                <a:gd name="T3" fmla="*/ 272 h 544"/>
                <a:gd name="T4" fmla="*/ 5 w 175"/>
                <a:gd name="T5" fmla="*/ 315 h 544"/>
                <a:gd name="T6" fmla="*/ 16 w 175"/>
                <a:gd name="T7" fmla="*/ 359 h 544"/>
                <a:gd name="T8" fmla="*/ 32 w 175"/>
                <a:gd name="T9" fmla="*/ 397 h 544"/>
                <a:gd name="T10" fmla="*/ 49 w 175"/>
                <a:gd name="T11" fmla="*/ 435 h 544"/>
                <a:gd name="T12" fmla="*/ 76 w 175"/>
                <a:gd name="T13" fmla="*/ 467 h 544"/>
                <a:gd name="T14" fmla="*/ 103 w 175"/>
                <a:gd name="T15" fmla="*/ 500 h 544"/>
                <a:gd name="T16" fmla="*/ 141 w 175"/>
                <a:gd name="T17" fmla="*/ 522 h 544"/>
                <a:gd name="T18" fmla="*/ 174 w 175"/>
                <a:gd name="T19" fmla="*/ 543 h 544"/>
                <a:gd name="T20" fmla="*/ 174 w 175"/>
                <a:gd name="T21" fmla="*/ 0 h 544"/>
                <a:gd name="T22" fmla="*/ 174 w 175"/>
                <a:gd name="T23" fmla="*/ 0 h 544"/>
                <a:gd name="T24" fmla="*/ 141 w 175"/>
                <a:gd name="T25" fmla="*/ 17 h 544"/>
                <a:gd name="T26" fmla="*/ 103 w 175"/>
                <a:gd name="T27" fmla="*/ 44 h 544"/>
                <a:gd name="T28" fmla="*/ 76 w 175"/>
                <a:gd name="T29" fmla="*/ 76 h 544"/>
                <a:gd name="T30" fmla="*/ 49 w 175"/>
                <a:gd name="T31" fmla="*/ 109 h 544"/>
                <a:gd name="T32" fmla="*/ 32 w 175"/>
                <a:gd name="T33" fmla="*/ 147 h 544"/>
                <a:gd name="T34" fmla="*/ 16 w 175"/>
                <a:gd name="T35" fmla="*/ 185 h 544"/>
                <a:gd name="T36" fmla="*/ 5 w 175"/>
                <a:gd name="T37" fmla="*/ 228 h 544"/>
                <a:gd name="T38" fmla="*/ 0 w 175"/>
                <a:gd name="T3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544">
                  <a:moveTo>
                    <a:pt x="0" y="272"/>
                  </a:moveTo>
                  <a:lnTo>
                    <a:pt x="0" y="272"/>
                  </a:lnTo>
                  <a:lnTo>
                    <a:pt x="5" y="315"/>
                  </a:lnTo>
                  <a:lnTo>
                    <a:pt x="16" y="359"/>
                  </a:lnTo>
                  <a:lnTo>
                    <a:pt x="32" y="397"/>
                  </a:lnTo>
                  <a:lnTo>
                    <a:pt x="49" y="435"/>
                  </a:lnTo>
                  <a:lnTo>
                    <a:pt x="76" y="467"/>
                  </a:lnTo>
                  <a:lnTo>
                    <a:pt x="103" y="500"/>
                  </a:lnTo>
                  <a:lnTo>
                    <a:pt x="141" y="522"/>
                  </a:lnTo>
                  <a:lnTo>
                    <a:pt x="174" y="543"/>
                  </a:lnTo>
                  <a:lnTo>
                    <a:pt x="174" y="0"/>
                  </a:lnTo>
                  <a:lnTo>
                    <a:pt x="174" y="0"/>
                  </a:lnTo>
                  <a:lnTo>
                    <a:pt x="141" y="17"/>
                  </a:lnTo>
                  <a:lnTo>
                    <a:pt x="103" y="44"/>
                  </a:lnTo>
                  <a:lnTo>
                    <a:pt x="76" y="76"/>
                  </a:lnTo>
                  <a:lnTo>
                    <a:pt x="49" y="109"/>
                  </a:lnTo>
                  <a:lnTo>
                    <a:pt x="32" y="147"/>
                  </a:lnTo>
                  <a:lnTo>
                    <a:pt x="16" y="185"/>
                  </a:lnTo>
                  <a:lnTo>
                    <a:pt x="5" y="228"/>
                  </a:lnTo>
                  <a:lnTo>
                    <a:pt x="0"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3" name="Freeform 186"/>
            <p:cNvSpPr>
              <a:spLocks noChangeArrowheads="1"/>
            </p:cNvSpPr>
            <p:nvPr/>
          </p:nvSpPr>
          <p:spPr bwMode="auto">
            <a:xfrm>
              <a:off x="8351838" y="6172200"/>
              <a:ext cx="61913" cy="193675"/>
            </a:xfrm>
            <a:custGeom>
              <a:avLst/>
              <a:gdLst>
                <a:gd name="T0" fmla="*/ 174 w 175"/>
                <a:gd name="T1" fmla="*/ 272 h 544"/>
                <a:gd name="T2" fmla="*/ 174 w 175"/>
                <a:gd name="T3" fmla="*/ 272 h 544"/>
                <a:gd name="T4" fmla="*/ 174 w 175"/>
                <a:gd name="T5" fmla="*/ 272 h 544"/>
                <a:gd name="T6" fmla="*/ 169 w 175"/>
                <a:gd name="T7" fmla="*/ 228 h 544"/>
                <a:gd name="T8" fmla="*/ 163 w 175"/>
                <a:gd name="T9" fmla="*/ 185 h 544"/>
                <a:gd name="T10" fmla="*/ 147 w 175"/>
                <a:gd name="T11" fmla="*/ 142 h 544"/>
                <a:gd name="T12" fmla="*/ 125 w 175"/>
                <a:gd name="T13" fmla="*/ 109 h 544"/>
                <a:gd name="T14" fmla="*/ 104 w 175"/>
                <a:gd name="T15" fmla="*/ 71 h 544"/>
                <a:gd name="T16" fmla="*/ 71 w 175"/>
                <a:gd name="T17" fmla="*/ 44 h 544"/>
                <a:gd name="T18" fmla="*/ 38 w 175"/>
                <a:gd name="T19" fmla="*/ 17 h 544"/>
                <a:gd name="T20" fmla="*/ 0 w 175"/>
                <a:gd name="T21" fmla="*/ 0 h 544"/>
                <a:gd name="T22" fmla="*/ 0 w 175"/>
                <a:gd name="T23" fmla="*/ 272 h 544"/>
                <a:gd name="T24" fmla="*/ 0 w 175"/>
                <a:gd name="T25" fmla="*/ 272 h 544"/>
                <a:gd name="T26" fmla="*/ 0 w 175"/>
                <a:gd name="T27" fmla="*/ 272 h 544"/>
                <a:gd name="T28" fmla="*/ 0 w 175"/>
                <a:gd name="T29" fmla="*/ 272 h 544"/>
                <a:gd name="T30" fmla="*/ 0 w 175"/>
                <a:gd name="T31" fmla="*/ 272 h 544"/>
                <a:gd name="T32" fmla="*/ 0 w 175"/>
                <a:gd name="T33" fmla="*/ 543 h 544"/>
                <a:gd name="T34" fmla="*/ 0 w 175"/>
                <a:gd name="T35" fmla="*/ 543 h 544"/>
                <a:gd name="T36" fmla="*/ 38 w 175"/>
                <a:gd name="T37" fmla="*/ 527 h 544"/>
                <a:gd name="T38" fmla="*/ 71 w 175"/>
                <a:gd name="T39" fmla="*/ 500 h 544"/>
                <a:gd name="T40" fmla="*/ 104 w 175"/>
                <a:gd name="T41" fmla="*/ 467 h 544"/>
                <a:gd name="T42" fmla="*/ 125 w 175"/>
                <a:gd name="T43" fmla="*/ 435 h 544"/>
                <a:gd name="T44" fmla="*/ 147 w 175"/>
                <a:gd name="T45" fmla="*/ 397 h 544"/>
                <a:gd name="T46" fmla="*/ 163 w 175"/>
                <a:gd name="T47" fmla="*/ 359 h 544"/>
                <a:gd name="T48" fmla="*/ 169 w 175"/>
                <a:gd name="T49" fmla="*/ 315 h 544"/>
                <a:gd name="T50" fmla="*/ 174 w 175"/>
                <a:gd name="T51"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544">
                  <a:moveTo>
                    <a:pt x="174" y="272"/>
                  </a:moveTo>
                  <a:lnTo>
                    <a:pt x="174" y="272"/>
                  </a:lnTo>
                  <a:lnTo>
                    <a:pt x="174" y="272"/>
                  </a:lnTo>
                  <a:lnTo>
                    <a:pt x="169" y="228"/>
                  </a:lnTo>
                  <a:lnTo>
                    <a:pt x="163" y="185"/>
                  </a:lnTo>
                  <a:lnTo>
                    <a:pt x="147" y="142"/>
                  </a:lnTo>
                  <a:lnTo>
                    <a:pt x="125" y="109"/>
                  </a:lnTo>
                  <a:lnTo>
                    <a:pt x="104" y="71"/>
                  </a:lnTo>
                  <a:lnTo>
                    <a:pt x="71" y="44"/>
                  </a:lnTo>
                  <a:lnTo>
                    <a:pt x="38" y="17"/>
                  </a:lnTo>
                  <a:lnTo>
                    <a:pt x="0" y="0"/>
                  </a:lnTo>
                  <a:lnTo>
                    <a:pt x="0" y="272"/>
                  </a:lnTo>
                  <a:lnTo>
                    <a:pt x="0" y="272"/>
                  </a:lnTo>
                  <a:lnTo>
                    <a:pt x="0" y="272"/>
                  </a:lnTo>
                  <a:lnTo>
                    <a:pt x="0" y="272"/>
                  </a:lnTo>
                  <a:lnTo>
                    <a:pt x="0" y="272"/>
                  </a:lnTo>
                  <a:lnTo>
                    <a:pt x="0" y="543"/>
                  </a:lnTo>
                  <a:lnTo>
                    <a:pt x="0" y="543"/>
                  </a:lnTo>
                  <a:lnTo>
                    <a:pt x="38" y="527"/>
                  </a:lnTo>
                  <a:lnTo>
                    <a:pt x="71" y="500"/>
                  </a:lnTo>
                  <a:lnTo>
                    <a:pt x="104" y="467"/>
                  </a:lnTo>
                  <a:lnTo>
                    <a:pt x="125" y="435"/>
                  </a:lnTo>
                  <a:lnTo>
                    <a:pt x="147" y="397"/>
                  </a:lnTo>
                  <a:lnTo>
                    <a:pt x="163" y="359"/>
                  </a:lnTo>
                  <a:lnTo>
                    <a:pt x="169" y="315"/>
                  </a:lnTo>
                  <a:lnTo>
                    <a:pt x="174"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4" name="Freeform 187"/>
            <p:cNvSpPr>
              <a:spLocks noChangeArrowheads="1"/>
            </p:cNvSpPr>
            <p:nvPr/>
          </p:nvSpPr>
          <p:spPr bwMode="auto">
            <a:xfrm>
              <a:off x="11310938" y="5656263"/>
              <a:ext cx="60325" cy="1206500"/>
            </a:xfrm>
            <a:custGeom>
              <a:avLst/>
              <a:gdLst>
                <a:gd name="T0" fmla="*/ 0 w 174"/>
                <a:gd name="T1" fmla="*/ 1722 h 3358"/>
                <a:gd name="T2" fmla="*/ 0 w 174"/>
                <a:gd name="T3" fmla="*/ 1722 h 3358"/>
                <a:gd name="T4" fmla="*/ 5 w 174"/>
                <a:gd name="T5" fmla="*/ 1678 h 3358"/>
                <a:gd name="T6" fmla="*/ 16 w 174"/>
                <a:gd name="T7" fmla="*/ 1635 h 3358"/>
                <a:gd name="T8" fmla="*/ 27 w 174"/>
                <a:gd name="T9" fmla="*/ 1592 h 3358"/>
                <a:gd name="T10" fmla="*/ 48 w 174"/>
                <a:gd name="T11" fmla="*/ 1559 h 3358"/>
                <a:gd name="T12" fmla="*/ 75 w 174"/>
                <a:gd name="T13" fmla="*/ 1521 h 3358"/>
                <a:gd name="T14" fmla="*/ 102 w 174"/>
                <a:gd name="T15" fmla="*/ 1494 h 3358"/>
                <a:gd name="T16" fmla="*/ 135 w 174"/>
                <a:gd name="T17" fmla="*/ 1467 h 3358"/>
                <a:gd name="T18" fmla="*/ 173 w 174"/>
                <a:gd name="T19" fmla="*/ 1445 h 3358"/>
                <a:gd name="T20" fmla="*/ 173 w 174"/>
                <a:gd name="T21" fmla="*/ 0 h 3358"/>
                <a:gd name="T22" fmla="*/ 0 w 174"/>
                <a:gd name="T23" fmla="*/ 0 h 3358"/>
                <a:gd name="T24" fmla="*/ 0 w 174"/>
                <a:gd name="T25" fmla="*/ 3357 h 3358"/>
                <a:gd name="T26" fmla="*/ 173 w 174"/>
                <a:gd name="T27" fmla="*/ 3357 h 3358"/>
                <a:gd name="T28" fmla="*/ 173 w 174"/>
                <a:gd name="T29" fmla="*/ 1994 h 3358"/>
                <a:gd name="T30" fmla="*/ 173 w 174"/>
                <a:gd name="T31" fmla="*/ 1994 h 3358"/>
                <a:gd name="T32" fmla="*/ 135 w 174"/>
                <a:gd name="T33" fmla="*/ 1972 h 3358"/>
                <a:gd name="T34" fmla="*/ 102 w 174"/>
                <a:gd name="T35" fmla="*/ 1950 h 3358"/>
                <a:gd name="T36" fmla="*/ 75 w 174"/>
                <a:gd name="T37" fmla="*/ 1917 h 3358"/>
                <a:gd name="T38" fmla="*/ 48 w 174"/>
                <a:gd name="T39" fmla="*/ 1885 h 3358"/>
                <a:gd name="T40" fmla="*/ 27 w 174"/>
                <a:gd name="T41" fmla="*/ 1847 h 3358"/>
                <a:gd name="T42" fmla="*/ 16 w 174"/>
                <a:gd name="T43" fmla="*/ 1809 h 3358"/>
                <a:gd name="T44" fmla="*/ 5 w 174"/>
                <a:gd name="T45" fmla="*/ 1765 h 3358"/>
                <a:gd name="T46" fmla="*/ 0 w 174"/>
                <a:gd name="T47" fmla="*/ 1722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3358">
                  <a:moveTo>
                    <a:pt x="0" y="1722"/>
                  </a:moveTo>
                  <a:lnTo>
                    <a:pt x="0" y="1722"/>
                  </a:lnTo>
                  <a:lnTo>
                    <a:pt x="5" y="1678"/>
                  </a:lnTo>
                  <a:lnTo>
                    <a:pt x="16" y="1635"/>
                  </a:lnTo>
                  <a:lnTo>
                    <a:pt x="27" y="1592"/>
                  </a:lnTo>
                  <a:lnTo>
                    <a:pt x="48" y="1559"/>
                  </a:lnTo>
                  <a:lnTo>
                    <a:pt x="75" y="1521"/>
                  </a:lnTo>
                  <a:lnTo>
                    <a:pt x="102" y="1494"/>
                  </a:lnTo>
                  <a:lnTo>
                    <a:pt x="135" y="1467"/>
                  </a:lnTo>
                  <a:lnTo>
                    <a:pt x="173" y="1445"/>
                  </a:lnTo>
                  <a:lnTo>
                    <a:pt x="173" y="0"/>
                  </a:lnTo>
                  <a:lnTo>
                    <a:pt x="0" y="0"/>
                  </a:lnTo>
                  <a:lnTo>
                    <a:pt x="0" y="3357"/>
                  </a:lnTo>
                  <a:lnTo>
                    <a:pt x="173" y="3357"/>
                  </a:lnTo>
                  <a:lnTo>
                    <a:pt x="173" y="1994"/>
                  </a:lnTo>
                  <a:lnTo>
                    <a:pt x="173" y="1994"/>
                  </a:lnTo>
                  <a:lnTo>
                    <a:pt x="135" y="1972"/>
                  </a:lnTo>
                  <a:lnTo>
                    <a:pt x="102" y="1950"/>
                  </a:lnTo>
                  <a:lnTo>
                    <a:pt x="75" y="1917"/>
                  </a:lnTo>
                  <a:lnTo>
                    <a:pt x="48" y="1885"/>
                  </a:lnTo>
                  <a:lnTo>
                    <a:pt x="27" y="1847"/>
                  </a:lnTo>
                  <a:lnTo>
                    <a:pt x="16" y="1809"/>
                  </a:lnTo>
                  <a:lnTo>
                    <a:pt x="5" y="1765"/>
                  </a:lnTo>
                  <a:lnTo>
                    <a:pt x="0" y="172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5" name="Freeform 188"/>
            <p:cNvSpPr>
              <a:spLocks noChangeArrowheads="1"/>
            </p:cNvSpPr>
            <p:nvPr/>
          </p:nvSpPr>
          <p:spPr bwMode="auto">
            <a:xfrm>
              <a:off x="11466513" y="5813425"/>
              <a:ext cx="61913" cy="461962"/>
            </a:xfrm>
            <a:custGeom>
              <a:avLst/>
              <a:gdLst>
                <a:gd name="T0" fmla="*/ 0 w 175"/>
                <a:gd name="T1" fmla="*/ 0 h 1288"/>
                <a:gd name="T2" fmla="*/ 0 w 175"/>
                <a:gd name="T3" fmla="*/ 1010 h 1288"/>
                <a:gd name="T4" fmla="*/ 0 w 175"/>
                <a:gd name="T5" fmla="*/ 1010 h 1288"/>
                <a:gd name="T6" fmla="*/ 38 w 175"/>
                <a:gd name="T7" fmla="*/ 1032 h 1288"/>
                <a:gd name="T8" fmla="*/ 70 w 175"/>
                <a:gd name="T9" fmla="*/ 1059 h 1288"/>
                <a:gd name="T10" fmla="*/ 97 w 175"/>
                <a:gd name="T11" fmla="*/ 1086 h 1288"/>
                <a:gd name="T12" fmla="*/ 124 w 175"/>
                <a:gd name="T13" fmla="*/ 1124 h 1288"/>
                <a:gd name="T14" fmla="*/ 147 w 175"/>
                <a:gd name="T15" fmla="*/ 1157 h 1288"/>
                <a:gd name="T16" fmla="*/ 163 w 175"/>
                <a:gd name="T17" fmla="*/ 1200 h 1288"/>
                <a:gd name="T18" fmla="*/ 168 w 175"/>
                <a:gd name="T19" fmla="*/ 1243 h 1288"/>
                <a:gd name="T20" fmla="*/ 174 w 175"/>
                <a:gd name="T21" fmla="*/ 1287 h 1288"/>
                <a:gd name="T22" fmla="*/ 174 w 175"/>
                <a:gd name="T23" fmla="*/ 0 h 1288"/>
                <a:gd name="T24" fmla="*/ 0 w 175"/>
                <a:gd name="T25"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288">
                  <a:moveTo>
                    <a:pt x="0" y="0"/>
                  </a:moveTo>
                  <a:lnTo>
                    <a:pt x="0" y="1010"/>
                  </a:lnTo>
                  <a:lnTo>
                    <a:pt x="0" y="1010"/>
                  </a:lnTo>
                  <a:lnTo>
                    <a:pt x="38" y="1032"/>
                  </a:lnTo>
                  <a:lnTo>
                    <a:pt x="70" y="1059"/>
                  </a:lnTo>
                  <a:lnTo>
                    <a:pt x="97" y="1086"/>
                  </a:lnTo>
                  <a:lnTo>
                    <a:pt x="124" y="1124"/>
                  </a:lnTo>
                  <a:lnTo>
                    <a:pt x="147" y="1157"/>
                  </a:lnTo>
                  <a:lnTo>
                    <a:pt x="163" y="1200"/>
                  </a:lnTo>
                  <a:lnTo>
                    <a:pt x="168" y="1243"/>
                  </a:lnTo>
                  <a:lnTo>
                    <a:pt x="174" y="1287"/>
                  </a:lnTo>
                  <a:lnTo>
                    <a:pt x="174"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6" name="Freeform 189"/>
            <p:cNvSpPr>
              <a:spLocks noChangeArrowheads="1"/>
            </p:cNvSpPr>
            <p:nvPr/>
          </p:nvSpPr>
          <p:spPr bwMode="auto">
            <a:xfrm>
              <a:off x="11466513" y="6276975"/>
              <a:ext cx="61913" cy="587375"/>
            </a:xfrm>
            <a:custGeom>
              <a:avLst/>
              <a:gdLst>
                <a:gd name="T0" fmla="*/ 0 w 175"/>
                <a:gd name="T1" fmla="*/ 272 h 1636"/>
                <a:gd name="T2" fmla="*/ 0 w 175"/>
                <a:gd name="T3" fmla="*/ 1635 h 1636"/>
                <a:gd name="T4" fmla="*/ 174 w 175"/>
                <a:gd name="T5" fmla="*/ 1635 h 1636"/>
                <a:gd name="T6" fmla="*/ 174 w 175"/>
                <a:gd name="T7" fmla="*/ 0 h 1636"/>
                <a:gd name="T8" fmla="*/ 174 w 175"/>
                <a:gd name="T9" fmla="*/ 0 h 1636"/>
                <a:gd name="T10" fmla="*/ 168 w 175"/>
                <a:gd name="T11" fmla="*/ 43 h 1636"/>
                <a:gd name="T12" fmla="*/ 163 w 175"/>
                <a:gd name="T13" fmla="*/ 87 h 1636"/>
                <a:gd name="T14" fmla="*/ 147 w 175"/>
                <a:gd name="T15" fmla="*/ 125 h 1636"/>
                <a:gd name="T16" fmla="*/ 124 w 175"/>
                <a:gd name="T17" fmla="*/ 163 h 1636"/>
                <a:gd name="T18" fmla="*/ 97 w 175"/>
                <a:gd name="T19" fmla="*/ 195 h 1636"/>
                <a:gd name="T20" fmla="*/ 70 w 175"/>
                <a:gd name="T21" fmla="*/ 228 h 1636"/>
                <a:gd name="T22" fmla="*/ 38 w 175"/>
                <a:gd name="T23" fmla="*/ 250 h 1636"/>
                <a:gd name="T24" fmla="*/ 0 w 175"/>
                <a:gd name="T25" fmla="*/ 272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636">
                  <a:moveTo>
                    <a:pt x="0" y="272"/>
                  </a:moveTo>
                  <a:lnTo>
                    <a:pt x="0" y="1635"/>
                  </a:lnTo>
                  <a:lnTo>
                    <a:pt x="174" y="1635"/>
                  </a:lnTo>
                  <a:lnTo>
                    <a:pt x="174" y="0"/>
                  </a:lnTo>
                  <a:lnTo>
                    <a:pt x="174" y="0"/>
                  </a:lnTo>
                  <a:lnTo>
                    <a:pt x="168" y="43"/>
                  </a:lnTo>
                  <a:lnTo>
                    <a:pt x="163" y="87"/>
                  </a:lnTo>
                  <a:lnTo>
                    <a:pt x="147" y="125"/>
                  </a:lnTo>
                  <a:lnTo>
                    <a:pt x="124" y="163"/>
                  </a:lnTo>
                  <a:lnTo>
                    <a:pt x="97" y="195"/>
                  </a:lnTo>
                  <a:lnTo>
                    <a:pt x="70" y="228"/>
                  </a:lnTo>
                  <a:lnTo>
                    <a:pt x="38" y="250"/>
                  </a:lnTo>
                  <a:lnTo>
                    <a:pt x="0"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7" name="Freeform 190"/>
            <p:cNvSpPr>
              <a:spLocks noChangeArrowheads="1"/>
            </p:cNvSpPr>
            <p:nvPr/>
          </p:nvSpPr>
          <p:spPr bwMode="auto">
            <a:xfrm>
              <a:off x="11372850" y="6167438"/>
              <a:ext cx="92075" cy="217487"/>
            </a:xfrm>
            <a:custGeom>
              <a:avLst/>
              <a:gdLst>
                <a:gd name="T0" fmla="*/ 131 w 262"/>
                <a:gd name="T1" fmla="*/ 435 h 609"/>
                <a:gd name="T2" fmla="*/ 131 w 262"/>
                <a:gd name="T3" fmla="*/ 435 h 609"/>
                <a:gd name="T4" fmla="*/ 104 w 262"/>
                <a:gd name="T5" fmla="*/ 429 h 609"/>
                <a:gd name="T6" fmla="*/ 81 w 262"/>
                <a:gd name="T7" fmla="*/ 424 h 609"/>
                <a:gd name="T8" fmla="*/ 60 w 262"/>
                <a:gd name="T9" fmla="*/ 413 h 609"/>
                <a:gd name="T10" fmla="*/ 38 w 262"/>
                <a:gd name="T11" fmla="*/ 396 h 609"/>
                <a:gd name="T12" fmla="*/ 22 w 262"/>
                <a:gd name="T13" fmla="*/ 375 h 609"/>
                <a:gd name="T14" fmla="*/ 11 w 262"/>
                <a:gd name="T15" fmla="*/ 353 h 609"/>
                <a:gd name="T16" fmla="*/ 6 w 262"/>
                <a:gd name="T17" fmla="*/ 331 h 609"/>
                <a:gd name="T18" fmla="*/ 0 w 262"/>
                <a:gd name="T19" fmla="*/ 304 h 609"/>
                <a:gd name="T20" fmla="*/ 0 w 262"/>
                <a:gd name="T21" fmla="*/ 304 h 609"/>
                <a:gd name="T22" fmla="*/ 6 w 262"/>
                <a:gd name="T23" fmla="*/ 277 h 609"/>
                <a:gd name="T24" fmla="*/ 11 w 262"/>
                <a:gd name="T25" fmla="*/ 255 h 609"/>
                <a:gd name="T26" fmla="*/ 22 w 262"/>
                <a:gd name="T27" fmla="*/ 228 h 609"/>
                <a:gd name="T28" fmla="*/ 38 w 262"/>
                <a:gd name="T29" fmla="*/ 212 h 609"/>
                <a:gd name="T30" fmla="*/ 60 w 262"/>
                <a:gd name="T31" fmla="*/ 195 h 609"/>
                <a:gd name="T32" fmla="*/ 81 w 262"/>
                <a:gd name="T33" fmla="*/ 185 h 609"/>
                <a:gd name="T34" fmla="*/ 104 w 262"/>
                <a:gd name="T35" fmla="*/ 174 h 609"/>
                <a:gd name="T36" fmla="*/ 131 w 262"/>
                <a:gd name="T37" fmla="*/ 174 h 609"/>
                <a:gd name="T38" fmla="*/ 131 w 262"/>
                <a:gd name="T39" fmla="*/ 174 h 609"/>
                <a:gd name="T40" fmla="*/ 158 w 262"/>
                <a:gd name="T41" fmla="*/ 174 h 609"/>
                <a:gd name="T42" fmla="*/ 179 w 262"/>
                <a:gd name="T43" fmla="*/ 185 h 609"/>
                <a:gd name="T44" fmla="*/ 201 w 262"/>
                <a:gd name="T45" fmla="*/ 195 h 609"/>
                <a:gd name="T46" fmla="*/ 223 w 262"/>
                <a:gd name="T47" fmla="*/ 212 h 609"/>
                <a:gd name="T48" fmla="*/ 239 w 262"/>
                <a:gd name="T49" fmla="*/ 228 h 609"/>
                <a:gd name="T50" fmla="*/ 250 w 262"/>
                <a:gd name="T51" fmla="*/ 255 h 609"/>
                <a:gd name="T52" fmla="*/ 256 w 262"/>
                <a:gd name="T53" fmla="*/ 277 h 609"/>
                <a:gd name="T54" fmla="*/ 261 w 262"/>
                <a:gd name="T55" fmla="*/ 304 h 609"/>
                <a:gd name="T56" fmla="*/ 261 w 262"/>
                <a:gd name="T57" fmla="*/ 27 h 609"/>
                <a:gd name="T58" fmla="*/ 261 w 262"/>
                <a:gd name="T59" fmla="*/ 27 h 609"/>
                <a:gd name="T60" fmla="*/ 228 w 262"/>
                <a:gd name="T61" fmla="*/ 16 h 609"/>
                <a:gd name="T62" fmla="*/ 196 w 262"/>
                <a:gd name="T63" fmla="*/ 6 h 609"/>
                <a:gd name="T64" fmla="*/ 163 w 262"/>
                <a:gd name="T65" fmla="*/ 0 h 609"/>
                <a:gd name="T66" fmla="*/ 131 w 262"/>
                <a:gd name="T67" fmla="*/ 0 h 609"/>
                <a:gd name="T68" fmla="*/ 131 w 262"/>
                <a:gd name="T69" fmla="*/ 0 h 609"/>
                <a:gd name="T70" fmla="*/ 98 w 262"/>
                <a:gd name="T71" fmla="*/ 0 h 609"/>
                <a:gd name="T72" fmla="*/ 65 w 262"/>
                <a:gd name="T73" fmla="*/ 6 h 609"/>
                <a:gd name="T74" fmla="*/ 33 w 262"/>
                <a:gd name="T75" fmla="*/ 16 h 609"/>
                <a:gd name="T76" fmla="*/ 0 w 262"/>
                <a:gd name="T77" fmla="*/ 27 h 609"/>
                <a:gd name="T78" fmla="*/ 0 w 262"/>
                <a:gd name="T79" fmla="*/ 576 h 609"/>
                <a:gd name="T80" fmla="*/ 0 w 262"/>
                <a:gd name="T81" fmla="*/ 576 h 609"/>
                <a:gd name="T82" fmla="*/ 33 w 262"/>
                <a:gd name="T83" fmla="*/ 592 h 609"/>
                <a:gd name="T84" fmla="*/ 65 w 262"/>
                <a:gd name="T85" fmla="*/ 597 h 609"/>
                <a:gd name="T86" fmla="*/ 98 w 262"/>
                <a:gd name="T87" fmla="*/ 603 h 609"/>
                <a:gd name="T88" fmla="*/ 131 w 262"/>
                <a:gd name="T89" fmla="*/ 608 h 609"/>
                <a:gd name="T90" fmla="*/ 131 w 262"/>
                <a:gd name="T91" fmla="*/ 608 h 609"/>
                <a:gd name="T92" fmla="*/ 163 w 262"/>
                <a:gd name="T93" fmla="*/ 603 h 609"/>
                <a:gd name="T94" fmla="*/ 196 w 262"/>
                <a:gd name="T95" fmla="*/ 597 h 609"/>
                <a:gd name="T96" fmla="*/ 228 w 262"/>
                <a:gd name="T97" fmla="*/ 592 h 609"/>
                <a:gd name="T98" fmla="*/ 261 w 262"/>
                <a:gd name="T99" fmla="*/ 576 h 609"/>
                <a:gd name="T100" fmla="*/ 261 w 262"/>
                <a:gd name="T101" fmla="*/ 304 h 609"/>
                <a:gd name="T102" fmla="*/ 261 w 262"/>
                <a:gd name="T103" fmla="*/ 304 h 609"/>
                <a:gd name="T104" fmla="*/ 256 w 262"/>
                <a:gd name="T105" fmla="*/ 331 h 609"/>
                <a:gd name="T106" fmla="*/ 250 w 262"/>
                <a:gd name="T107" fmla="*/ 353 h 609"/>
                <a:gd name="T108" fmla="*/ 239 w 262"/>
                <a:gd name="T109" fmla="*/ 375 h 609"/>
                <a:gd name="T110" fmla="*/ 223 w 262"/>
                <a:gd name="T111" fmla="*/ 396 h 609"/>
                <a:gd name="T112" fmla="*/ 201 w 262"/>
                <a:gd name="T113" fmla="*/ 413 h 609"/>
                <a:gd name="T114" fmla="*/ 179 w 262"/>
                <a:gd name="T115" fmla="*/ 424 h 609"/>
                <a:gd name="T116" fmla="*/ 158 w 262"/>
                <a:gd name="T117" fmla="*/ 429 h 609"/>
                <a:gd name="T118" fmla="*/ 131 w 262"/>
                <a:gd name="T119" fmla="*/ 43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2" h="609">
                  <a:moveTo>
                    <a:pt x="131" y="435"/>
                  </a:moveTo>
                  <a:lnTo>
                    <a:pt x="131" y="435"/>
                  </a:lnTo>
                  <a:lnTo>
                    <a:pt x="104" y="429"/>
                  </a:lnTo>
                  <a:lnTo>
                    <a:pt x="81" y="424"/>
                  </a:lnTo>
                  <a:lnTo>
                    <a:pt x="60" y="413"/>
                  </a:lnTo>
                  <a:lnTo>
                    <a:pt x="38" y="396"/>
                  </a:lnTo>
                  <a:lnTo>
                    <a:pt x="22" y="375"/>
                  </a:lnTo>
                  <a:lnTo>
                    <a:pt x="11" y="353"/>
                  </a:lnTo>
                  <a:lnTo>
                    <a:pt x="6" y="331"/>
                  </a:lnTo>
                  <a:lnTo>
                    <a:pt x="0" y="304"/>
                  </a:lnTo>
                  <a:lnTo>
                    <a:pt x="0" y="304"/>
                  </a:lnTo>
                  <a:lnTo>
                    <a:pt x="6" y="277"/>
                  </a:lnTo>
                  <a:lnTo>
                    <a:pt x="11" y="255"/>
                  </a:lnTo>
                  <a:lnTo>
                    <a:pt x="22" y="228"/>
                  </a:lnTo>
                  <a:lnTo>
                    <a:pt x="38" y="212"/>
                  </a:lnTo>
                  <a:lnTo>
                    <a:pt x="60" y="195"/>
                  </a:lnTo>
                  <a:lnTo>
                    <a:pt x="81" y="185"/>
                  </a:lnTo>
                  <a:lnTo>
                    <a:pt x="104" y="174"/>
                  </a:lnTo>
                  <a:lnTo>
                    <a:pt x="131" y="174"/>
                  </a:lnTo>
                  <a:lnTo>
                    <a:pt x="131" y="174"/>
                  </a:lnTo>
                  <a:lnTo>
                    <a:pt x="158" y="174"/>
                  </a:lnTo>
                  <a:lnTo>
                    <a:pt x="179" y="185"/>
                  </a:lnTo>
                  <a:lnTo>
                    <a:pt x="201" y="195"/>
                  </a:lnTo>
                  <a:lnTo>
                    <a:pt x="223" y="212"/>
                  </a:lnTo>
                  <a:lnTo>
                    <a:pt x="239" y="228"/>
                  </a:lnTo>
                  <a:lnTo>
                    <a:pt x="250" y="255"/>
                  </a:lnTo>
                  <a:lnTo>
                    <a:pt x="256" y="277"/>
                  </a:lnTo>
                  <a:lnTo>
                    <a:pt x="261" y="304"/>
                  </a:lnTo>
                  <a:lnTo>
                    <a:pt x="261" y="27"/>
                  </a:lnTo>
                  <a:lnTo>
                    <a:pt x="261" y="27"/>
                  </a:lnTo>
                  <a:lnTo>
                    <a:pt x="228" y="16"/>
                  </a:lnTo>
                  <a:lnTo>
                    <a:pt x="196" y="6"/>
                  </a:lnTo>
                  <a:lnTo>
                    <a:pt x="163" y="0"/>
                  </a:lnTo>
                  <a:lnTo>
                    <a:pt x="131" y="0"/>
                  </a:lnTo>
                  <a:lnTo>
                    <a:pt x="131" y="0"/>
                  </a:lnTo>
                  <a:lnTo>
                    <a:pt x="98" y="0"/>
                  </a:lnTo>
                  <a:lnTo>
                    <a:pt x="65" y="6"/>
                  </a:lnTo>
                  <a:lnTo>
                    <a:pt x="33" y="16"/>
                  </a:lnTo>
                  <a:lnTo>
                    <a:pt x="0" y="27"/>
                  </a:lnTo>
                  <a:lnTo>
                    <a:pt x="0" y="576"/>
                  </a:lnTo>
                  <a:lnTo>
                    <a:pt x="0" y="576"/>
                  </a:lnTo>
                  <a:lnTo>
                    <a:pt x="33" y="592"/>
                  </a:lnTo>
                  <a:lnTo>
                    <a:pt x="65" y="597"/>
                  </a:lnTo>
                  <a:lnTo>
                    <a:pt x="98" y="603"/>
                  </a:lnTo>
                  <a:lnTo>
                    <a:pt x="131" y="608"/>
                  </a:lnTo>
                  <a:lnTo>
                    <a:pt x="131" y="608"/>
                  </a:lnTo>
                  <a:lnTo>
                    <a:pt x="163" y="603"/>
                  </a:lnTo>
                  <a:lnTo>
                    <a:pt x="196" y="597"/>
                  </a:lnTo>
                  <a:lnTo>
                    <a:pt x="228" y="592"/>
                  </a:lnTo>
                  <a:lnTo>
                    <a:pt x="261" y="576"/>
                  </a:lnTo>
                  <a:lnTo>
                    <a:pt x="261" y="304"/>
                  </a:lnTo>
                  <a:lnTo>
                    <a:pt x="261" y="304"/>
                  </a:lnTo>
                  <a:lnTo>
                    <a:pt x="256" y="331"/>
                  </a:lnTo>
                  <a:lnTo>
                    <a:pt x="250" y="353"/>
                  </a:lnTo>
                  <a:lnTo>
                    <a:pt x="239" y="375"/>
                  </a:lnTo>
                  <a:lnTo>
                    <a:pt x="223" y="396"/>
                  </a:lnTo>
                  <a:lnTo>
                    <a:pt x="201" y="413"/>
                  </a:lnTo>
                  <a:lnTo>
                    <a:pt x="179" y="424"/>
                  </a:lnTo>
                  <a:lnTo>
                    <a:pt x="158" y="429"/>
                  </a:lnTo>
                  <a:lnTo>
                    <a:pt x="131" y="4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8" name="Freeform 191"/>
            <p:cNvSpPr>
              <a:spLocks noChangeArrowheads="1"/>
            </p:cNvSpPr>
            <p:nvPr/>
          </p:nvSpPr>
          <p:spPr bwMode="auto">
            <a:xfrm>
              <a:off x="11310938" y="6176963"/>
              <a:ext cx="60325" cy="196850"/>
            </a:xfrm>
            <a:custGeom>
              <a:avLst/>
              <a:gdLst>
                <a:gd name="T0" fmla="*/ 0 w 174"/>
                <a:gd name="T1" fmla="*/ 277 h 550"/>
                <a:gd name="T2" fmla="*/ 0 w 174"/>
                <a:gd name="T3" fmla="*/ 277 h 550"/>
                <a:gd name="T4" fmla="*/ 5 w 174"/>
                <a:gd name="T5" fmla="*/ 320 h 550"/>
                <a:gd name="T6" fmla="*/ 16 w 174"/>
                <a:gd name="T7" fmla="*/ 364 h 550"/>
                <a:gd name="T8" fmla="*/ 27 w 174"/>
                <a:gd name="T9" fmla="*/ 402 h 550"/>
                <a:gd name="T10" fmla="*/ 48 w 174"/>
                <a:gd name="T11" fmla="*/ 440 h 550"/>
                <a:gd name="T12" fmla="*/ 75 w 174"/>
                <a:gd name="T13" fmla="*/ 472 h 550"/>
                <a:gd name="T14" fmla="*/ 102 w 174"/>
                <a:gd name="T15" fmla="*/ 505 h 550"/>
                <a:gd name="T16" fmla="*/ 135 w 174"/>
                <a:gd name="T17" fmla="*/ 527 h 550"/>
                <a:gd name="T18" fmla="*/ 173 w 174"/>
                <a:gd name="T19" fmla="*/ 549 h 550"/>
                <a:gd name="T20" fmla="*/ 173 w 174"/>
                <a:gd name="T21" fmla="*/ 0 h 550"/>
                <a:gd name="T22" fmla="*/ 173 w 174"/>
                <a:gd name="T23" fmla="*/ 0 h 550"/>
                <a:gd name="T24" fmla="*/ 135 w 174"/>
                <a:gd name="T25" fmla="*/ 22 h 550"/>
                <a:gd name="T26" fmla="*/ 102 w 174"/>
                <a:gd name="T27" fmla="*/ 49 h 550"/>
                <a:gd name="T28" fmla="*/ 75 w 174"/>
                <a:gd name="T29" fmla="*/ 76 h 550"/>
                <a:gd name="T30" fmla="*/ 48 w 174"/>
                <a:gd name="T31" fmla="*/ 114 h 550"/>
                <a:gd name="T32" fmla="*/ 27 w 174"/>
                <a:gd name="T33" fmla="*/ 147 h 550"/>
                <a:gd name="T34" fmla="*/ 16 w 174"/>
                <a:gd name="T35" fmla="*/ 190 h 550"/>
                <a:gd name="T36" fmla="*/ 5 w 174"/>
                <a:gd name="T37" fmla="*/ 233 h 550"/>
                <a:gd name="T38" fmla="*/ 0 w 174"/>
                <a:gd name="T39" fmla="*/ 27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550">
                  <a:moveTo>
                    <a:pt x="0" y="277"/>
                  </a:moveTo>
                  <a:lnTo>
                    <a:pt x="0" y="277"/>
                  </a:lnTo>
                  <a:lnTo>
                    <a:pt x="5" y="320"/>
                  </a:lnTo>
                  <a:lnTo>
                    <a:pt x="16" y="364"/>
                  </a:lnTo>
                  <a:lnTo>
                    <a:pt x="27" y="402"/>
                  </a:lnTo>
                  <a:lnTo>
                    <a:pt x="48" y="440"/>
                  </a:lnTo>
                  <a:lnTo>
                    <a:pt x="75" y="472"/>
                  </a:lnTo>
                  <a:lnTo>
                    <a:pt x="102" y="505"/>
                  </a:lnTo>
                  <a:lnTo>
                    <a:pt x="135" y="527"/>
                  </a:lnTo>
                  <a:lnTo>
                    <a:pt x="173" y="549"/>
                  </a:lnTo>
                  <a:lnTo>
                    <a:pt x="173" y="0"/>
                  </a:lnTo>
                  <a:lnTo>
                    <a:pt x="173" y="0"/>
                  </a:lnTo>
                  <a:lnTo>
                    <a:pt x="135" y="22"/>
                  </a:lnTo>
                  <a:lnTo>
                    <a:pt x="102" y="49"/>
                  </a:lnTo>
                  <a:lnTo>
                    <a:pt x="75" y="76"/>
                  </a:lnTo>
                  <a:lnTo>
                    <a:pt x="48" y="114"/>
                  </a:lnTo>
                  <a:lnTo>
                    <a:pt x="27" y="147"/>
                  </a:lnTo>
                  <a:lnTo>
                    <a:pt x="16" y="190"/>
                  </a:lnTo>
                  <a:lnTo>
                    <a:pt x="5" y="233"/>
                  </a:lnTo>
                  <a:lnTo>
                    <a:pt x="0"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79" name="Freeform 192"/>
            <p:cNvSpPr>
              <a:spLocks noChangeArrowheads="1"/>
            </p:cNvSpPr>
            <p:nvPr/>
          </p:nvSpPr>
          <p:spPr bwMode="auto">
            <a:xfrm>
              <a:off x="11466513" y="6176963"/>
              <a:ext cx="61913" cy="196850"/>
            </a:xfrm>
            <a:custGeom>
              <a:avLst/>
              <a:gdLst>
                <a:gd name="T0" fmla="*/ 0 w 175"/>
                <a:gd name="T1" fmla="*/ 0 h 550"/>
                <a:gd name="T2" fmla="*/ 0 w 175"/>
                <a:gd name="T3" fmla="*/ 277 h 550"/>
                <a:gd name="T4" fmla="*/ 0 w 175"/>
                <a:gd name="T5" fmla="*/ 549 h 550"/>
                <a:gd name="T6" fmla="*/ 0 w 175"/>
                <a:gd name="T7" fmla="*/ 549 h 550"/>
                <a:gd name="T8" fmla="*/ 38 w 175"/>
                <a:gd name="T9" fmla="*/ 527 h 550"/>
                <a:gd name="T10" fmla="*/ 70 w 175"/>
                <a:gd name="T11" fmla="*/ 505 h 550"/>
                <a:gd name="T12" fmla="*/ 97 w 175"/>
                <a:gd name="T13" fmla="*/ 472 h 550"/>
                <a:gd name="T14" fmla="*/ 124 w 175"/>
                <a:gd name="T15" fmla="*/ 440 h 550"/>
                <a:gd name="T16" fmla="*/ 147 w 175"/>
                <a:gd name="T17" fmla="*/ 402 h 550"/>
                <a:gd name="T18" fmla="*/ 163 w 175"/>
                <a:gd name="T19" fmla="*/ 364 h 550"/>
                <a:gd name="T20" fmla="*/ 168 w 175"/>
                <a:gd name="T21" fmla="*/ 320 h 550"/>
                <a:gd name="T22" fmla="*/ 174 w 175"/>
                <a:gd name="T23" fmla="*/ 277 h 550"/>
                <a:gd name="T24" fmla="*/ 174 w 175"/>
                <a:gd name="T25" fmla="*/ 277 h 550"/>
                <a:gd name="T26" fmla="*/ 168 w 175"/>
                <a:gd name="T27" fmla="*/ 233 h 550"/>
                <a:gd name="T28" fmla="*/ 163 w 175"/>
                <a:gd name="T29" fmla="*/ 190 h 550"/>
                <a:gd name="T30" fmla="*/ 147 w 175"/>
                <a:gd name="T31" fmla="*/ 147 h 550"/>
                <a:gd name="T32" fmla="*/ 124 w 175"/>
                <a:gd name="T33" fmla="*/ 114 h 550"/>
                <a:gd name="T34" fmla="*/ 97 w 175"/>
                <a:gd name="T35" fmla="*/ 76 h 550"/>
                <a:gd name="T36" fmla="*/ 70 w 175"/>
                <a:gd name="T37" fmla="*/ 49 h 550"/>
                <a:gd name="T38" fmla="*/ 38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7"/>
                  </a:lnTo>
                  <a:lnTo>
                    <a:pt x="0" y="549"/>
                  </a:lnTo>
                  <a:lnTo>
                    <a:pt x="0" y="549"/>
                  </a:lnTo>
                  <a:lnTo>
                    <a:pt x="38" y="527"/>
                  </a:lnTo>
                  <a:lnTo>
                    <a:pt x="70" y="505"/>
                  </a:lnTo>
                  <a:lnTo>
                    <a:pt x="97" y="472"/>
                  </a:lnTo>
                  <a:lnTo>
                    <a:pt x="124" y="440"/>
                  </a:lnTo>
                  <a:lnTo>
                    <a:pt x="147" y="402"/>
                  </a:lnTo>
                  <a:lnTo>
                    <a:pt x="163" y="364"/>
                  </a:lnTo>
                  <a:lnTo>
                    <a:pt x="168" y="320"/>
                  </a:lnTo>
                  <a:lnTo>
                    <a:pt x="174" y="277"/>
                  </a:lnTo>
                  <a:lnTo>
                    <a:pt x="174" y="277"/>
                  </a:lnTo>
                  <a:lnTo>
                    <a:pt x="168" y="233"/>
                  </a:lnTo>
                  <a:lnTo>
                    <a:pt x="163" y="190"/>
                  </a:lnTo>
                  <a:lnTo>
                    <a:pt x="147" y="147"/>
                  </a:lnTo>
                  <a:lnTo>
                    <a:pt x="124" y="114"/>
                  </a:lnTo>
                  <a:lnTo>
                    <a:pt x="97" y="76"/>
                  </a:lnTo>
                  <a:lnTo>
                    <a:pt x="70" y="49"/>
                  </a:lnTo>
                  <a:lnTo>
                    <a:pt x="38"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0" name="Freeform 193"/>
            <p:cNvSpPr>
              <a:spLocks noChangeArrowheads="1"/>
            </p:cNvSpPr>
            <p:nvPr/>
          </p:nvSpPr>
          <p:spPr bwMode="auto">
            <a:xfrm>
              <a:off x="10999788" y="5994400"/>
              <a:ext cx="217488" cy="215900"/>
            </a:xfrm>
            <a:custGeom>
              <a:avLst/>
              <a:gdLst>
                <a:gd name="T0" fmla="*/ 239 w 609"/>
                <a:gd name="T1" fmla="*/ 597 h 604"/>
                <a:gd name="T2" fmla="*/ 131 w 609"/>
                <a:gd name="T3" fmla="*/ 554 h 604"/>
                <a:gd name="T4" fmla="*/ 49 w 609"/>
                <a:gd name="T5" fmla="*/ 472 h 604"/>
                <a:gd name="T6" fmla="*/ 6 w 609"/>
                <a:gd name="T7" fmla="*/ 364 h 604"/>
                <a:gd name="T8" fmla="*/ 6 w 609"/>
                <a:gd name="T9" fmla="*/ 239 h 604"/>
                <a:gd name="T10" fmla="*/ 49 w 609"/>
                <a:gd name="T11" fmla="*/ 130 h 604"/>
                <a:gd name="T12" fmla="*/ 131 w 609"/>
                <a:gd name="T13" fmla="*/ 49 h 604"/>
                <a:gd name="T14" fmla="*/ 239 w 609"/>
                <a:gd name="T15" fmla="*/ 5 h 604"/>
                <a:gd name="T16" fmla="*/ 364 w 609"/>
                <a:gd name="T17" fmla="*/ 5 h 604"/>
                <a:gd name="T18" fmla="*/ 473 w 609"/>
                <a:gd name="T19" fmla="*/ 49 h 604"/>
                <a:gd name="T20" fmla="*/ 554 w 609"/>
                <a:gd name="T21" fmla="*/ 130 h 604"/>
                <a:gd name="T22" fmla="*/ 597 w 609"/>
                <a:gd name="T23" fmla="*/ 239 h 604"/>
                <a:gd name="T24" fmla="*/ 597 w 609"/>
                <a:gd name="T25" fmla="*/ 364 h 604"/>
                <a:gd name="T26" fmla="*/ 554 w 609"/>
                <a:gd name="T27" fmla="*/ 472 h 604"/>
                <a:gd name="T28" fmla="*/ 473 w 609"/>
                <a:gd name="T29" fmla="*/ 554 h 604"/>
                <a:gd name="T30" fmla="*/ 364 w 609"/>
                <a:gd name="T31" fmla="*/ 597 h 604"/>
                <a:gd name="T32" fmla="*/ 304 w 609"/>
                <a:gd name="T33" fmla="*/ 174 h 604"/>
                <a:gd name="T34" fmla="*/ 250 w 609"/>
                <a:gd name="T35" fmla="*/ 184 h 604"/>
                <a:gd name="T36" fmla="*/ 212 w 609"/>
                <a:gd name="T37" fmla="*/ 211 h 604"/>
                <a:gd name="T38" fmla="*/ 185 w 609"/>
                <a:gd name="T39" fmla="*/ 250 h 604"/>
                <a:gd name="T40" fmla="*/ 174 w 609"/>
                <a:gd name="T41" fmla="*/ 304 h 604"/>
                <a:gd name="T42" fmla="*/ 185 w 609"/>
                <a:gd name="T43" fmla="*/ 353 h 604"/>
                <a:gd name="T44" fmla="*/ 212 w 609"/>
                <a:gd name="T45" fmla="*/ 391 h 604"/>
                <a:gd name="T46" fmla="*/ 250 w 609"/>
                <a:gd name="T47" fmla="*/ 424 h 604"/>
                <a:gd name="T48" fmla="*/ 304 w 609"/>
                <a:gd name="T49" fmla="*/ 429 h 604"/>
                <a:gd name="T50" fmla="*/ 353 w 609"/>
                <a:gd name="T51" fmla="*/ 424 h 604"/>
                <a:gd name="T52" fmla="*/ 397 w 609"/>
                <a:gd name="T53" fmla="*/ 391 h 604"/>
                <a:gd name="T54" fmla="*/ 424 w 609"/>
                <a:gd name="T55" fmla="*/ 353 h 604"/>
                <a:gd name="T56" fmla="*/ 435 w 609"/>
                <a:gd name="T57" fmla="*/ 304 h 604"/>
                <a:gd name="T58" fmla="*/ 424 w 609"/>
                <a:gd name="T59" fmla="*/ 250 h 604"/>
                <a:gd name="T60" fmla="*/ 397 w 609"/>
                <a:gd name="T61" fmla="*/ 211 h 604"/>
                <a:gd name="T62" fmla="*/ 353 w 609"/>
                <a:gd name="T63" fmla="*/ 184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39" y="597"/>
                  </a:lnTo>
                  <a:lnTo>
                    <a:pt x="185" y="581"/>
                  </a:lnTo>
                  <a:lnTo>
                    <a:pt x="131" y="554"/>
                  </a:lnTo>
                  <a:lnTo>
                    <a:pt x="87" y="516"/>
                  </a:lnTo>
                  <a:lnTo>
                    <a:pt x="49" y="472"/>
                  </a:lnTo>
                  <a:lnTo>
                    <a:pt x="22" y="418"/>
                  </a:lnTo>
                  <a:lnTo>
                    <a:pt x="6" y="364"/>
                  </a:lnTo>
                  <a:lnTo>
                    <a:pt x="0" y="304"/>
                  </a:lnTo>
                  <a:lnTo>
                    <a:pt x="6" y="239"/>
                  </a:lnTo>
                  <a:lnTo>
                    <a:pt x="22" y="184"/>
                  </a:lnTo>
                  <a:lnTo>
                    <a:pt x="49" y="130"/>
                  </a:lnTo>
                  <a:lnTo>
                    <a:pt x="87" y="87"/>
                  </a:lnTo>
                  <a:lnTo>
                    <a:pt x="131" y="49"/>
                  </a:lnTo>
                  <a:lnTo>
                    <a:pt x="185" y="22"/>
                  </a:lnTo>
                  <a:lnTo>
                    <a:pt x="239" y="5"/>
                  </a:lnTo>
                  <a:lnTo>
                    <a:pt x="304" y="0"/>
                  </a:lnTo>
                  <a:lnTo>
                    <a:pt x="364" y="5"/>
                  </a:lnTo>
                  <a:lnTo>
                    <a:pt x="418" y="22"/>
                  </a:lnTo>
                  <a:lnTo>
                    <a:pt x="473" y="49"/>
                  </a:lnTo>
                  <a:lnTo>
                    <a:pt x="516" y="87"/>
                  </a:lnTo>
                  <a:lnTo>
                    <a:pt x="554" y="130"/>
                  </a:lnTo>
                  <a:lnTo>
                    <a:pt x="581" y="184"/>
                  </a:lnTo>
                  <a:lnTo>
                    <a:pt x="597" y="239"/>
                  </a:lnTo>
                  <a:lnTo>
                    <a:pt x="608" y="304"/>
                  </a:lnTo>
                  <a:lnTo>
                    <a:pt x="597" y="364"/>
                  </a:lnTo>
                  <a:lnTo>
                    <a:pt x="581" y="418"/>
                  </a:lnTo>
                  <a:lnTo>
                    <a:pt x="554" y="472"/>
                  </a:lnTo>
                  <a:lnTo>
                    <a:pt x="516" y="516"/>
                  </a:lnTo>
                  <a:lnTo>
                    <a:pt x="473" y="554"/>
                  </a:lnTo>
                  <a:lnTo>
                    <a:pt x="418" y="581"/>
                  </a:lnTo>
                  <a:lnTo>
                    <a:pt x="364" y="597"/>
                  </a:lnTo>
                  <a:lnTo>
                    <a:pt x="304" y="603"/>
                  </a:lnTo>
                  <a:close/>
                  <a:moveTo>
                    <a:pt x="304" y="174"/>
                  </a:moveTo>
                  <a:lnTo>
                    <a:pt x="277" y="174"/>
                  </a:lnTo>
                  <a:lnTo>
                    <a:pt x="250" y="184"/>
                  </a:lnTo>
                  <a:lnTo>
                    <a:pt x="229" y="195"/>
                  </a:lnTo>
                  <a:lnTo>
                    <a:pt x="212" y="211"/>
                  </a:lnTo>
                  <a:lnTo>
                    <a:pt x="196" y="228"/>
                  </a:lnTo>
                  <a:lnTo>
                    <a:pt x="185" y="250"/>
                  </a:lnTo>
                  <a:lnTo>
                    <a:pt x="174" y="277"/>
                  </a:lnTo>
                  <a:lnTo>
                    <a:pt x="174" y="304"/>
                  </a:lnTo>
                  <a:lnTo>
                    <a:pt x="174" y="326"/>
                  </a:lnTo>
                  <a:lnTo>
                    <a:pt x="185" y="353"/>
                  </a:lnTo>
                  <a:lnTo>
                    <a:pt x="196" y="375"/>
                  </a:lnTo>
                  <a:lnTo>
                    <a:pt x="212" y="391"/>
                  </a:lnTo>
                  <a:lnTo>
                    <a:pt x="229" y="407"/>
                  </a:lnTo>
                  <a:lnTo>
                    <a:pt x="250" y="424"/>
                  </a:lnTo>
                  <a:lnTo>
                    <a:pt x="277" y="429"/>
                  </a:lnTo>
                  <a:lnTo>
                    <a:pt x="304" y="429"/>
                  </a:lnTo>
                  <a:lnTo>
                    <a:pt x="326" y="429"/>
                  </a:lnTo>
                  <a:lnTo>
                    <a:pt x="353" y="424"/>
                  </a:lnTo>
                  <a:lnTo>
                    <a:pt x="375" y="407"/>
                  </a:lnTo>
                  <a:lnTo>
                    <a:pt x="397" y="391"/>
                  </a:lnTo>
                  <a:lnTo>
                    <a:pt x="408" y="375"/>
                  </a:lnTo>
                  <a:lnTo>
                    <a:pt x="424" y="353"/>
                  </a:lnTo>
                  <a:lnTo>
                    <a:pt x="429" y="326"/>
                  </a:lnTo>
                  <a:lnTo>
                    <a:pt x="435" y="304"/>
                  </a:lnTo>
                  <a:lnTo>
                    <a:pt x="429" y="277"/>
                  </a:lnTo>
                  <a:lnTo>
                    <a:pt x="424" y="250"/>
                  </a:lnTo>
                  <a:lnTo>
                    <a:pt x="408" y="228"/>
                  </a:lnTo>
                  <a:lnTo>
                    <a:pt x="397" y="211"/>
                  </a:lnTo>
                  <a:lnTo>
                    <a:pt x="375" y="195"/>
                  </a:lnTo>
                  <a:lnTo>
                    <a:pt x="353" y="184"/>
                  </a:lnTo>
                  <a:lnTo>
                    <a:pt x="326"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1" name="Freeform 194"/>
            <p:cNvSpPr>
              <a:spLocks noChangeArrowheads="1"/>
            </p:cNvSpPr>
            <p:nvPr/>
          </p:nvSpPr>
          <p:spPr bwMode="auto">
            <a:xfrm>
              <a:off x="10220325" y="5435600"/>
              <a:ext cx="217488" cy="217487"/>
            </a:xfrm>
            <a:custGeom>
              <a:avLst/>
              <a:gdLst>
                <a:gd name="T0" fmla="*/ 244 w 609"/>
                <a:gd name="T1" fmla="*/ 603 h 609"/>
                <a:gd name="T2" fmla="*/ 136 w 609"/>
                <a:gd name="T3" fmla="*/ 554 h 609"/>
                <a:gd name="T4" fmla="*/ 55 w 609"/>
                <a:gd name="T5" fmla="*/ 473 h 609"/>
                <a:gd name="T6" fmla="*/ 11 w 609"/>
                <a:gd name="T7" fmla="*/ 364 h 609"/>
                <a:gd name="T8" fmla="*/ 11 w 609"/>
                <a:gd name="T9" fmla="*/ 244 h 609"/>
                <a:gd name="T10" fmla="*/ 55 w 609"/>
                <a:gd name="T11" fmla="*/ 136 h 609"/>
                <a:gd name="T12" fmla="*/ 136 w 609"/>
                <a:gd name="T13" fmla="*/ 54 h 609"/>
                <a:gd name="T14" fmla="*/ 244 w 609"/>
                <a:gd name="T15" fmla="*/ 6 h 609"/>
                <a:gd name="T16" fmla="*/ 364 w 609"/>
                <a:gd name="T17" fmla="*/ 6 h 609"/>
                <a:gd name="T18" fmla="*/ 473 w 609"/>
                <a:gd name="T19" fmla="*/ 54 h 609"/>
                <a:gd name="T20" fmla="*/ 559 w 609"/>
                <a:gd name="T21" fmla="*/ 136 h 609"/>
                <a:gd name="T22" fmla="*/ 603 w 609"/>
                <a:gd name="T23" fmla="*/ 244 h 609"/>
                <a:gd name="T24" fmla="*/ 603 w 609"/>
                <a:gd name="T25" fmla="*/ 364 h 609"/>
                <a:gd name="T26" fmla="*/ 559 w 609"/>
                <a:gd name="T27" fmla="*/ 473 h 609"/>
                <a:gd name="T28" fmla="*/ 473 w 609"/>
                <a:gd name="T29" fmla="*/ 554 h 609"/>
                <a:gd name="T30" fmla="*/ 364 w 609"/>
                <a:gd name="T31" fmla="*/ 603 h 609"/>
                <a:gd name="T32" fmla="*/ 304 w 609"/>
                <a:gd name="T33" fmla="*/ 174 h 609"/>
                <a:gd name="T34" fmla="*/ 255 w 609"/>
                <a:gd name="T35" fmla="*/ 185 h 609"/>
                <a:gd name="T36" fmla="*/ 212 w 609"/>
                <a:gd name="T37" fmla="*/ 212 h 609"/>
                <a:gd name="T38" fmla="*/ 185 w 609"/>
                <a:gd name="T39" fmla="*/ 256 h 609"/>
                <a:gd name="T40" fmla="*/ 174 w 609"/>
                <a:gd name="T41" fmla="*/ 304 h 609"/>
                <a:gd name="T42" fmla="*/ 185 w 609"/>
                <a:gd name="T43" fmla="*/ 353 h 609"/>
                <a:gd name="T44" fmla="*/ 212 w 609"/>
                <a:gd name="T45" fmla="*/ 397 h 609"/>
                <a:gd name="T46" fmla="*/ 255 w 609"/>
                <a:gd name="T47" fmla="*/ 424 h 609"/>
                <a:gd name="T48" fmla="*/ 304 w 609"/>
                <a:gd name="T49" fmla="*/ 435 h 609"/>
                <a:gd name="T50" fmla="*/ 353 w 609"/>
                <a:gd name="T51" fmla="*/ 424 h 609"/>
                <a:gd name="T52" fmla="*/ 396 w 609"/>
                <a:gd name="T53" fmla="*/ 397 h 609"/>
                <a:gd name="T54" fmla="*/ 423 w 609"/>
                <a:gd name="T55" fmla="*/ 353 h 609"/>
                <a:gd name="T56" fmla="*/ 434 w 609"/>
                <a:gd name="T57" fmla="*/ 304 h 609"/>
                <a:gd name="T58" fmla="*/ 423 w 609"/>
                <a:gd name="T59" fmla="*/ 256 h 609"/>
                <a:gd name="T60" fmla="*/ 396 w 609"/>
                <a:gd name="T61" fmla="*/ 212 h 609"/>
                <a:gd name="T62" fmla="*/ 359 w 609"/>
                <a:gd name="T63" fmla="*/ 185 h 609"/>
                <a:gd name="T64" fmla="*/ 304 w 609"/>
                <a:gd name="T65" fmla="*/ 1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90" y="581"/>
                  </a:lnTo>
                  <a:lnTo>
                    <a:pt x="136" y="554"/>
                  </a:lnTo>
                  <a:lnTo>
                    <a:pt x="92" y="516"/>
                  </a:lnTo>
                  <a:lnTo>
                    <a:pt x="55" y="473"/>
                  </a:lnTo>
                  <a:lnTo>
                    <a:pt x="27" y="424"/>
                  </a:lnTo>
                  <a:lnTo>
                    <a:pt x="11" y="364"/>
                  </a:lnTo>
                  <a:lnTo>
                    <a:pt x="0" y="304"/>
                  </a:lnTo>
                  <a:lnTo>
                    <a:pt x="11" y="244"/>
                  </a:lnTo>
                  <a:lnTo>
                    <a:pt x="27" y="185"/>
                  </a:lnTo>
                  <a:lnTo>
                    <a:pt x="55" y="136"/>
                  </a:lnTo>
                  <a:lnTo>
                    <a:pt x="92" y="87"/>
                  </a:lnTo>
                  <a:lnTo>
                    <a:pt x="136" y="54"/>
                  </a:lnTo>
                  <a:lnTo>
                    <a:pt x="190" y="22"/>
                  </a:lnTo>
                  <a:lnTo>
                    <a:pt x="244" y="6"/>
                  </a:lnTo>
                  <a:lnTo>
                    <a:pt x="304" y="0"/>
                  </a:lnTo>
                  <a:lnTo>
                    <a:pt x="364" y="6"/>
                  </a:lnTo>
                  <a:lnTo>
                    <a:pt x="423" y="22"/>
                  </a:lnTo>
                  <a:lnTo>
                    <a:pt x="473" y="54"/>
                  </a:lnTo>
                  <a:lnTo>
                    <a:pt x="521" y="87"/>
                  </a:lnTo>
                  <a:lnTo>
                    <a:pt x="559" y="136"/>
                  </a:lnTo>
                  <a:lnTo>
                    <a:pt x="587" y="185"/>
                  </a:lnTo>
                  <a:lnTo>
                    <a:pt x="603" y="244"/>
                  </a:lnTo>
                  <a:lnTo>
                    <a:pt x="608" y="304"/>
                  </a:lnTo>
                  <a:lnTo>
                    <a:pt x="603" y="364"/>
                  </a:lnTo>
                  <a:lnTo>
                    <a:pt x="587" y="424"/>
                  </a:lnTo>
                  <a:lnTo>
                    <a:pt x="559" y="473"/>
                  </a:lnTo>
                  <a:lnTo>
                    <a:pt x="521" y="516"/>
                  </a:lnTo>
                  <a:lnTo>
                    <a:pt x="473" y="554"/>
                  </a:lnTo>
                  <a:lnTo>
                    <a:pt x="423" y="581"/>
                  </a:lnTo>
                  <a:lnTo>
                    <a:pt x="364" y="603"/>
                  </a:lnTo>
                  <a:lnTo>
                    <a:pt x="304" y="608"/>
                  </a:lnTo>
                  <a:close/>
                  <a:moveTo>
                    <a:pt x="304" y="174"/>
                  </a:moveTo>
                  <a:lnTo>
                    <a:pt x="277" y="174"/>
                  </a:lnTo>
                  <a:lnTo>
                    <a:pt x="255" y="185"/>
                  </a:lnTo>
                  <a:lnTo>
                    <a:pt x="234" y="196"/>
                  </a:lnTo>
                  <a:lnTo>
                    <a:pt x="212" y="212"/>
                  </a:lnTo>
                  <a:lnTo>
                    <a:pt x="196" y="234"/>
                  </a:lnTo>
                  <a:lnTo>
                    <a:pt x="185" y="256"/>
                  </a:lnTo>
                  <a:lnTo>
                    <a:pt x="179" y="277"/>
                  </a:lnTo>
                  <a:lnTo>
                    <a:pt x="174" y="304"/>
                  </a:lnTo>
                  <a:lnTo>
                    <a:pt x="179" y="331"/>
                  </a:lnTo>
                  <a:lnTo>
                    <a:pt x="185" y="353"/>
                  </a:lnTo>
                  <a:lnTo>
                    <a:pt x="196" y="375"/>
                  </a:lnTo>
                  <a:lnTo>
                    <a:pt x="212" y="397"/>
                  </a:lnTo>
                  <a:lnTo>
                    <a:pt x="234" y="413"/>
                  </a:lnTo>
                  <a:lnTo>
                    <a:pt x="255" y="424"/>
                  </a:lnTo>
                  <a:lnTo>
                    <a:pt x="277" y="429"/>
                  </a:lnTo>
                  <a:lnTo>
                    <a:pt x="304" y="435"/>
                  </a:lnTo>
                  <a:lnTo>
                    <a:pt x="331" y="429"/>
                  </a:lnTo>
                  <a:lnTo>
                    <a:pt x="353" y="424"/>
                  </a:lnTo>
                  <a:lnTo>
                    <a:pt x="380" y="413"/>
                  </a:lnTo>
                  <a:lnTo>
                    <a:pt x="396" y="397"/>
                  </a:lnTo>
                  <a:lnTo>
                    <a:pt x="413" y="375"/>
                  </a:lnTo>
                  <a:lnTo>
                    <a:pt x="423" y="353"/>
                  </a:lnTo>
                  <a:lnTo>
                    <a:pt x="434" y="331"/>
                  </a:lnTo>
                  <a:lnTo>
                    <a:pt x="434" y="304"/>
                  </a:lnTo>
                  <a:lnTo>
                    <a:pt x="434" y="277"/>
                  </a:lnTo>
                  <a:lnTo>
                    <a:pt x="423" y="256"/>
                  </a:lnTo>
                  <a:lnTo>
                    <a:pt x="413" y="234"/>
                  </a:lnTo>
                  <a:lnTo>
                    <a:pt x="396" y="212"/>
                  </a:lnTo>
                  <a:lnTo>
                    <a:pt x="380" y="196"/>
                  </a:lnTo>
                  <a:lnTo>
                    <a:pt x="359" y="185"/>
                  </a:lnTo>
                  <a:lnTo>
                    <a:pt x="331"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2" name="Freeform 195"/>
            <p:cNvSpPr>
              <a:spLocks noChangeArrowheads="1"/>
            </p:cNvSpPr>
            <p:nvPr/>
          </p:nvSpPr>
          <p:spPr bwMode="auto">
            <a:xfrm>
              <a:off x="11623675" y="4951413"/>
              <a:ext cx="215900" cy="215900"/>
            </a:xfrm>
            <a:custGeom>
              <a:avLst/>
              <a:gdLst>
                <a:gd name="T0" fmla="*/ 239 w 604"/>
                <a:gd name="T1" fmla="*/ 598 h 604"/>
                <a:gd name="T2" fmla="*/ 130 w 604"/>
                <a:gd name="T3" fmla="*/ 554 h 604"/>
                <a:gd name="T4" fmla="*/ 49 w 604"/>
                <a:gd name="T5" fmla="*/ 473 h 604"/>
                <a:gd name="T6" fmla="*/ 6 w 604"/>
                <a:gd name="T7" fmla="*/ 364 h 604"/>
                <a:gd name="T8" fmla="*/ 6 w 604"/>
                <a:gd name="T9" fmla="*/ 239 h 604"/>
                <a:gd name="T10" fmla="*/ 49 w 604"/>
                <a:gd name="T11" fmla="*/ 130 h 604"/>
                <a:gd name="T12" fmla="*/ 130 w 604"/>
                <a:gd name="T13" fmla="*/ 49 h 604"/>
                <a:gd name="T14" fmla="*/ 239 w 604"/>
                <a:gd name="T15" fmla="*/ 5 h 604"/>
                <a:gd name="T16" fmla="*/ 358 w 604"/>
                <a:gd name="T17" fmla="*/ 5 h 604"/>
                <a:gd name="T18" fmla="*/ 467 w 604"/>
                <a:gd name="T19" fmla="*/ 49 h 604"/>
                <a:gd name="T20" fmla="*/ 554 w 604"/>
                <a:gd name="T21" fmla="*/ 136 h 604"/>
                <a:gd name="T22" fmla="*/ 597 w 604"/>
                <a:gd name="T23" fmla="*/ 244 h 604"/>
                <a:gd name="T24" fmla="*/ 597 w 604"/>
                <a:gd name="T25" fmla="*/ 364 h 604"/>
                <a:gd name="T26" fmla="*/ 554 w 604"/>
                <a:gd name="T27" fmla="*/ 473 h 604"/>
                <a:gd name="T28" fmla="*/ 467 w 604"/>
                <a:gd name="T29" fmla="*/ 554 h 604"/>
                <a:gd name="T30" fmla="*/ 358 w 604"/>
                <a:gd name="T31" fmla="*/ 598 h 604"/>
                <a:gd name="T32" fmla="*/ 299 w 604"/>
                <a:gd name="T33" fmla="*/ 174 h 604"/>
                <a:gd name="T34" fmla="*/ 250 w 604"/>
                <a:gd name="T35" fmla="*/ 185 h 604"/>
                <a:gd name="T36" fmla="*/ 212 w 604"/>
                <a:gd name="T37" fmla="*/ 212 h 604"/>
                <a:gd name="T38" fmla="*/ 179 w 604"/>
                <a:gd name="T39" fmla="*/ 250 h 604"/>
                <a:gd name="T40" fmla="*/ 174 w 604"/>
                <a:gd name="T41" fmla="*/ 304 h 604"/>
                <a:gd name="T42" fmla="*/ 179 w 604"/>
                <a:gd name="T43" fmla="*/ 353 h 604"/>
                <a:gd name="T44" fmla="*/ 212 w 604"/>
                <a:gd name="T45" fmla="*/ 391 h 604"/>
                <a:gd name="T46" fmla="*/ 250 w 604"/>
                <a:gd name="T47" fmla="*/ 423 h 604"/>
                <a:gd name="T48" fmla="*/ 299 w 604"/>
                <a:gd name="T49" fmla="*/ 429 h 604"/>
                <a:gd name="T50" fmla="*/ 353 w 604"/>
                <a:gd name="T51" fmla="*/ 423 h 604"/>
                <a:gd name="T52" fmla="*/ 391 w 604"/>
                <a:gd name="T53" fmla="*/ 391 h 604"/>
                <a:gd name="T54" fmla="*/ 418 w 604"/>
                <a:gd name="T55" fmla="*/ 353 h 604"/>
                <a:gd name="T56" fmla="*/ 429 w 604"/>
                <a:gd name="T57" fmla="*/ 304 h 604"/>
                <a:gd name="T58" fmla="*/ 418 w 604"/>
                <a:gd name="T59" fmla="*/ 250 h 604"/>
                <a:gd name="T60" fmla="*/ 391 w 604"/>
                <a:gd name="T61" fmla="*/ 212 h 604"/>
                <a:gd name="T62" fmla="*/ 353 w 604"/>
                <a:gd name="T63" fmla="*/ 185 h 604"/>
                <a:gd name="T64" fmla="*/ 299 w 604"/>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04">
                  <a:moveTo>
                    <a:pt x="299" y="603"/>
                  </a:moveTo>
                  <a:lnTo>
                    <a:pt x="239" y="598"/>
                  </a:lnTo>
                  <a:lnTo>
                    <a:pt x="185" y="581"/>
                  </a:lnTo>
                  <a:lnTo>
                    <a:pt x="130" y="554"/>
                  </a:lnTo>
                  <a:lnTo>
                    <a:pt x="87" y="516"/>
                  </a:lnTo>
                  <a:lnTo>
                    <a:pt x="49" y="473"/>
                  </a:lnTo>
                  <a:lnTo>
                    <a:pt x="22" y="419"/>
                  </a:lnTo>
                  <a:lnTo>
                    <a:pt x="6" y="364"/>
                  </a:lnTo>
                  <a:lnTo>
                    <a:pt x="0" y="304"/>
                  </a:lnTo>
                  <a:lnTo>
                    <a:pt x="6" y="239"/>
                  </a:lnTo>
                  <a:lnTo>
                    <a:pt x="22" y="185"/>
                  </a:lnTo>
                  <a:lnTo>
                    <a:pt x="49" y="130"/>
                  </a:lnTo>
                  <a:lnTo>
                    <a:pt x="87" y="87"/>
                  </a:lnTo>
                  <a:lnTo>
                    <a:pt x="130" y="49"/>
                  </a:lnTo>
                  <a:lnTo>
                    <a:pt x="185" y="22"/>
                  </a:lnTo>
                  <a:lnTo>
                    <a:pt x="239" y="5"/>
                  </a:lnTo>
                  <a:lnTo>
                    <a:pt x="299" y="0"/>
                  </a:lnTo>
                  <a:lnTo>
                    <a:pt x="358" y="5"/>
                  </a:lnTo>
                  <a:lnTo>
                    <a:pt x="418" y="22"/>
                  </a:lnTo>
                  <a:lnTo>
                    <a:pt x="467" y="49"/>
                  </a:lnTo>
                  <a:lnTo>
                    <a:pt x="516" y="87"/>
                  </a:lnTo>
                  <a:lnTo>
                    <a:pt x="554" y="136"/>
                  </a:lnTo>
                  <a:lnTo>
                    <a:pt x="581" y="185"/>
                  </a:lnTo>
                  <a:lnTo>
                    <a:pt x="597" y="244"/>
                  </a:lnTo>
                  <a:lnTo>
                    <a:pt x="603" y="304"/>
                  </a:lnTo>
                  <a:lnTo>
                    <a:pt x="597" y="364"/>
                  </a:lnTo>
                  <a:lnTo>
                    <a:pt x="581" y="419"/>
                  </a:lnTo>
                  <a:lnTo>
                    <a:pt x="554" y="473"/>
                  </a:lnTo>
                  <a:lnTo>
                    <a:pt x="516" y="516"/>
                  </a:lnTo>
                  <a:lnTo>
                    <a:pt x="467" y="554"/>
                  </a:lnTo>
                  <a:lnTo>
                    <a:pt x="418" y="581"/>
                  </a:lnTo>
                  <a:lnTo>
                    <a:pt x="358" y="598"/>
                  </a:lnTo>
                  <a:lnTo>
                    <a:pt x="299" y="603"/>
                  </a:lnTo>
                  <a:close/>
                  <a:moveTo>
                    <a:pt x="299" y="174"/>
                  </a:moveTo>
                  <a:lnTo>
                    <a:pt x="277" y="174"/>
                  </a:lnTo>
                  <a:lnTo>
                    <a:pt x="250" y="185"/>
                  </a:lnTo>
                  <a:lnTo>
                    <a:pt x="228" y="196"/>
                  </a:lnTo>
                  <a:lnTo>
                    <a:pt x="212" y="212"/>
                  </a:lnTo>
                  <a:lnTo>
                    <a:pt x="196" y="228"/>
                  </a:lnTo>
                  <a:lnTo>
                    <a:pt x="179" y="250"/>
                  </a:lnTo>
                  <a:lnTo>
                    <a:pt x="174" y="277"/>
                  </a:lnTo>
                  <a:lnTo>
                    <a:pt x="174" y="304"/>
                  </a:lnTo>
                  <a:lnTo>
                    <a:pt x="174" y="326"/>
                  </a:lnTo>
                  <a:lnTo>
                    <a:pt x="179" y="353"/>
                  </a:lnTo>
                  <a:lnTo>
                    <a:pt x="196" y="375"/>
                  </a:lnTo>
                  <a:lnTo>
                    <a:pt x="212" y="391"/>
                  </a:lnTo>
                  <a:lnTo>
                    <a:pt x="228" y="407"/>
                  </a:lnTo>
                  <a:lnTo>
                    <a:pt x="250" y="423"/>
                  </a:lnTo>
                  <a:lnTo>
                    <a:pt x="277" y="429"/>
                  </a:lnTo>
                  <a:lnTo>
                    <a:pt x="299" y="429"/>
                  </a:lnTo>
                  <a:lnTo>
                    <a:pt x="326" y="429"/>
                  </a:lnTo>
                  <a:lnTo>
                    <a:pt x="353" y="423"/>
                  </a:lnTo>
                  <a:lnTo>
                    <a:pt x="375" y="407"/>
                  </a:lnTo>
                  <a:lnTo>
                    <a:pt x="391" y="391"/>
                  </a:lnTo>
                  <a:lnTo>
                    <a:pt x="407" y="375"/>
                  </a:lnTo>
                  <a:lnTo>
                    <a:pt x="418" y="353"/>
                  </a:lnTo>
                  <a:lnTo>
                    <a:pt x="429" y="326"/>
                  </a:lnTo>
                  <a:lnTo>
                    <a:pt x="429" y="304"/>
                  </a:lnTo>
                  <a:lnTo>
                    <a:pt x="429" y="277"/>
                  </a:lnTo>
                  <a:lnTo>
                    <a:pt x="418" y="250"/>
                  </a:lnTo>
                  <a:lnTo>
                    <a:pt x="407" y="228"/>
                  </a:lnTo>
                  <a:lnTo>
                    <a:pt x="391" y="212"/>
                  </a:lnTo>
                  <a:lnTo>
                    <a:pt x="375" y="196"/>
                  </a:lnTo>
                  <a:lnTo>
                    <a:pt x="353" y="185"/>
                  </a:lnTo>
                  <a:lnTo>
                    <a:pt x="326" y="174"/>
                  </a:lnTo>
                  <a:lnTo>
                    <a:pt x="299"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3" name="Freeform 196"/>
            <p:cNvSpPr>
              <a:spLocks noChangeArrowheads="1"/>
            </p:cNvSpPr>
            <p:nvPr/>
          </p:nvSpPr>
          <p:spPr bwMode="auto">
            <a:xfrm>
              <a:off x="9285288" y="6180138"/>
              <a:ext cx="217488" cy="217487"/>
            </a:xfrm>
            <a:custGeom>
              <a:avLst/>
              <a:gdLst>
                <a:gd name="T0" fmla="*/ 245 w 609"/>
                <a:gd name="T1" fmla="*/ 603 h 609"/>
                <a:gd name="T2" fmla="*/ 136 w 609"/>
                <a:gd name="T3" fmla="*/ 559 h 609"/>
                <a:gd name="T4" fmla="*/ 55 w 609"/>
                <a:gd name="T5" fmla="*/ 472 h 609"/>
                <a:gd name="T6" fmla="*/ 6 w 609"/>
                <a:gd name="T7" fmla="*/ 364 h 609"/>
                <a:gd name="T8" fmla="*/ 6 w 609"/>
                <a:gd name="T9" fmla="*/ 245 h 609"/>
                <a:gd name="T10" fmla="*/ 55 w 609"/>
                <a:gd name="T11" fmla="*/ 136 h 609"/>
                <a:gd name="T12" fmla="*/ 136 w 609"/>
                <a:gd name="T13" fmla="*/ 54 h 609"/>
                <a:gd name="T14" fmla="*/ 245 w 609"/>
                <a:gd name="T15" fmla="*/ 11 h 609"/>
                <a:gd name="T16" fmla="*/ 364 w 609"/>
                <a:gd name="T17" fmla="*/ 11 h 609"/>
                <a:gd name="T18" fmla="*/ 472 w 609"/>
                <a:gd name="T19" fmla="*/ 54 h 609"/>
                <a:gd name="T20" fmla="*/ 554 w 609"/>
                <a:gd name="T21" fmla="*/ 136 h 609"/>
                <a:gd name="T22" fmla="*/ 603 w 609"/>
                <a:gd name="T23" fmla="*/ 245 h 609"/>
                <a:gd name="T24" fmla="*/ 603 w 609"/>
                <a:gd name="T25" fmla="*/ 364 h 609"/>
                <a:gd name="T26" fmla="*/ 554 w 609"/>
                <a:gd name="T27" fmla="*/ 472 h 609"/>
                <a:gd name="T28" fmla="*/ 472 w 609"/>
                <a:gd name="T29" fmla="*/ 559 h 609"/>
                <a:gd name="T30" fmla="*/ 364 w 609"/>
                <a:gd name="T31" fmla="*/ 603 h 609"/>
                <a:gd name="T32" fmla="*/ 304 w 609"/>
                <a:gd name="T33" fmla="*/ 174 h 609"/>
                <a:gd name="T34" fmla="*/ 255 w 609"/>
                <a:gd name="T35" fmla="*/ 184 h 609"/>
                <a:gd name="T36" fmla="*/ 212 w 609"/>
                <a:gd name="T37" fmla="*/ 212 h 609"/>
                <a:gd name="T38" fmla="*/ 185 w 609"/>
                <a:gd name="T39" fmla="*/ 255 h 609"/>
                <a:gd name="T40" fmla="*/ 174 w 609"/>
                <a:gd name="T41" fmla="*/ 304 h 609"/>
                <a:gd name="T42" fmla="*/ 185 w 609"/>
                <a:gd name="T43" fmla="*/ 358 h 609"/>
                <a:gd name="T44" fmla="*/ 212 w 609"/>
                <a:gd name="T45" fmla="*/ 397 h 609"/>
                <a:gd name="T46" fmla="*/ 255 w 609"/>
                <a:gd name="T47" fmla="*/ 424 h 609"/>
                <a:gd name="T48" fmla="*/ 304 w 609"/>
                <a:gd name="T49" fmla="*/ 434 h 609"/>
                <a:gd name="T50" fmla="*/ 353 w 609"/>
                <a:gd name="T51" fmla="*/ 424 h 609"/>
                <a:gd name="T52" fmla="*/ 397 w 609"/>
                <a:gd name="T53" fmla="*/ 397 h 609"/>
                <a:gd name="T54" fmla="*/ 424 w 609"/>
                <a:gd name="T55" fmla="*/ 358 h 609"/>
                <a:gd name="T56" fmla="*/ 434 w 609"/>
                <a:gd name="T57" fmla="*/ 304 h 609"/>
                <a:gd name="T58" fmla="*/ 424 w 609"/>
                <a:gd name="T59" fmla="*/ 255 h 609"/>
                <a:gd name="T60" fmla="*/ 397 w 609"/>
                <a:gd name="T61" fmla="*/ 212 h 609"/>
                <a:gd name="T62" fmla="*/ 353 w 609"/>
                <a:gd name="T63" fmla="*/ 184 h 609"/>
                <a:gd name="T64" fmla="*/ 304 w 609"/>
                <a:gd name="T65" fmla="*/ 1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5" y="603"/>
                  </a:lnTo>
                  <a:lnTo>
                    <a:pt x="185" y="586"/>
                  </a:lnTo>
                  <a:lnTo>
                    <a:pt x="136" y="559"/>
                  </a:lnTo>
                  <a:lnTo>
                    <a:pt x="93" y="521"/>
                  </a:lnTo>
                  <a:lnTo>
                    <a:pt x="55" y="472"/>
                  </a:lnTo>
                  <a:lnTo>
                    <a:pt x="28" y="424"/>
                  </a:lnTo>
                  <a:lnTo>
                    <a:pt x="6" y="364"/>
                  </a:lnTo>
                  <a:lnTo>
                    <a:pt x="0" y="304"/>
                  </a:lnTo>
                  <a:lnTo>
                    <a:pt x="6" y="245"/>
                  </a:lnTo>
                  <a:lnTo>
                    <a:pt x="28" y="190"/>
                  </a:lnTo>
                  <a:lnTo>
                    <a:pt x="55" y="136"/>
                  </a:lnTo>
                  <a:lnTo>
                    <a:pt x="93" y="93"/>
                  </a:lnTo>
                  <a:lnTo>
                    <a:pt x="136" y="54"/>
                  </a:lnTo>
                  <a:lnTo>
                    <a:pt x="185" y="27"/>
                  </a:lnTo>
                  <a:lnTo>
                    <a:pt x="245" y="11"/>
                  </a:lnTo>
                  <a:lnTo>
                    <a:pt x="304" y="0"/>
                  </a:lnTo>
                  <a:lnTo>
                    <a:pt x="364" y="11"/>
                  </a:lnTo>
                  <a:lnTo>
                    <a:pt x="424" y="27"/>
                  </a:lnTo>
                  <a:lnTo>
                    <a:pt x="472" y="54"/>
                  </a:lnTo>
                  <a:lnTo>
                    <a:pt x="522" y="93"/>
                  </a:lnTo>
                  <a:lnTo>
                    <a:pt x="554" y="136"/>
                  </a:lnTo>
                  <a:lnTo>
                    <a:pt x="586" y="190"/>
                  </a:lnTo>
                  <a:lnTo>
                    <a:pt x="603" y="245"/>
                  </a:lnTo>
                  <a:lnTo>
                    <a:pt x="608" y="304"/>
                  </a:lnTo>
                  <a:lnTo>
                    <a:pt x="603" y="364"/>
                  </a:lnTo>
                  <a:lnTo>
                    <a:pt x="586" y="424"/>
                  </a:lnTo>
                  <a:lnTo>
                    <a:pt x="554" y="472"/>
                  </a:lnTo>
                  <a:lnTo>
                    <a:pt x="522" y="521"/>
                  </a:lnTo>
                  <a:lnTo>
                    <a:pt x="472" y="559"/>
                  </a:lnTo>
                  <a:lnTo>
                    <a:pt x="424" y="586"/>
                  </a:lnTo>
                  <a:lnTo>
                    <a:pt x="364" y="603"/>
                  </a:lnTo>
                  <a:lnTo>
                    <a:pt x="304" y="608"/>
                  </a:lnTo>
                  <a:close/>
                  <a:moveTo>
                    <a:pt x="304" y="174"/>
                  </a:moveTo>
                  <a:lnTo>
                    <a:pt x="277" y="179"/>
                  </a:lnTo>
                  <a:lnTo>
                    <a:pt x="255" y="184"/>
                  </a:lnTo>
                  <a:lnTo>
                    <a:pt x="234" y="195"/>
                  </a:lnTo>
                  <a:lnTo>
                    <a:pt x="212" y="212"/>
                  </a:lnTo>
                  <a:lnTo>
                    <a:pt x="196" y="234"/>
                  </a:lnTo>
                  <a:lnTo>
                    <a:pt x="185" y="255"/>
                  </a:lnTo>
                  <a:lnTo>
                    <a:pt x="180" y="277"/>
                  </a:lnTo>
                  <a:lnTo>
                    <a:pt x="174" y="304"/>
                  </a:lnTo>
                  <a:lnTo>
                    <a:pt x="180" y="331"/>
                  </a:lnTo>
                  <a:lnTo>
                    <a:pt x="185" y="358"/>
                  </a:lnTo>
                  <a:lnTo>
                    <a:pt x="196" y="380"/>
                  </a:lnTo>
                  <a:lnTo>
                    <a:pt x="212" y="397"/>
                  </a:lnTo>
                  <a:lnTo>
                    <a:pt x="234" y="413"/>
                  </a:lnTo>
                  <a:lnTo>
                    <a:pt x="255" y="424"/>
                  </a:lnTo>
                  <a:lnTo>
                    <a:pt x="277" y="434"/>
                  </a:lnTo>
                  <a:lnTo>
                    <a:pt x="304" y="434"/>
                  </a:lnTo>
                  <a:lnTo>
                    <a:pt x="332" y="434"/>
                  </a:lnTo>
                  <a:lnTo>
                    <a:pt x="353" y="424"/>
                  </a:lnTo>
                  <a:lnTo>
                    <a:pt x="375" y="413"/>
                  </a:lnTo>
                  <a:lnTo>
                    <a:pt x="397" y="397"/>
                  </a:lnTo>
                  <a:lnTo>
                    <a:pt x="413" y="380"/>
                  </a:lnTo>
                  <a:lnTo>
                    <a:pt x="424" y="358"/>
                  </a:lnTo>
                  <a:lnTo>
                    <a:pt x="429" y="331"/>
                  </a:lnTo>
                  <a:lnTo>
                    <a:pt x="434" y="304"/>
                  </a:lnTo>
                  <a:lnTo>
                    <a:pt x="429" y="277"/>
                  </a:lnTo>
                  <a:lnTo>
                    <a:pt x="424" y="255"/>
                  </a:lnTo>
                  <a:lnTo>
                    <a:pt x="413" y="234"/>
                  </a:lnTo>
                  <a:lnTo>
                    <a:pt x="397" y="212"/>
                  </a:lnTo>
                  <a:lnTo>
                    <a:pt x="375" y="195"/>
                  </a:lnTo>
                  <a:lnTo>
                    <a:pt x="353" y="184"/>
                  </a:lnTo>
                  <a:lnTo>
                    <a:pt x="332" y="179"/>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4" name="Freeform 197"/>
            <p:cNvSpPr>
              <a:spLocks noChangeArrowheads="1"/>
            </p:cNvSpPr>
            <p:nvPr/>
          </p:nvSpPr>
          <p:spPr bwMode="auto">
            <a:xfrm>
              <a:off x="9598025" y="6053138"/>
              <a:ext cx="215900" cy="215900"/>
            </a:xfrm>
            <a:custGeom>
              <a:avLst/>
              <a:gdLst>
                <a:gd name="T0" fmla="*/ 239 w 603"/>
                <a:gd name="T1" fmla="*/ 598 h 604"/>
                <a:gd name="T2" fmla="*/ 130 w 603"/>
                <a:gd name="T3" fmla="*/ 554 h 604"/>
                <a:gd name="T4" fmla="*/ 49 w 603"/>
                <a:gd name="T5" fmla="*/ 473 h 604"/>
                <a:gd name="T6" fmla="*/ 5 w 603"/>
                <a:gd name="T7" fmla="*/ 364 h 604"/>
                <a:gd name="T8" fmla="*/ 5 w 603"/>
                <a:gd name="T9" fmla="*/ 239 h 604"/>
                <a:gd name="T10" fmla="*/ 49 w 603"/>
                <a:gd name="T11" fmla="*/ 130 h 604"/>
                <a:gd name="T12" fmla="*/ 130 w 603"/>
                <a:gd name="T13" fmla="*/ 48 h 604"/>
                <a:gd name="T14" fmla="*/ 239 w 603"/>
                <a:gd name="T15" fmla="*/ 5 h 604"/>
                <a:gd name="T16" fmla="*/ 363 w 603"/>
                <a:gd name="T17" fmla="*/ 5 h 604"/>
                <a:gd name="T18" fmla="*/ 472 w 603"/>
                <a:gd name="T19" fmla="*/ 48 h 604"/>
                <a:gd name="T20" fmla="*/ 554 w 603"/>
                <a:gd name="T21" fmla="*/ 130 h 604"/>
                <a:gd name="T22" fmla="*/ 597 w 603"/>
                <a:gd name="T23" fmla="*/ 239 h 604"/>
                <a:gd name="T24" fmla="*/ 597 w 603"/>
                <a:gd name="T25" fmla="*/ 364 h 604"/>
                <a:gd name="T26" fmla="*/ 554 w 603"/>
                <a:gd name="T27" fmla="*/ 473 h 604"/>
                <a:gd name="T28" fmla="*/ 472 w 603"/>
                <a:gd name="T29" fmla="*/ 554 h 604"/>
                <a:gd name="T30" fmla="*/ 363 w 603"/>
                <a:gd name="T31" fmla="*/ 598 h 604"/>
                <a:gd name="T32" fmla="*/ 298 w 603"/>
                <a:gd name="T33" fmla="*/ 173 h 604"/>
                <a:gd name="T34" fmla="*/ 250 w 603"/>
                <a:gd name="T35" fmla="*/ 184 h 604"/>
                <a:gd name="T36" fmla="*/ 211 w 603"/>
                <a:gd name="T37" fmla="*/ 212 h 604"/>
                <a:gd name="T38" fmla="*/ 184 w 603"/>
                <a:gd name="T39" fmla="*/ 250 h 604"/>
                <a:gd name="T40" fmla="*/ 173 w 603"/>
                <a:gd name="T41" fmla="*/ 298 h 604"/>
                <a:gd name="T42" fmla="*/ 184 w 603"/>
                <a:gd name="T43" fmla="*/ 353 h 604"/>
                <a:gd name="T44" fmla="*/ 211 w 603"/>
                <a:gd name="T45" fmla="*/ 391 h 604"/>
                <a:gd name="T46" fmla="*/ 250 w 603"/>
                <a:gd name="T47" fmla="*/ 418 h 604"/>
                <a:gd name="T48" fmla="*/ 298 w 603"/>
                <a:gd name="T49" fmla="*/ 429 h 604"/>
                <a:gd name="T50" fmla="*/ 353 w 603"/>
                <a:gd name="T51" fmla="*/ 418 h 604"/>
                <a:gd name="T52" fmla="*/ 391 w 603"/>
                <a:gd name="T53" fmla="*/ 391 h 604"/>
                <a:gd name="T54" fmla="*/ 418 w 603"/>
                <a:gd name="T55" fmla="*/ 353 h 604"/>
                <a:gd name="T56" fmla="*/ 429 w 603"/>
                <a:gd name="T57" fmla="*/ 298 h 604"/>
                <a:gd name="T58" fmla="*/ 418 w 603"/>
                <a:gd name="T59" fmla="*/ 250 h 604"/>
                <a:gd name="T60" fmla="*/ 391 w 603"/>
                <a:gd name="T61" fmla="*/ 212 h 604"/>
                <a:gd name="T62" fmla="*/ 353 w 603"/>
                <a:gd name="T63" fmla="*/ 184 h 604"/>
                <a:gd name="T64" fmla="*/ 298 w 603"/>
                <a:gd name="T65" fmla="*/ 17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3" h="604">
                  <a:moveTo>
                    <a:pt x="298" y="603"/>
                  </a:moveTo>
                  <a:lnTo>
                    <a:pt x="239" y="598"/>
                  </a:lnTo>
                  <a:lnTo>
                    <a:pt x="184" y="581"/>
                  </a:lnTo>
                  <a:lnTo>
                    <a:pt x="130" y="554"/>
                  </a:lnTo>
                  <a:lnTo>
                    <a:pt x="87" y="516"/>
                  </a:lnTo>
                  <a:lnTo>
                    <a:pt x="49" y="473"/>
                  </a:lnTo>
                  <a:lnTo>
                    <a:pt x="21" y="418"/>
                  </a:lnTo>
                  <a:lnTo>
                    <a:pt x="5" y="364"/>
                  </a:lnTo>
                  <a:lnTo>
                    <a:pt x="0" y="298"/>
                  </a:lnTo>
                  <a:lnTo>
                    <a:pt x="5" y="239"/>
                  </a:lnTo>
                  <a:lnTo>
                    <a:pt x="21" y="184"/>
                  </a:lnTo>
                  <a:lnTo>
                    <a:pt x="49" y="130"/>
                  </a:lnTo>
                  <a:lnTo>
                    <a:pt x="87" y="87"/>
                  </a:lnTo>
                  <a:lnTo>
                    <a:pt x="130" y="48"/>
                  </a:lnTo>
                  <a:lnTo>
                    <a:pt x="184" y="21"/>
                  </a:lnTo>
                  <a:lnTo>
                    <a:pt x="239" y="5"/>
                  </a:lnTo>
                  <a:lnTo>
                    <a:pt x="298" y="0"/>
                  </a:lnTo>
                  <a:lnTo>
                    <a:pt x="363" y="5"/>
                  </a:lnTo>
                  <a:lnTo>
                    <a:pt x="418" y="21"/>
                  </a:lnTo>
                  <a:lnTo>
                    <a:pt x="472" y="48"/>
                  </a:lnTo>
                  <a:lnTo>
                    <a:pt x="516" y="87"/>
                  </a:lnTo>
                  <a:lnTo>
                    <a:pt x="554" y="130"/>
                  </a:lnTo>
                  <a:lnTo>
                    <a:pt x="581" y="184"/>
                  </a:lnTo>
                  <a:lnTo>
                    <a:pt x="597" y="239"/>
                  </a:lnTo>
                  <a:lnTo>
                    <a:pt x="602" y="298"/>
                  </a:lnTo>
                  <a:lnTo>
                    <a:pt x="597" y="364"/>
                  </a:lnTo>
                  <a:lnTo>
                    <a:pt x="581" y="418"/>
                  </a:lnTo>
                  <a:lnTo>
                    <a:pt x="554" y="473"/>
                  </a:lnTo>
                  <a:lnTo>
                    <a:pt x="516" y="516"/>
                  </a:lnTo>
                  <a:lnTo>
                    <a:pt x="472" y="554"/>
                  </a:lnTo>
                  <a:lnTo>
                    <a:pt x="418" y="581"/>
                  </a:lnTo>
                  <a:lnTo>
                    <a:pt x="363" y="598"/>
                  </a:lnTo>
                  <a:lnTo>
                    <a:pt x="298" y="603"/>
                  </a:lnTo>
                  <a:close/>
                  <a:moveTo>
                    <a:pt x="298" y="173"/>
                  </a:moveTo>
                  <a:lnTo>
                    <a:pt x="277" y="173"/>
                  </a:lnTo>
                  <a:lnTo>
                    <a:pt x="250" y="184"/>
                  </a:lnTo>
                  <a:lnTo>
                    <a:pt x="228" y="196"/>
                  </a:lnTo>
                  <a:lnTo>
                    <a:pt x="211" y="212"/>
                  </a:lnTo>
                  <a:lnTo>
                    <a:pt x="195" y="228"/>
                  </a:lnTo>
                  <a:lnTo>
                    <a:pt x="184" y="250"/>
                  </a:lnTo>
                  <a:lnTo>
                    <a:pt x="173" y="277"/>
                  </a:lnTo>
                  <a:lnTo>
                    <a:pt x="173" y="298"/>
                  </a:lnTo>
                  <a:lnTo>
                    <a:pt x="173" y="325"/>
                  </a:lnTo>
                  <a:lnTo>
                    <a:pt x="184" y="353"/>
                  </a:lnTo>
                  <a:lnTo>
                    <a:pt x="195" y="375"/>
                  </a:lnTo>
                  <a:lnTo>
                    <a:pt x="211" y="391"/>
                  </a:lnTo>
                  <a:lnTo>
                    <a:pt x="228" y="407"/>
                  </a:lnTo>
                  <a:lnTo>
                    <a:pt x="250" y="418"/>
                  </a:lnTo>
                  <a:lnTo>
                    <a:pt x="277" y="429"/>
                  </a:lnTo>
                  <a:lnTo>
                    <a:pt x="298" y="429"/>
                  </a:lnTo>
                  <a:lnTo>
                    <a:pt x="325" y="429"/>
                  </a:lnTo>
                  <a:lnTo>
                    <a:pt x="353" y="418"/>
                  </a:lnTo>
                  <a:lnTo>
                    <a:pt x="375" y="407"/>
                  </a:lnTo>
                  <a:lnTo>
                    <a:pt x="391" y="391"/>
                  </a:lnTo>
                  <a:lnTo>
                    <a:pt x="407" y="375"/>
                  </a:lnTo>
                  <a:lnTo>
                    <a:pt x="418" y="353"/>
                  </a:lnTo>
                  <a:lnTo>
                    <a:pt x="429" y="325"/>
                  </a:lnTo>
                  <a:lnTo>
                    <a:pt x="429" y="298"/>
                  </a:lnTo>
                  <a:lnTo>
                    <a:pt x="429" y="277"/>
                  </a:lnTo>
                  <a:lnTo>
                    <a:pt x="418" y="250"/>
                  </a:lnTo>
                  <a:lnTo>
                    <a:pt x="407" y="228"/>
                  </a:lnTo>
                  <a:lnTo>
                    <a:pt x="391" y="212"/>
                  </a:lnTo>
                  <a:lnTo>
                    <a:pt x="375" y="196"/>
                  </a:lnTo>
                  <a:lnTo>
                    <a:pt x="353" y="184"/>
                  </a:lnTo>
                  <a:lnTo>
                    <a:pt x="325" y="173"/>
                  </a:lnTo>
                  <a:lnTo>
                    <a:pt x="298" y="17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5" name="Freeform 198"/>
            <p:cNvSpPr>
              <a:spLocks noChangeArrowheads="1"/>
            </p:cNvSpPr>
            <p:nvPr/>
          </p:nvSpPr>
          <p:spPr bwMode="auto">
            <a:xfrm>
              <a:off x="10220325" y="6178550"/>
              <a:ext cx="0" cy="1587"/>
            </a:xfrm>
            <a:custGeom>
              <a:avLst/>
              <a:gdLst>
                <a:gd name="T0" fmla="*/ 0 w 1"/>
                <a:gd name="T1" fmla="*/ 5 h 11"/>
                <a:gd name="T2" fmla="*/ 0 w 1"/>
                <a:gd name="T3" fmla="*/ 5 h 11"/>
                <a:gd name="T4" fmla="*/ 0 w 1"/>
                <a:gd name="T5" fmla="*/ 0 h 11"/>
                <a:gd name="T6" fmla="*/ 0 w 1"/>
                <a:gd name="T7" fmla="*/ 10 h 11"/>
                <a:gd name="T8" fmla="*/ 0 w 1"/>
                <a:gd name="T9" fmla="*/ 10 h 11"/>
                <a:gd name="T10" fmla="*/ 0 w 1"/>
                <a:gd name="T11" fmla="*/ 5 h 11"/>
              </a:gdLst>
              <a:ahLst/>
              <a:cxnLst>
                <a:cxn ang="0">
                  <a:pos x="T0" y="T1"/>
                </a:cxn>
                <a:cxn ang="0">
                  <a:pos x="T2" y="T3"/>
                </a:cxn>
                <a:cxn ang="0">
                  <a:pos x="T4" y="T5"/>
                </a:cxn>
                <a:cxn ang="0">
                  <a:pos x="T6" y="T7"/>
                </a:cxn>
                <a:cxn ang="0">
                  <a:pos x="T8" y="T9"/>
                </a:cxn>
                <a:cxn ang="0">
                  <a:pos x="T10" y="T11"/>
                </a:cxn>
              </a:cxnLst>
              <a:rect l="0" t="0" r="r" b="b"/>
              <a:pathLst>
                <a:path w="1" h="11">
                  <a:moveTo>
                    <a:pt x="0" y="5"/>
                  </a:moveTo>
                  <a:lnTo>
                    <a:pt x="0" y="5"/>
                  </a:lnTo>
                  <a:lnTo>
                    <a:pt x="0" y="0"/>
                  </a:lnTo>
                  <a:lnTo>
                    <a:pt x="0" y="10"/>
                  </a:lnTo>
                  <a:lnTo>
                    <a:pt x="0" y="10"/>
                  </a:lnTo>
                  <a:lnTo>
                    <a:pt x="0" y="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6" name="Freeform 199"/>
            <p:cNvSpPr>
              <a:spLocks noChangeArrowheads="1"/>
            </p:cNvSpPr>
            <p:nvPr/>
          </p:nvSpPr>
          <p:spPr bwMode="auto">
            <a:xfrm>
              <a:off x="10220325" y="6083300"/>
              <a:ext cx="61913" cy="195262"/>
            </a:xfrm>
            <a:custGeom>
              <a:avLst/>
              <a:gdLst>
                <a:gd name="T0" fmla="*/ 174 w 175"/>
                <a:gd name="T1" fmla="*/ 272 h 545"/>
                <a:gd name="T2" fmla="*/ 174 w 175"/>
                <a:gd name="T3" fmla="*/ 272 h 545"/>
                <a:gd name="T4" fmla="*/ 174 w 175"/>
                <a:gd name="T5" fmla="*/ 228 h 545"/>
                <a:gd name="T6" fmla="*/ 163 w 175"/>
                <a:gd name="T7" fmla="*/ 185 h 545"/>
                <a:gd name="T8" fmla="*/ 147 w 175"/>
                <a:gd name="T9" fmla="*/ 147 h 545"/>
                <a:gd name="T10" fmla="*/ 125 w 175"/>
                <a:gd name="T11" fmla="*/ 109 h 545"/>
                <a:gd name="T12" fmla="*/ 103 w 175"/>
                <a:gd name="T13" fmla="*/ 76 h 545"/>
                <a:gd name="T14" fmla="*/ 71 w 175"/>
                <a:gd name="T15" fmla="*/ 44 h 545"/>
                <a:gd name="T16" fmla="*/ 38 w 175"/>
                <a:gd name="T17" fmla="*/ 17 h 545"/>
                <a:gd name="T18" fmla="*/ 0 w 175"/>
                <a:gd name="T19" fmla="*/ 0 h 545"/>
                <a:gd name="T20" fmla="*/ 0 w 175"/>
                <a:gd name="T21" fmla="*/ 267 h 545"/>
                <a:gd name="T22" fmla="*/ 0 w 175"/>
                <a:gd name="T23" fmla="*/ 267 h 545"/>
                <a:gd name="T24" fmla="*/ 0 w 175"/>
                <a:gd name="T25" fmla="*/ 272 h 545"/>
                <a:gd name="T26" fmla="*/ 0 w 175"/>
                <a:gd name="T27" fmla="*/ 272 h 545"/>
                <a:gd name="T28" fmla="*/ 0 w 175"/>
                <a:gd name="T29" fmla="*/ 277 h 545"/>
                <a:gd name="T30" fmla="*/ 0 w 175"/>
                <a:gd name="T31" fmla="*/ 544 h 545"/>
                <a:gd name="T32" fmla="*/ 0 w 175"/>
                <a:gd name="T33" fmla="*/ 544 h 545"/>
                <a:gd name="T34" fmla="*/ 38 w 175"/>
                <a:gd name="T35" fmla="*/ 527 h 545"/>
                <a:gd name="T36" fmla="*/ 71 w 175"/>
                <a:gd name="T37" fmla="*/ 500 h 545"/>
                <a:gd name="T38" fmla="*/ 103 w 175"/>
                <a:gd name="T39" fmla="*/ 467 h 545"/>
                <a:gd name="T40" fmla="*/ 125 w 175"/>
                <a:gd name="T41" fmla="*/ 435 h 545"/>
                <a:gd name="T42" fmla="*/ 147 w 175"/>
                <a:gd name="T43" fmla="*/ 397 h 545"/>
                <a:gd name="T44" fmla="*/ 163 w 175"/>
                <a:gd name="T45" fmla="*/ 359 h 545"/>
                <a:gd name="T46" fmla="*/ 174 w 175"/>
                <a:gd name="T47" fmla="*/ 315 h 545"/>
                <a:gd name="T48" fmla="*/ 174 w 175"/>
                <a:gd name="T49" fmla="*/ 272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545">
                  <a:moveTo>
                    <a:pt x="174" y="272"/>
                  </a:moveTo>
                  <a:lnTo>
                    <a:pt x="174" y="272"/>
                  </a:lnTo>
                  <a:lnTo>
                    <a:pt x="174" y="228"/>
                  </a:lnTo>
                  <a:lnTo>
                    <a:pt x="163" y="185"/>
                  </a:lnTo>
                  <a:lnTo>
                    <a:pt x="147" y="147"/>
                  </a:lnTo>
                  <a:lnTo>
                    <a:pt x="125" y="109"/>
                  </a:lnTo>
                  <a:lnTo>
                    <a:pt x="103" y="76"/>
                  </a:lnTo>
                  <a:lnTo>
                    <a:pt x="71" y="44"/>
                  </a:lnTo>
                  <a:lnTo>
                    <a:pt x="38" y="17"/>
                  </a:lnTo>
                  <a:lnTo>
                    <a:pt x="0" y="0"/>
                  </a:lnTo>
                  <a:lnTo>
                    <a:pt x="0" y="267"/>
                  </a:lnTo>
                  <a:lnTo>
                    <a:pt x="0" y="267"/>
                  </a:lnTo>
                  <a:lnTo>
                    <a:pt x="0" y="272"/>
                  </a:lnTo>
                  <a:lnTo>
                    <a:pt x="0" y="272"/>
                  </a:lnTo>
                  <a:lnTo>
                    <a:pt x="0" y="277"/>
                  </a:lnTo>
                  <a:lnTo>
                    <a:pt x="0" y="544"/>
                  </a:lnTo>
                  <a:lnTo>
                    <a:pt x="0" y="544"/>
                  </a:lnTo>
                  <a:lnTo>
                    <a:pt x="38" y="527"/>
                  </a:lnTo>
                  <a:lnTo>
                    <a:pt x="71" y="500"/>
                  </a:lnTo>
                  <a:lnTo>
                    <a:pt x="103" y="467"/>
                  </a:lnTo>
                  <a:lnTo>
                    <a:pt x="125" y="435"/>
                  </a:lnTo>
                  <a:lnTo>
                    <a:pt x="147" y="397"/>
                  </a:lnTo>
                  <a:lnTo>
                    <a:pt x="163" y="359"/>
                  </a:lnTo>
                  <a:lnTo>
                    <a:pt x="174" y="315"/>
                  </a:lnTo>
                  <a:lnTo>
                    <a:pt x="174"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7" name="Freeform 200"/>
            <p:cNvSpPr>
              <a:spLocks noChangeArrowheads="1"/>
            </p:cNvSpPr>
            <p:nvPr/>
          </p:nvSpPr>
          <p:spPr bwMode="auto">
            <a:xfrm>
              <a:off x="10687050" y="6180138"/>
              <a:ext cx="60325" cy="682625"/>
            </a:xfrm>
            <a:custGeom>
              <a:avLst/>
              <a:gdLst>
                <a:gd name="T0" fmla="*/ 173 w 174"/>
                <a:gd name="T1" fmla="*/ 1901 h 1902"/>
                <a:gd name="T2" fmla="*/ 0 w 174"/>
                <a:gd name="T3" fmla="*/ 1901 h 1902"/>
                <a:gd name="T4" fmla="*/ 0 w 174"/>
                <a:gd name="T5" fmla="*/ 0 h 1902"/>
                <a:gd name="T6" fmla="*/ 173 w 174"/>
                <a:gd name="T7" fmla="*/ 0 h 1902"/>
                <a:gd name="T8" fmla="*/ 173 w 174"/>
                <a:gd name="T9" fmla="*/ 1901 h 1902"/>
              </a:gdLst>
              <a:ahLst/>
              <a:cxnLst>
                <a:cxn ang="0">
                  <a:pos x="T0" y="T1"/>
                </a:cxn>
                <a:cxn ang="0">
                  <a:pos x="T2" y="T3"/>
                </a:cxn>
                <a:cxn ang="0">
                  <a:pos x="T4" y="T5"/>
                </a:cxn>
                <a:cxn ang="0">
                  <a:pos x="T6" y="T7"/>
                </a:cxn>
                <a:cxn ang="0">
                  <a:pos x="T8" y="T9"/>
                </a:cxn>
              </a:cxnLst>
              <a:rect l="0" t="0" r="r" b="b"/>
              <a:pathLst>
                <a:path w="174" h="1902">
                  <a:moveTo>
                    <a:pt x="173" y="1901"/>
                  </a:moveTo>
                  <a:lnTo>
                    <a:pt x="0" y="1901"/>
                  </a:lnTo>
                  <a:lnTo>
                    <a:pt x="0" y="0"/>
                  </a:lnTo>
                  <a:lnTo>
                    <a:pt x="173" y="0"/>
                  </a:lnTo>
                  <a:lnTo>
                    <a:pt x="173" y="190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8" name="Freeform 204"/>
            <p:cNvSpPr>
              <a:spLocks noChangeArrowheads="1"/>
            </p:cNvSpPr>
            <p:nvPr/>
          </p:nvSpPr>
          <p:spPr bwMode="auto">
            <a:xfrm>
              <a:off x="9442450" y="5026025"/>
              <a:ext cx="674688" cy="682625"/>
            </a:xfrm>
            <a:custGeom>
              <a:avLst/>
              <a:gdLst>
                <a:gd name="T0" fmla="*/ 951 w 1880"/>
                <a:gd name="T1" fmla="*/ 1900 h 1901"/>
                <a:gd name="T2" fmla="*/ 951 w 1880"/>
                <a:gd name="T3" fmla="*/ 1900 h 1901"/>
                <a:gd name="T4" fmla="*/ 918 w 1880"/>
                <a:gd name="T5" fmla="*/ 1896 h 1901"/>
                <a:gd name="T6" fmla="*/ 907 w 1880"/>
                <a:gd name="T7" fmla="*/ 1890 h 1901"/>
                <a:gd name="T8" fmla="*/ 891 w 1880"/>
                <a:gd name="T9" fmla="*/ 1879 h 1901"/>
                <a:gd name="T10" fmla="*/ 28 w 1880"/>
                <a:gd name="T11" fmla="*/ 1010 h 1901"/>
                <a:gd name="T12" fmla="*/ 28 w 1880"/>
                <a:gd name="T13" fmla="*/ 1010 h 1901"/>
                <a:gd name="T14" fmla="*/ 17 w 1880"/>
                <a:gd name="T15" fmla="*/ 999 h 1901"/>
                <a:gd name="T16" fmla="*/ 6 w 1880"/>
                <a:gd name="T17" fmla="*/ 982 h 1901"/>
                <a:gd name="T18" fmla="*/ 0 w 1880"/>
                <a:gd name="T19" fmla="*/ 966 h 1901"/>
                <a:gd name="T20" fmla="*/ 0 w 1880"/>
                <a:gd name="T21" fmla="*/ 950 h 1901"/>
                <a:gd name="T22" fmla="*/ 0 w 1880"/>
                <a:gd name="T23" fmla="*/ 950 h 1901"/>
                <a:gd name="T24" fmla="*/ 0 w 1880"/>
                <a:gd name="T25" fmla="*/ 934 h 1901"/>
                <a:gd name="T26" fmla="*/ 6 w 1880"/>
                <a:gd name="T27" fmla="*/ 917 h 1901"/>
                <a:gd name="T28" fmla="*/ 17 w 1880"/>
                <a:gd name="T29" fmla="*/ 901 h 1901"/>
                <a:gd name="T30" fmla="*/ 28 w 1880"/>
                <a:gd name="T31" fmla="*/ 890 h 1901"/>
                <a:gd name="T32" fmla="*/ 891 w 1880"/>
                <a:gd name="T33" fmla="*/ 21 h 1901"/>
                <a:gd name="T34" fmla="*/ 891 w 1880"/>
                <a:gd name="T35" fmla="*/ 21 h 1901"/>
                <a:gd name="T36" fmla="*/ 902 w 1880"/>
                <a:gd name="T37" fmla="*/ 10 h 1901"/>
                <a:gd name="T38" fmla="*/ 918 w 1880"/>
                <a:gd name="T39" fmla="*/ 5 h 1901"/>
                <a:gd name="T40" fmla="*/ 935 w 1880"/>
                <a:gd name="T41" fmla="*/ 0 h 1901"/>
                <a:gd name="T42" fmla="*/ 951 w 1880"/>
                <a:gd name="T43" fmla="*/ 0 h 1901"/>
                <a:gd name="T44" fmla="*/ 951 w 1880"/>
                <a:gd name="T45" fmla="*/ 0 h 1901"/>
                <a:gd name="T46" fmla="*/ 951 w 1880"/>
                <a:gd name="T47" fmla="*/ 0 h 1901"/>
                <a:gd name="T48" fmla="*/ 967 w 1880"/>
                <a:gd name="T49" fmla="*/ 0 h 1901"/>
                <a:gd name="T50" fmla="*/ 983 w 1880"/>
                <a:gd name="T51" fmla="*/ 5 h 1901"/>
                <a:gd name="T52" fmla="*/ 1000 w 1880"/>
                <a:gd name="T53" fmla="*/ 10 h 1901"/>
                <a:gd name="T54" fmla="*/ 1016 w 1880"/>
                <a:gd name="T55" fmla="*/ 21 h 1901"/>
                <a:gd name="T56" fmla="*/ 1879 w 1880"/>
                <a:gd name="T57" fmla="*/ 890 h 1901"/>
                <a:gd name="T58" fmla="*/ 1754 w 1880"/>
                <a:gd name="T59" fmla="*/ 1010 h 1901"/>
                <a:gd name="T60" fmla="*/ 951 w 1880"/>
                <a:gd name="T61" fmla="*/ 206 h 1901"/>
                <a:gd name="T62" fmla="*/ 212 w 1880"/>
                <a:gd name="T63" fmla="*/ 950 h 1901"/>
                <a:gd name="T64" fmla="*/ 951 w 1880"/>
                <a:gd name="T65" fmla="*/ 1694 h 1901"/>
                <a:gd name="T66" fmla="*/ 1320 w 1880"/>
                <a:gd name="T67" fmla="*/ 1325 h 1901"/>
                <a:gd name="T68" fmla="*/ 1445 w 1880"/>
                <a:gd name="T69" fmla="*/ 1444 h 1901"/>
                <a:gd name="T70" fmla="*/ 1016 w 1880"/>
                <a:gd name="T71" fmla="*/ 1879 h 1901"/>
                <a:gd name="T72" fmla="*/ 1016 w 1880"/>
                <a:gd name="T73" fmla="*/ 1879 h 1901"/>
                <a:gd name="T74" fmla="*/ 1000 w 1880"/>
                <a:gd name="T75" fmla="*/ 1890 h 1901"/>
                <a:gd name="T76" fmla="*/ 983 w 1880"/>
                <a:gd name="T77" fmla="*/ 1896 h 1901"/>
                <a:gd name="T78" fmla="*/ 951 w 1880"/>
                <a:gd name="T79" fmla="*/ 1900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0" h="1901">
                  <a:moveTo>
                    <a:pt x="951" y="1900"/>
                  </a:moveTo>
                  <a:lnTo>
                    <a:pt x="951" y="1900"/>
                  </a:lnTo>
                  <a:lnTo>
                    <a:pt x="918" y="1896"/>
                  </a:lnTo>
                  <a:lnTo>
                    <a:pt x="907" y="1890"/>
                  </a:lnTo>
                  <a:lnTo>
                    <a:pt x="891" y="1879"/>
                  </a:lnTo>
                  <a:lnTo>
                    <a:pt x="28" y="1010"/>
                  </a:lnTo>
                  <a:lnTo>
                    <a:pt x="28" y="1010"/>
                  </a:lnTo>
                  <a:lnTo>
                    <a:pt x="17" y="999"/>
                  </a:lnTo>
                  <a:lnTo>
                    <a:pt x="6" y="982"/>
                  </a:lnTo>
                  <a:lnTo>
                    <a:pt x="0" y="966"/>
                  </a:lnTo>
                  <a:lnTo>
                    <a:pt x="0" y="950"/>
                  </a:lnTo>
                  <a:lnTo>
                    <a:pt x="0" y="950"/>
                  </a:lnTo>
                  <a:lnTo>
                    <a:pt x="0" y="934"/>
                  </a:lnTo>
                  <a:lnTo>
                    <a:pt x="6" y="917"/>
                  </a:lnTo>
                  <a:lnTo>
                    <a:pt x="17" y="901"/>
                  </a:lnTo>
                  <a:lnTo>
                    <a:pt x="28" y="890"/>
                  </a:lnTo>
                  <a:lnTo>
                    <a:pt x="891" y="21"/>
                  </a:lnTo>
                  <a:lnTo>
                    <a:pt x="891" y="21"/>
                  </a:lnTo>
                  <a:lnTo>
                    <a:pt x="902" y="10"/>
                  </a:lnTo>
                  <a:lnTo>
                    <a:pt x="918" y="5"/>
                  </a:lnTo>
                  <a:lnTo>
                    <a:pt x="935" y="0"/>
                  </a:lnTo>
                  <a:lnTo>
                    <a:pt x="951" y="0"/>
                  </a:lnTo>
                  <a:lnTo>
                    <a:pt x="951" y="0"/>
                  </a:lnTo>
                  <a:lnTo>
                    <a:pt x="951" y="0"/>
                  </a:lnTo>
                  <a:lnTo>
                    <a:pt x="967" y="0"/>
                  </a:lnTo>
                  <a:lnTo>
                    <a:pt x="983" y="5"/>
                  </a:lnTo>
                  <a:lnTo>
                    <a:pt x="1000" y="10"/>
                  </a:lnTo>
                  <a:lnTo>
                    <a:pt x="1016" y="21"/>
                  </a:lnTo>
                  <a:lnTo>
                    <a:pt x="1879" y="890"/>
                  </a:lnTo>
                  <a:lnTo>
                    <a:pt x="1754" y="1010"/>
                  </a:lnTo>
                  <a:lnTo>
                    <a:pt x="951" y="206"/>
                  </a:lnTo>
                  <a:lnTo>
                    <a:pt x="212" y="950"/>
                  </a:lnTo>
                  <a:lnTo>
                    <a:pt x="951" y="1694"/>
                  </a:lnTo>
                  <a:lnTo>
                    <a:pt x="1320" y="1325"/>
                  </a:lnTo>
                  <a:lnTo>
                    <a:pt x="1445" y="1444"/>
                  </a:lnTo>
                  <a:lnTo>
                    <a:pt x="1016" y="1879"/>
                  </a:lnTo>
                  <a:lnTo>
                    <a:pt x="1016" y="1879"/>
                  </a:lnTo>
                  <a:lnTo>
                    <a:pt x="1000" y="1890"/>
                  </a:lnTo>
                  <a:lnTo>
                    <a:pt x="983" y="1896"/>
                  </a:lnTo>
                  <a:lnTo>
                    <a:pt x="951" y="190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89" name="Freeform 205"/>
            <p:cNvSpPr>
              <a:spLocks noChangeArrowheads="1"/>
            </p:cNvSpPr>
            <p:nvPr/>
          </p:nvSpPr>
          <p:spPr bwMode="auto">
            <a:xfrm>
              <a:off x="10844213" y="5289550"/>
              <a:ext cx="374650" cy="374650"/>
            </a:xfrm>
            <a:custGeom>
              <a:avLst/>
              <a:gdLst>
                <a:gd name="T0" fmla="*/ 521 w 1043"/>
                <a:gd name="T1" fmla="*/ 1042 h 1043"/>
                <a:gd name="T2" fmla="*/ 488 w 1043"/>
                <a:gd name="T3" fmla="*/ 1038 h 1043"/>
                <a:gd name="T4" fmla="*/ 472 w 1043"/>
                <a:gd name="T5" fmla="*/ 1026 h 1043"/>
                <a:gd name="T6" fmla="*/ 456 w 1043"/>
                <a:gd name="T7" fmla="*/ 1015 h 1043"/>
                <a:gd name="T8" fmla="*/ 27 w 1043"/>
                <a:gd name="T9" fmla="*/ 586 h 1043"/>
                <a:gd name="T10" fmla="*/ 16 w 1043"/>
                <a:gd name="T11" fmla="*/ 570 h 1043"/>
                <a:gd name="T12" fmla="*/ 5 w 1043"/>
                <a:gd name="T13" fmla="*/ 554 h 1043"/>
                <a:gd name="T14" fmla="*/ 0 w 1043"/>
                <a:gd name="T15" fmla="*/ 538 h 1043"/>
                <a:gd name="T16" fmla="*/ 0 w 1043"/>
                <a:gd name="T17" fmla="*/ 521 h 1043"/>
                <a:gd name="T18" fmla="*/ 0 w 1043"/>
                <a:gd name="T19" fmla="*/ 505 h 1043"/>
                <a:gd name="T20" fmla="*/ 5 w 1043"/>
                <a:gd name="T21" fmla="*/ 489 h 1043"/>
                <a:gd name="T22" fmla="*/ 16 w 1043"/>
                <a:gd name="T23" fmla="*/ 472 h 1043"/>
                <a:gd name="T24" fmla="*/ 27 w 1043"/>
                <a:gd name="T25" fmla="*/ 461 h 1043"/>
                <a:gd name="T26" fmla="*/ 456 w 1043"/>
                <a:gd name="T27" fmla="*/ 27 h 1043"/>
                <a:gd name="T28" fmla="*/ 472 w 1043"/>
                <a:gd name="T29" fmla="*/ 16 h 1043"/>
                <a:gd name="T30" fmla="*/ 488 w 1043"/>
                <a:gd name="T31" fmla="*/ 11 h 1043"/>
                <a:gd name="T32" fmla="*/ 505 w 1043"/>
                <a:gd name="T33" fmla="*/ 5 h 1043"/>
                <a:gd name="T34" fmla="*/ 521 w 1043"/>
                <a:gd name="T35" fmla="*/ 0 h 1043"/>
                <a:gd name="T36" fmla="*/ 538 w 1043"/>
                <a:gd name="T37" fmla="*/ 5 h 1043"/>
                <a:gd name="T38" fmla="*/ 554 w 1043"/>
                <a:gd name="T39" fmla="*/ 11 h 1043"/>
                <a:gd name="T40" fmla="*/ 570 w 1043"/>
                <a:gd name="T41" fmla="*/ 16 h 1043"/>
                <a:gd name="T42" fmla="*/ 581 w 1043"/>
                <a:gd name="T43" fmla="*/ 27 h 1043"/>
                <a:gd name="T44" fmla="*/ 1015 w 1043"/>
                <a:gd name="T45" fmla="*/ 461 h 1043"/>
                <a:gd name="T46" fmla="*/ 1026 w 1043"/>
                <a:gd name="T47" fmla="*/ 472 h 1043"/>
                <a:gd name="T48" fmla="*/ 1031 w 1043"/>
                <a:gd name="T49" fmla="*/ 489 h 1043"/>
                <a:gd name="T50" fmla="*/ 1037 w 1043"/>
                <a:gd name="T51" fmla="*/ 505 h 1043"/>
                <a:gd name="T52" fmla="*/ 1042 w 1043"/>
                <a:gd name="T53" fmla="*/ 521 h 1043"/>
                <a:gd name="T54" fmla="*/ 1037 w 1043"/>
                <a:gd name="T55" fmla="*/ 538 h 1043"/>
                <a:gd name="T56" fmla="*/ 1031 w 1043"/>
                <a:gd name="T57" fmla="*/ 554 h 1043"/>
                <a:gd name="T58" fmla="*/ 1026 w 1043"/>
                <a:gd name="T59" fmla="*/ 570 h 1043"/>
                <a:gd name="T60" fmla="*/ 1015 w 1043"/>
                <a:gd name="T61" fmla="*/ 586 h 1043"/>
                <a:gd name="T62" fmla="*/ 581 w 1043"/>
                <a:gd name="T63" fmla="*/ 1015 h 1043"/>
                <a:gd name="T64" fmla="*/ 570 w 1043"/>
                <a:gd name="T65" fmla="*/ 1026 h 1043"/>
                <a:gd name="T66" fmla="*/ 554 w 1043"/>
                <a:gd name="T67" fmla="*/ 1038 h 1043"/>
                <a:gd name="T68" fmla="*/ 521 w 1043"/>
                <a:gd name="T69" fmla="*/ 1042 h 1043"/>
                <a:gd name="T70" fmla="*/ 211 w 1043"/>
                <a:gd name="T71" fmla="*/ 521 h 1043"/>
                <a:gd name="T72" fmla="*/ 521 w 1043"/>
                <a:gd name="T73" fmla="*/ 831 h 1043"/>
                <a:gd name="T74" fmla="*/ 831 w 1043"/>
                <a:gd name="T75" fmla="*/ 521 h 1043"/>
                <a:gd name="T76" fmla="*/ 521 w 1043"/>
                <a:gd name="T77" fmla="*/ 212 h 1043"/>
                <a:gd name="T78" fmla="*/ 211 w 1043"/>
                <a:gd name="T79" fmla="*/ 521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3" h="1043">
                  <a:moveTo>
                    <a:pt x="521" y="1042"/>
                  </a:moveTo>
                  <a:lnTo>
                    <a:pt x="488" y="1038"/>
                  </a:lnTo>
                  <a:lnTo>
                    <a:pt x="472" y="1026"/>
                  </a:lnTo>
                  <a:lnTo>
                    <a:pt x="456" y="1015"/>
                  </a:lnTo>
                  <a:lnTo>
                    <a:pt x="27" y="586"/>
                  </a:lnTo>
                  <a:lnTo>
                    <a:pt x="16" y="570"/>
                  </a:lnTo>
                  <a:lnTo>
                    <a:pt x="5" y="554"/>
                  </a:lnTo>
                  <a:lnTo>
                    <a:pt x="0" y="538"/>
                  </a:lnTo>
                  <a:lnTo>
                    <a:pt x="0" y="521"/>
                  </a:lnTo>
                  <a:lnTo>
                    <a:pt x="0" y="505"/>
                  </a:lnTo>
                  <a:lnTo>
                    <a:pt x="5" y="489"/>
                  </a:lnTo>
                  <a:lnTo>
                    <a:pt x="16" y="472"/>
                  </a:lnTo>
                  <a:lnTo>
                    <a:pt x="27" y="461"/>
                  </a:lnTo>
                  <a:lnTo>
                    <a:pt x="456" y="27"/>
                  </a:lnTo>
                  <a:lnTo>
                    <a:pt x="472" y="16"/>
                  </a:lnTo>
                  <a:lnTo>
                    <a:pt x="488" y="11"/>
                  </a:lnTo>
                  <a:lnTo>
                    <a:pt x="505" y="5"/>
                  </a:lnTo>
                  <a:lnTo>
                    <a:pt x="521" y="0"/>
                  </a:lnTo>
                  <a:lnTo>
                    <a:pt x="538" y="5"/>
                  </a:lnTo>
                  <a:lnTo>
                    <a:pt x="554" y="11"/>
                  </a:lnTo>
                  <a:lnTo>
                    <a:pt x="570" y="16"/>
                  </a:lnTo>
                  <a:lnTo>
                    <a:pt x="581" y="27"/>
                  </a:lnTo>
                  <a:lnTo>
                    <a:pt x="1015" y="461"/>
                  </a:lnTo>
                  <a:lnTo>
                    <a:pt x="1026" y="472"/>
                  </a:lnTo>
                  <a:lnTo>
                    <a:pt x="1031" y="489"/>
                  </a:lnTo>
                  <a:lnTo>
                    <a:pt x="1037" y="505"/>
                  </a:lnTo>
                  <a:lnTo>
                    <a:pt x="1042" y="521"/>
                  </a:lnTo>
                  <a:lnTo>
                    <a:pt x="1037" y="538"/>
                  </a:lnTo>
                  <a:lnTo>
                    <a:pt x="1031" y="554"/>
                  </a:lnTo>
                  <a:lnTo>
                    <a:pt x="1026" y="570"/>
                  </a:lnTo>
                  <a:lnTo>
                    <a:pt x="1015" y="586"/>
                  </a:lnTo>
                  <a:lnTo>
                    <a:pt x="581" y="1015"/>
                  </a:lnTo>
                  <a:lnTo>
                    <a:pt x="570" y="1026"/>
                  </a:lnTo>
                  <a:lnTo>
                    <a:pt x="554" y="1038"/>
                  </a:lnTo>
                  <a:lnTo>
                    <a:pt x="521" y="1042"/>
                  </a:lnTo>
                  <a:close/>
                  <a:moveTo>
                    <a:pt x="211" y="521"/>
                  </a:moveTo>
                  <a:lnTo>
                    <a:pt x="521" y="831"/>
                  </a:lnTo>
                  <a:lnTo>
                    <a:pt x="831" y="521"/>
                  </a:lnTo>
                  <a:lnTo>
                    <a:pt x="521" y="212"/>
                  </a:lnTo>
                  <a:lnTo>
                    <a:pt x="211" y="52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0" name="Freeform 206"/>
            <p:cNvSpPr>
              <a:spLocks noChangeArrowheads="1"/>
            </p:cNvSpPr>
            <p:nvPr/>
          </p:nvSpPr>
          <p:spPr bwMode="auto">
            <a:xfrm>
              <a:off x="10066338" y="4735513"/>
              <a:ext cx="371475" cy="371475"/>
            </a:xfrm>
            <a:custGeom>
              <a:avLst/>
              <a:gdLst>
                <a:gd name="T0" fmla="*/ 207 w 1038"/>
                <a:gd name="T1" fmla="*/ 516 h 1038"/>
                <a:gd name="T2" fmla="*/ 516 w 1038"/>
                <a:gd name="T3" fmla="*/ 825 h 1038"/>
                <a:gd name="T4" fmla="*/ 825 w 1038"/>
                <a:gd name="T5" fmla="*/ 516 h 1038"/>
                <a:gd name="T6" fmla="*/ 516 w 1038"/>
                <a:gd name="T7" fmla="*/ 206 h 1038"/>
                <a:gd name="T8" fmla="*/ 207 w 1038"/>
                <a:gd name="T9" fmla="*/ 516 h 1038"/>
                <a:gd name="T10" fmla="*/ 516 w 1038"/>
                <a:gd name="T11" fmla="*/ 1037 h 1038"/>
                <a:gd name="T12" fmla="*/ 484 w 1038"/>
                <a:gd name="T13" fmla="*/ 1032 h 1038"/>
                <a:gd name="T14" fmla="*/ 473 w 1038"/>
                <a:gd name="T15" fmla="*/ 1020 h 1038"/>
                <a:gd name="T16" fmla="*/ 456 w 1038"/>
                <a:gd name="T17" fmla="*/ 1010 h 1038"/>
                <a:gd name="T18" fmla="*/ 22 w 1038"/>
                <a:gd name="T19" fmla="*/ 581 h 1038"/>
                <a:gd name="T20" fmla="*/ 11 w 1038"/>
                <a:gd name="T21" fmla="*/ 564 h 1038"/>
                <a:gd name="T22" fmla="*/ 6 w 1038"/>
                <a:gd name="T23" fmla="*/ 554 h 1038"/>
                <a:gd name="T24" fmla="*/ 0 w 1038"/>
                <a:gd name="T25" fmla="*/ 537 h 1038"/>
                <a:gd name="T26" fmla="*/ 0 w 1038"/>
                <a:gd name="T27" fmla="*/ 516 h 1038"/>
                <a:gd name="T28" fmla="*/ 0 w 1038"/>
                <a:gd name="T29" fmla="*/ 499 h 1038"/>
                <a:gd name="T30" fmla="*/ 6 w 1038"/>
                <a:gd name="T31" fmla="*/ 483 h 1038"/>
                <a:gd name="T32" fmla="*/ 11 w 1038"/>
                <a:gd name="T33" fmla="*/ 467 h 1038"/>
                <a:gd name="T34" fmla="*/ 22 w 1038"/>
                <a:gd name="T35" fmla="*/ 456 h 1038"/>
                <a:gd name="T36" fmla="*/ 456 w 1038"/>
                <a:gd name="T37" fmla="*/ 21 h 1038"/>
                <a:gd name="T38" fmla="*/ 473 w 1038"/>
                <a:gd name="T39" fmla="*/ 10 h 1038"/>
                <a:gd name="T40" fmla="*/ 484 w 1038"/>
                <a:gd name="T41" fmla="*/ 5 h 1038"/>
                <a:gd name="T42" fmla="*/ 500 w 1038"/>
                <a:gd name="T43" fmla="*/ 0 h 1038"/>
                <a:gd name="T44" fmla="*/ 516 w 1038"/>
                <a:gd name="T45" fmla="*/ 0 h 1038"/>
                <a:gd name="T46" fmla="*/ 538 w 1038"/>
                <a:gd name="T47" fmla="*/ 0 h 1038"/>
                <a:gd name="T48" fmla="*/ 554 w 1038"/>
                <a:gd name="T49" fmla="*/ 5 h 1038"/>
                <a:gd name="T50" fmla="*/ 565 w 1038"/>
                <a:gd name="T51" fmla="*/ 10 h 1038"/>
                <a:gd name="T52" fmla="*/ 581 w 1038"/>
                <a:gd name="T53" fmla="*/ 21 h 1038"/>
                <a:gd name="T54" fmla="*/ 1010 w 1038"/>
                <a:gd name="T55" fmla="*/ 456 h 1038"/>
                <a:gd name="T56" fmla="*/ 1021 w 1038"/>
                <a:gd name="T57" fmla="*/ 472 h 1038"/>
                <a:gd name="T58" fmla="*/ 1032 w 1038"/>
                <a:gd name="T59" fmla="*/ 483 h 1038"/>
                <a:gd name="T60" fmla="*/ 1037 w 1038"/>
                <a:gd name="T61" fmla="*/ 516 h 1038"/>
                <a:gd name="T62" fmla="*/ 1032 w 1038"/>
                <a:gd name="T63" fmla="*/ 548 h 1038"/>
                <a:gd name="T64" fmla="*/ 1021 w 1038"/>
                <a:gd name="T65" fmla="*/ 564 h 1038"/>
                <a:gd name="T66" fmla="*/ 1010 w 1038"/>
                <a:gd name="T67" fmla="*/ 581 h 1038"/>
                <a:gd name="T68" fmla="*/ 581 w 1038"/>
                <a:gd name="T69" fmla="*/ 1010 h 1038"/>
                <a:gd name="T70" fmla="*/ 565 w 1038"/>
                <a:gd name="T71" fmla="*/ 1020 h 1038"/>
                <a:gd name="T72" fmla="*/ 548 w 1038"/>
                <a:gd name="T73" fmla="*/ 1032 h 1038"/>
                <a:gd name="T74" fmla="*/ 516 w 1038"/>
                <a:gd name="T75" fmla="*/ 103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8" h="1038">
                  <a:moveTo>
                    <a:pt x="207" y="516"/>
                  </a:moveTo>
                  <a:lnTo>
                    <a:pt x="516" y="825"/>
                  </a:lnTo>
                  <a:lnTo>
                    <a:pt x="825" y="516"/>
                  </a:lnTo>
                  <a:lnTo>
                    <a:pt x="516" y="206"/>
                  </a:lnTo>
                  <a:lnTo>
                    <a:pt x="207" y="516"/>
                  </a:lnTo>
                  <a:close/>
                  <a:moveTo>
                    <a:pt x="516" y="1037"/>
                  </a:moveTo>
                  <a:lnTo>
                    <a:pt x="484" y="1032"/>
                  </a:lnTo>
                  <a:lnTo>
                    <a:pt x="473" y="1020"/>
                  </a:lnTo>
                  <a:lnTo>
                    <a:pt x="456" y="1010"/>
                  </a:lnTo>
                  <a:lnTo>
                    <a:pt x="22" y="581"/>
                  </a:lnTo>
                  <a:lnTo>
                    <a:pt x="11" y="564"/>
                  </a:lnTo>
                  <a:lnTo>
                    <a:pt x="6" y="554"/>
                  </a:lnTo>
                  <a:lnTo>
                    <a:pt x="0" y="537"/>
                  </a:lnTo>
                  <a:lnTo>
                    <a:pt x="0" y="516"/>
                  </a:lnTo>
                  <a:lnTo>
                    <a:pt x="0" y="499"/>
                  </a:lnTo>
                  <a:lnTo>
                    <a:pt x="6" y="483"/>
                  </a:lnTo>
                  <a:lnTo>
                    <a:pt x="11" y="467"/>
                  </a:lnTo>
                  <a:lnTo>
                    <a:pt x="22" y="456"/>
                  </a:lnTo>
                  <a:lnTo>
                    <a:pt x="456" y="21"/>
                  </a:lnTo>
                  <a:lnTo>
                    <a:pt x="473" y="10"/>
                  </a:lnTo>
                  <a:lnTo>
                    <a:pt x="484" y="5"/>
                  </a:lnTo>
                  <a:lnTo>
                    <a:pt x="500" y="0"/>
                  </a:lnTo>
                  <a:lnTo>
                    <a:pt x="516" y="0"/>
                  </a:lnTo>
                  <a:lnTo>
                    <a:pt x="538" y="0"/>
                  </a:lnTo>
                  <a:lnTo>
                    <a:pt x="554" y="5"/>
                  </a:lnTo>
                  <a:lnTo>
                    <a:pt x="565" y="10"/>
                  </a:lnTo>
                  <a:lnTo>
                    <a:pt x="581" y="21"/>
                  </a:lnTo>
                  <a:lnTo>
                    <a:pt x="1010" y="456"/>
                  </a:lnTo>
                  <a:lnTo>
                    <a:pt x="1021" y="472"/>
                  </a:lnTo>
                  <a:lnTo>
                    <a:pt x="1032" y="483"/>
                  </a:lnTo>
                  <a:lnTo>
                    <a:pt x="1037" y="516"/>
                  </a:lnTo>
                  <a:lnTo>
                    <a:pt x="1032" y="548"/>
                  </a:lnTo>
                  <a:lnTo>
                    <a:pt x="1021" y="564"/>
                  </a:lnTo>
                  <a:lnTo>
                    <a:pt x="1010" y="581"/>
                  </a:lnTo>
                  <a:lnTo>
                    <a:pt x="581" y="1010"/>
                  </a:lnTo>
                  <a:lnTo>
                    <a:pt x="565" y="1020"/>
                  </a:lnTo>
                  <a:lnTo>
                    <a:pt x="548" y="1032"/>
                  </a:lnTo>
                  <a:lnTo>
                    <a:pt x="516" y="103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1" name="Freeform 207"/>
            <p:cNvSpPr>
              <a:spLocks noChangeArrowheads="1"/>
            </p:cNvSpPr>
            <p:nvPr/>
          </p:nvSpPr>
          <p:spPr bwMode="auto">
            <a:xfrm>
              <a:off x="11310938" y="5470525"/>
              <a:ext cx="374650" cy="371475"/>
            </a:xfrm>
            <a:custGeom>
              <a:avLst/>
              <a:gdLst>
                <a:gd name="T0" fmla="*/ 521 w 1043"/>
                <a:gd name="T1" fmla="*/ 1037 h 1038"/>
                <a:gd name="T2" fmla="*/ 488 w 1043"/>
                <a:gd name="T3" fmla="*/ 1032 h 1038"/>
                <a:gd name="T4" fmla="*/ 472 w 1043"/>
                <a:gd name="T5" fmla="*/ 1021 h 1038"/>
                <a:gd name="T6" fmla="*/ 461 w 1043"/>
                <a:gd name="T7" fmla="*/ 1010 h 1038"/>
                <a:gd name="T8" fmla="*/ 27 w 1043"/>
                <a:gd name="T9" fmla="*/ 581 h 1038"/>
                <a:gd name="T10" fmla="*/ 16 w 1043"/>
                <a:gd name="T11" fmla="*/ 565 h 1038"/>
                <a:gd name="T12" fmla="*/ 5 w 1043"/>
                <a:gd name="T13" fmla="*/ 554 h 1038"/>
                <a:gd name="T14" fmla="*/ 0 w 1043"/>
                <a:gd name="T15" fmla="*/ 537 h 1038"/>
                <a:gd name="T16" fmla="*/ 0 w 1043"/>
                <a:gd name="T17" fmla="*/ 516 h 1038"/>
                <a:gd name="T18" fmla="*/ 0 w 1043"/>
                <a:gd name="T19" fmla="*/ 500 h 1038"/>
                <a:gd name="T20" fmla="*/ 5 w 1043"/>
                <a:gd name="T21" fmla="*/ 483 h 1038"/>
                <a:gd name="T22" fmla="*/ 16 w 1043"/>
                <a:gd name="T23" fmla="*/ 473 h 1038"/>
                <a:gd name="T24" fmla="*/ 27 w 1043"/>
                <a:gd name="T25" fmla="*/ 456 h 1038"/>
                <a:gd name="T26" fmla="*/ 461 w 1043"/>
                <a:gd name="T27" fmla="*/ 21 h 1038"/>
                <a:gd name="T28" fmla="*/ 472 w 1043"/>
                <a:gd name="T29" fmla="*/ 11 h 1038"/>
                <a:gd name="T30" fmla="*/ 488 w 1043"/>
                <a:gd name="T31" fmla="*/ 5 h 1038"/>
                <a:gd name="T32" fmla="*/ 504 w 1043"/>
                <a:gd name="T33" fmla="*/ 0 h 1038"/>
                <a:gd name="T34" fmla="*/ 521 w 1043"/>
                <a:gd name="T35" fmla="*/ 0 h 1038"/>
                <a:gd name="T36" fmla="*/ 537 w 1043"/>
                <a:gd name="T37" fmla="*/ 0 h 1038"/>
                <a:gd name="T38" fmla="*/ 553 w 1043"/>
                <a:gd name="T39" fmla="*/ 5 h 1038"/>
                <a:gd name="T40" fmla="*/ 570 w 1043"/>
                <a:gd name="T41" fmla="*/ 11 h 1038"/>
                <a:gd name="T42" fmla="*/ 581 w 1043"/>
                <a:gd name="T43" fmla="*/ 21 h 1038"/>
                <a:gd name="T44" fmla="*/ 1014 w 1043"/>
                <a:gd name="T45" fmla="*/ 456 h 1038"/>
                <a:gd name="T46" fmla="*/ 1026 w 1043"/>
                <a:gd name="T47" fmla="*/ 473 h 1038"/>
                <a:gd name="T48" fmla="*/ 1031 w 1043"/>
                <a:gd name="T49" fmla="*/ 483 h 1038"/>
                <a:gd name="T50" fmla="*/ 1037 w 1043"/>
                <a:gd name="T51" fmla="*/ 500 h 1038"/>
                <a:gd name="T52" fmla="*/ 1042 w 1043"/>
                <a:gd name="T53" fmla="*/ 516 h 1038"/>
                <a:gd name="T54" fmla="*/ 1037 w 1043"/>
                <a:gd name="T55" fmla="*/ 537 h 1038"/>
                <a:gd name="T56" fmla="*/ 1031 w 1043"/>
                <a:gd name="T57" fmla="*/ 554 h 1038"/>
                <a:gd name="T58" fmla="*/ 1026 w 1043"/>
                <a:gd name="T59" fmla="*/ 565 h 1038"/>
                <a:gd name="T60" fmla="*/ 1014 w 1043"/>
                <a:gd name="T61" fmla="*/ 581 h 1038"/>
                <a:gd name="T62" fmla="*/ 581 w 1043"/>
                <a:gd name="T63" fmla="*/ 1010 h 1038"/>
                <a:gd name="T64" fmla="*/ 570 w 1043"/>
                <a:gd name="T65" fmla="*/ 1021 h 1038"/>
                <a:gd name="T66" fmla="*/ 553 w 1043"/>
                <a:gd name="T67" fmla="*/ 1032 h 1038"/>
                <a:gd name="T68" fmla="*/ 521 w 1043"/>
                <a:gd name="T69" fmla="*/ 1037 h 1038"/>
                <a:gd name="T70" fmla="*/ 211 w 1043"/>
                <a:gd name="T71" fmla="*/ 516 h 1038"/>
                <a:gd name="T72" fmla="*/ 521 w 1043"/>
                <a:gd name="T73" fmla="*/ 826 h 1038"/>
                <a:gd name="T74" fmla="*/ 830 w 1043"/>
                <a:gd name="T75" fmla="*/ 516 h 1038"/>
                <a:gd name="T76" fmla="*/ 521 w 1043"/>
                <a:gd name="T77" fmla="*/ 206 h 1038"/>
                <a:gd name="T78" fmla="*/ 211 w 1043"/>
                <a:gd name="T79" fmla="*/ 516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3" h="1038">
                  <a:moveTo>
                    <a:pt x="521" y="1037"/>
                  </a:moveTo>
                  <a:lnTo>
                    <a:pt x="488" y="1032"/>
                  </a:lnTo>
                  <a:lnTo>
                    <a:pt x="472" y="1021"/>
                  </a:lnTo>
                  <a:lnTo>
                    <a:pt x="461" y="1010"/>
                  </a:lnTo>
                  <a:lnTo>
                    <a:pt x="27" y="581"/>
                  </a:lnTo>
                  <a:lnTo>
                    <a:pt x="16" y="565"/>
                  </a:lnTo>
                  <a:lnTo>
                    <a:pt x="5" y="554"/>
                  </a:lnTo>
                  <a:lnTo>
                    <a:pt x="0" y="537"/>
                  </a:lnTo>
                  <a:lnTo>
                    <a:pt x="0" y="516"/>
                  </a:lnTo>
                  <a:lnTo>
                    <a:pt x="0" y="500"/>
                  </a:lnTo>
                  <a:lnTo>
                    <a:pt x="5" y="483"/>
                  </a:lnTo>
                  <a:lnTo>
                    <a:pt x="16" y="473"/>
                  </a:lnTo>
                  <a:lnTo>
                    <a:pt x="27" y="456"/>
                  </a:lnTo>
                  <a:lnTo>
                    <a:pt x="461" y="21"/>
                  </a:lnTo>
                  <a:lnTo>
                    <a:pt x="472" y="11"/>
                  </a:lnTo>
                  <a:lnTo>
                    <a:pt x="488" y="5"/>
                  </a:lnTo>
                  <a:lnTo>
                    <a:pt x="504" y="0"/>
                  </a:lnTo>
                  <a:lnTo>
                    <a:pt x="521" y="0"/>
                  </a:lnTo>
                  <a:lnTo>
                    <a:pt x="537" y="0"/>
                  </a:lnTo>
                  <a:lnTo>
                    <a:pt x="553" y="5"/>
                  </a:lnTo>
                  <a:lnTo>
                    <a:pt x="570" y="11"/>
                  </a:lnTo>
                  <a:lnTo>
                    <a:pt x="581" y="21"/>
                  </a:lnTo>
                  <a:lnTo>
                    <a:pt x="1014" y="456"/>
                  </a:lnTo>
                  <a:lnTo>
                    <a:pt x="1026" y="473"/>
                  </a:lnTo>
                  <a:lnTo>
                    <a:pt x="1031" y="483"/>
                  </a:lnTo>
                  <a:lnTo>
                    <a:pt x="1037" y="500"/>
                  </a:lnTo>
                  <a:lnTo>
                    <a:pt x="1042" y="516"/>
                  </a:lnTo>
                  <a:lnTo>
                    <a:pt x="1037" y="537"/>
                  </a:lnTo>
                  <a:lnTo>
                    <a:pt x="1031" y="554"/>
                  </a:lnTo>
                  <a:lnTo>
                    <a:pt x="1026" y="565"/>
                  </a:lnTo>
                  <a:lnTo>
                    <a:pt x="1014" y="581"/>
                  </a:lnTo>
                  <a:lnTo>
                    <a:pt x="581" y="1010"/>
                  </a:lnTo>
                  <a:lnTo>
                    <a:pt x="570" y="1021"/>
                  </a:lnTo>
                  <a:lnTo>
                    <a:pt x="553" y="1032"/>
                  </a:lnTo>
                  <a:lnTo>
                    <a:pt x="521" y="1037"/>
                  </a:lnTo>
                  <a:close/>
                  <a:moveTo>
                    <a:pt x="211" y="516"/>
                  </a:moveTo>
                  <a:lnTo>
                    <a:pt x="521" y="826"/>
                  </a:lnTo>
                  <a:lnTo>
                    <a:pt x="830" y="516"/>
                  </a:lnTo>
                  <a:lnTo>
                    <a:pt x="521" y="206"/>
                  </a:lnTo>
                  <a:lnTo>
                    <a:pt x="211" y="51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2" name="Freeform 208"/>
            <p:cNvSpPr>
              <a:spLocks noChangeArrowheads="1"/>
            </p:cNvSpPr>
            <p:nvPr/>
          </p:nvSpPr>
          <p:spPr bwMode="auto">
            <a:xfrm>
              <a:off x="10533063" y="3957638"/>
              <a:ext cx="61913" cy="303212"/>
            </a:xfrm>
            <a:custGeom>
              <a:avLst/>
              <a:gdLst>
                <a:gd name="T0" fmla="*/ 174 w 175"/>
                <a:gd name="T1" fmla="*/ 847 h 848"/>
                <a:gd name="T2" fmla="*/ 174 w 175"/>
                <a:gd name="T3" fmla="*/ 0 h 848"/>
                <a:gd name="T4" fmla="*/ 0 w 175"/>
                <a:gd name="T5" fmla="*/ 0 h 848"/>
                <a:gd name="T6" fmla="*/ 0 w 175"/>
                <a:gd name="T7" fmla="*/ 641 h 848"/>
                <a:gd name="T8" fmla="*/ 146 w 175"/>
                <a:gd name="T9" fmla="*/ 787 h 848"/>
                <a:gd name="T10" fmla="*/ 146 w 175"/>
                <a:gd name="T11" fmla="*/ 787 h 848"/>
                <a:gd name="T12" fmla="*/ 162 w 175"/>
                <a:gd name="T13" fmla="*/ 814 h 848"/>
                <a:gd name="T14" fmla="*/ 174 w 175"/>
                <a:gd name="T15" fmla="*/ 847 h 8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48">
                  <a:moveTo>
                    <a:pt x="174" y="847"/>
                  </a:moveTo>
                  <a:lnTo>
                    <a:pt x="174" y="0"/>
                  </a:lnTo>
                  <a:lnTo>
                    <a:pt x="0" y="0"/>
                  </a:lnTo>
                  <a:lnTo>
                    <a:pt x="0" y="641"/>
                  </a:lnTo>
                  <a:lnTo>
                    <a:pt x="146" y="787"/>
                  </a:lnTo>
                  <a:lnTo>
                    <a:pt x="146" y="787"/>
                  </a:lnTo>
                  <a:lnTo>
                    <a:pt x="162" y="814"/>
                  </a:lnTo>
                  <a:lnTo>
                    <a:pt x="174" y="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3" name="Freeform 209"/>
            <p:cNvSpPr>
              <a:spLocks noChangeArrowheads="1"/>
            </p:cNvSpPr>
            <p:nvPr/>
          </p:nvSpPr>
          <p:spPr bwMode="auto">
            <a:xfrm>
              <a:off x="10220325" y="4076700"/>
              <a:ext cx="311150" cy="371475"/>
            </a:xfrm>
            <a:custGeom>
              <a:avLst/>
              <a:gdLst>
                <a:gd name="T0" fmla="*/ 581 w 870"/>
                <a:gd name="T1" fmla="*/ 22 h 1038"/>
                <a:gd name="T2" fmla="*/ 571 w 870"/>
                <a:gd name="T3" fmla="*/ 10 h 1038"/>
                <a:gd name="T4" fmla="*/ 554 w 870"/>
                <a:gd name="T5" fmla="*/ 5 h 1038"/>
                <a:gd name="T6" fmla="*/ 538 w 870"/>
                <a:gd name="T7" fmla="*/ 0 h 1038"/>
                <a:gd name="T8" fmla="*/ 521 w 870"/>
                <a:gd name="T9" fmla="*/ 0 h 1038"/>
                <a:gd name="T10" fmla="*/ 505 w 870"/>
                <a:gd name="T11" fmla="*/ 0 h 1038"/>
                <a:gd name="T12" fmla="*/ 489 w 870"/>
                <a:gd name="T13" fmla="*/ 5 h 1038"/>
                <a:gd name="T14" fmla="*/ 473 w 870"/>
                <a:gd name="T15" fmla="*/ 10 h 1038"/>
                <a:gd name="T16" fmla="*/ 462 w 870"/>
                <a:gd name="T17" fmla="*/ 22 h 1038"/>
                <a:gd name="T18" fmla="*/ 27 w 870"/>
                <a:gd name="T19" fmla="*/ 456 h 1038"/>
                <a:gd name="T20" fmla="*/ 17 w 870"/>
                <a:gd name="T21" fmla="*/ 467 h 1038"/>
                <a:gd name="T22" fmla="*/ 11 w 870"/>
                <a:gd name="T23" fmla="*/ 483 h 1038"/>
                <a:gd name="T24" fmla="*/ 6 w 870"/>
                <a:gd name="T25" fmla="*/ 499 h 1038"/>
                <a:gd name="T26" fmla="*/ 0 w 870"/>
                <a:gd name="T27" fmla="*/ 516 h 1038"/>
                <a:gd name="T28" fmla="*/ 6 w 870"/>
                <a:gd name="T29" fmla="*/ 538 h 1038"/>
                <a:gd name="T30" fmla="*/ 11 w 870"/>
                <a:gd name="T31" fmla="*/ 554 h 1038"/>
                <a:gd name="T32" fmla="*/ 17 w 870"/>
                <a:gd name="T33" fmla="*/ 565 h 1038"/>
                <a:gd name="T34" fmla="*/ 27 w 870"/>
                <a:gd name="T35" fmla="*/ 581 h 1038"/>
                <a:gd name="T36" fmla="*/ 462 w 870"/>
                <a:gd name="T37" fmla="*/ 1010 h 1038"/>
                <a:gd name="T38" fmla="*/ 473 w 870"/>
                <a:gd name="T39" fmla="*/ 1021 h 1038"/>
                <a:gd name="T40" fmla="*/ 489 w 870"/>
                <a:gd name="T41" fmla="*/ 1032 h 1038"/>
                <a:gd name="T42" fmla="*/ 521 w 870"/>
                <a:gd name="T43" fmla="*/ 1037 h 1038"/>
                <a:gd name="T44" fmla="*/ 554 w 870"/>
                <a:gd name="T45" fmla="*/ 1032 h 1038"/>
                <a:gd name="T46" fmla="*/ 571 w 870"/>
                <a:gd name="T47" fmla="*/ 1021 h 1038"/>
                <a:gd name="T48" fmla="*/ 581 w 870"/>
                <a:gd name="T49" fmla="*/ 1010 h 1038"/>
                <a:gd name="T50" fmla="*/ 869 w 870"/>
                <a:gd name="T51" fmla="*/ 728 h 1038"/>
                <a:gd name="T52" fmla="*/ 869 w 870"/>
                <a:gd name="T53" fmla="*/ 310 h 1038"/>
                <a:gd name="T54" fmla="*/ 581 w 870"/>
                <a:gd name="T55" fmla="*/ 22 h 1038"/>
                <a:gd name="T56" fmla="*/ 521 w 870"/>
                <a:gd name="T57" fmla="*/ 826 h 1038"/>
                <a:gd name="T58" fmla="*/ 212 w 870"/>
                <a:gd name="T59" fmla="*/ 516 h 1038"/>
                <a:gd name="T60" fmla="*/ 521 w 870"/>
                <a:gd name="T61" fmla="*/ 206 h 1038"/>
                <a:gd name="T62" fmla="*/ 831 w 870"/>
                <a:gd name="T63" fmla="*/ 516 h 1038"/>
                <a:gd name="T64" fmla="*/ 521 w 870"/>
                <a:gd name="T65" fmla="*/ 826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0" h="1038">
                  <a:moveTo>
                    <a:pt x="581" y="22"/>
                  </a:moveTo>
                  <a:lnTo>
                    <a:pt x="571" y="10"/>
                  </a:lnTo>
                  <a:lnTo>
                    <a:pt x="554" y="5"/>
                  </a:lnTo>
                  <a:lnTo>
                    <a:pt x="538" y="0"/>
                  </a:lnTo>
                  <a:lnTo>
                    <a:pt x="521" y="0"/>
                  </a:lnTo>
                  <a:lnTo>
                    <a:pt x="505" y="0"/>
                  </a:lnTo>
                  <a:lnTo>
                    <a:pt x="489" y="5"/>
                  </a:lnTo>
                  <a:lnTo>
                    <a:pt x="473" y="10"/>
                  </a:lnTo>
                  <a:lnTo>
                    <a:pt x="462" y="22"/>
                  </a:lnTo>
                  <a:lnTo>
                    <a:pt x="27" y="456"/>
                  </a:lnTo>
                  <a:lnTo>
                    <a:pt x="17" y="467"/>
                  </a:lnTo>
                  <a:lnTo>
                    <a:pt x="11" y="483"/>
                  </a:lnTo>
                  <a:lnTo>
                    <a:pt x="6" y="499"/>
                  </a:lnTo>
                  <a:lnTo>
                    <a:pt x="0" y="516"/>
                  </a:lnTo>
                  <a:lnTo>
                    <a:pt x="6" y="538"/>
                  </a:lnTo>
                  <a:lnTo>
                    <a:pt x="11" y="554"/>
                  </a:lnTo>
                  <a:lnTo>
                    <a:pt x="17" y="565"/>
                  </a:lnTo>
                  <a:lnTo>
                    <a:pt x="27" y="581"/>
                  </a:lnTo>
                  <a:lnTo>
                    <a:pt x="462" y="1010"/>
                  </a:lnTo>
                  <a:lnTo>
                    <a:pt x="473" y="1021"/>
                  </a:lnTo>
                  <a:lnTo>
                    <a:pt x="489" y="1032"/>
                  </a:lnTo>
                  <a:lnTo>
                    <a:pt x="521" y="1037"/>
                  </a:lnTo>
                  <a:lnTo>
                    <a:pt x="554" y="1032"/>
                  </a:lnTo>
                  <a:lnTo>
                    <a:pt x="571" y="1021"/>
                  </a:lnTo>
                  <a:lnTo>
                    <a:pt x="581" y="1010"/>
                  </a:lnTo>
                  <a:lnTo>
                    <a:pt x="869" y="728"/>
                  </a:lnTo>
                  <a:lnTo>
                    <a:pt x="869" y="310"/>
                  </a:lnTo>
                  <a:lnTo>
                    <a:pt x="581" y="22"/>
                  </a:lnTo>
                  <a:close/>
                  <a:moveTo>
                    <a:pt x="521" y="826"/>
                  </a:moveTo>
                  <a:lnTo>
                    <a:pt x="212" y="516"/>
                  </a:lnTo>
                  <a:lnTo>
                    <a:pt x="521" y="206"/>
                  </a:lnTo>
                  <a:lnTo>
                    <a:pt x="831" y="516"/>
                  </a:lnTo>
                  <a:lnTo>
                    <a:pt x="521" y="82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4" name="Freeform 210"/>
            <p:cNvSpPr>
              <a:spLocks noChangeArrowheads="1"/>
            </p:cNvSpPr>
            <p:nvPr/>
          </p:nvSpPr>
          <p:spPr bwMode="auto">
            <a:xfrm>
              <a:off x="10594975" y="4262438"/>
              <a:ext cx="0" cy="0"/>
            </a:xfrm>
            <a:custGeom>
              <a:avLst/>
              <a:gdLst>
                <a:gd name="T0" fmla="*/ 0 w 1"/>
                <a:gd name="T1" fmla="*/ 0 h 6"/>
                <a:gd name="T2" fmla="*/ 0 w 1"/>
                <a:gd name="T3" fmla="*/ 0 h 6"/>
                <a:gd name="T4" fmla="*/ 0 w 1"/>
                <a:gd name="T5" fmla="*/ 0 h 6"/>
                <a:gd name="T6" fmla="*/ 0 w 1"/>
                <a:gd name="T7" fmla="*/ 5 h 6"/>
                <a:gd name="T8" fmla="*/ 0 w 1"/>
                <a:gd name="T9" fmla="*/ 5 h 6"/>
                <a:gd name="T10" fmla="*/ 0 w 1"/>
                <a:gd name="T11" fmla="*/ 0 h 6"/>
              </a:gdLst>
              <a:ahLst/>
              <a:cxnLst>
                <a:cxn ang="0">
                  <a:pos x="T0" y="T1"/>
                </a:cxn>
                <a:cxn ang="0">
                  <a:pos x="T2" y="T3"/>
                </a:cxn>
                <a:cxn ang="0">
                  <a:pos x="T4" y="T5"/>
                </a:cxn>
                <a:cxn ang="0">
                  <a:pos x="T6" y="T7"/>
                </a:cxn>
                <a:cxn ang="0">
                  <a:pos x="T8" y="T9"/>
                </a:cxn>
                <a:cxn ang="0">
                  <a:pos x="T10" y="T11"/>
                </a:cxn>
              </a:cxnLst>
              <a:rect l="0" t="0" r="r" b="b"/>
              <a:pathLst>
                <a:path w="1" h="6">
                  <a:moveTo>
                    <a:pt x="0" y="0"/>
                  </a:moveTo>
                  <a:lnTo>
                    <a:pt x="0" y="0"/>
                  </a:lnTo>
                  <a:lnTo>
                    <a:pt x="0" y="0"/>
                  </a:lnTo>
                  <a:lnTo>
                    <a:pt x="0" y="5"/>
                  </a:lnTo>
                  <a:lnTo>
                    <a:pt x="0" y="5"/>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5" name="Freeform 211"/>
            <p:cNvSpPr>
              <a:spLocks noChangeArrowheads="1"/>
            </p:cNvSpPr>
            <p:nvPr/>
          </p:nvSpPr>
          <p:spPr bwMode="auto">
            <a:xfrm>
              <a:off x="10533063" y="4187825"/>
              <a:ext cx="61913" cy="149225"/>
            </a:xfrm>
            <a:custGeom>
              <a:avLst/>
              <a:gdLst>
                <a:gd name="T0" fmla="*/ 174 w 175"/>
                <a:gd name="T1" fmla="*/ 211 h 419"/>
                <a:gd name="T2" fmla="*/ 174 w 175"/>
                <a:gd name="T3" fmla="*/ 206 h 419"/>
                <a:gd name="T4" fmla="*/ 174 w 175"/>
                <a:gd name="T5" fmla="*/ 206 h 419"/>
                <a:gd name="T6" fmla="*/ 162 w 175"/>
                <a:gd name="T7" fmla="*/ 173 h 419"/>
                <a:gd name="T8" fmla="*/ 146 w 175"/>
                <a:gd name="T9" fmla="*/ 146 h 419"/>
                <a:gd name="T10" fmla="*/ 0 w 175"/>
                <a:gd name="T11" fmla="*/ 0 h 419"/>
                <a:gd name="T12" fmla="*/ 0 w 175"/>
                <a:gd name="T13" fmla="*/ 418 h 419"/>
                <a:gd name="T14" fmla="*/ 146 w 175"/>
                <a:gd name="T15" fmla="*/ 271 h 419"/>
                <a:gd name="T16" fmla="*/ 146 w 175"/>
                <a:gd name="T17" fmla="*/ 271 h 419"/>
                <a:gd name="T18" fmla="*/ 162 w 175"/>
                <a:gd name="T19" fmla="*/ 244 h 419"/>
                <a:gd name="T20" fmla="*/ 174 w 175"/>
                <a:gd name="T21" fmla="*/ 21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419">
                  <a:moveTo>
                    <a:pt x="174" y="211"/>
                  </a:moveTo>
                  <a:lnTo>
                    <a:pt x="174" y="206"/>
                  </a:lnTo>
                  <a:lnTo>
                    <a:pt x="174" y="206"/>
                  </a:lnTo>
                  <a:lnTo>
                    <a:pt x="162" y="173"/>
                  </a:lnTo>
                  <a:lnTo>
                    <a:pt x="146" y="146"/>
                  </a:lnTo>
                  <a:lnTo>
                    <a:pt x="0" y="0"/>
                  </a:lnTo>
                  <a:lnTo>
                    <a:pt x="0" y="418"/>
                  </a:lnTo>
                  <a:lnTo>
                    <a:pt x="146" y="271"/>
                  </a:lnTo>
                  <a:lnTo>
                    <a:pt x="146" y="271"/>
                  </a:lnTo>
                  <a:lnTo>
                    <a:pt x="162" y="244"/>
                  </a:lnTo>
                  <a:lnTo>
                    <a:pt x="174" y="21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6" name="Freeform 212"/>
            <p:cNvSpPr>
              <a:spLocks noChangeArrowheads="1"/>
            </p:cNvSpPr>
            <p:nvPr/>
          </p:nvSpPr>
          <p:spPr bwMode="auto">
            <a:xfrm>
              <a:off x="10844213" y="3833813"/>
              <a:ext cx="374650" cy="374650"/>
            </a:xfrm>
            <a:custGeom>
              <a:avLst/>
              <a:gdLst>
                <a:gd name="T0" fmla="*/ 521 w 1043"/>
                <a:gd name="T1" fmla="*/ 1043 h 1044"/>
                <a:gd name="T2" fmla="*/ 488 w 1043"/>
                <a:gd name="T3" fmla="*/ 1032 h 1044"/>
                <a:gd name="T4" fmla="*/ 472 w 1043"/>
                <a:gd name="T5" fmla="*/ 1027 h 1044"/>
                <a:gd name="T6" fmla="*/ 456 w 1043"/>
                <a:gd name="T7" fmla="*/ 1016 h 1044"/>
                <a:gd name="T8" fmla="*/ 27 w 1043"/>
                <a:gd name="T9" fmla="*/ 582 h 1044"/>
                <a:gd name="T10" fmla="*/ 16 w 1043"/>
                <a:gd name="T11" fmla="*/ 571 h 1044"/>
                <a:gd name="T12" fmla="*/ 5 w 1043"/>
                <a:gd name="T13" fmla="*/ 555 h 1044"/>
                <a:gd name="T14" fmla="*/ 0 w 1043"/>
                <a:gd name="T15" fmla="*/ 538 h 1044"/>
                <a:gd name="T16" fmla="*/ 0 w 1043"/>
                <a:gd name="T17" fmla="*/ 522 h 1044"/>
                <a:gd name="T18" fmla="*/ 0 w 1043"/>
                <a:gd name="T19" fmla="*/ 505 h 1044"/>
                <a:gd name="T20" fmla="*/ 5 w 1043"/>
                <a:gd name="T21" fmla="*/ 489 h 1044"/>
                <a:gd name="T22" fmla="*/ 16 w 1043"/>
                <a:gd name="T23" fmla="*/ 473 h 1044"/>
                <a:gd name="T24" fmla="*/ 27 w 1043"/>
                <a:gd name="T25" fmla="*/ 457 h 1044"/>
                <a:gd name="T26" fmla="*/ 456 w 1043"/>
                <a:gd name="T27" fmla="*/ 27 h 1044"/>
                <a:gd name="T28" fmla="*/ 472 w 1043"/>
                <a:gd name="T29" fmla="*/ 16 h 1044"/>
                <a:gd name="T30" fmla="*/ 488 w 1043"/>
                <a:gd name="T31" fmla="*/ 6 h 1044"/>
                <a:gd name="T32" fmla="*/ 505 w 1043"/>
                <a:gd name="T33" fmla="*/ 0 h 1044"/>
                <a:gd name="T34" fmla="*/ 521 w 1043"/>
                <a:gd name="T35" fmla="*/ 0 h 1044"/>
                <a:gd name="T36" fmla="*/ 538 w 1043"/>
                <a:gd name="T37" fmla="*/ 0 h 1044"/>
                <a:gd name="T38" fmla="*/ 554 w 1043"/>
                <a:gd name="T39" fmla="*/ 6 h 1044"/>
                <a:gd name="T40" fmla="*/ 570 w 1043"/>
                <a:gd name="T41" fmla="*/ 16 h 1044"/>
                <a:gd name="T42" fmla="*/ 581 w 1043"/>
                <a:gd name="T43" fmla="*/ 27 h 1044"/>
                <a:gd name="T44" fmla="*/ 1015 w 1043"/>
                <a:gd name="T45" fmla="*/ 457 h 1044"/>
                <a:gd name="T46" fmla="*/ 1026 w 1043"/>
                <a:gd name="T47" fmla="*/ 473 h 1044"/>
                <a:gd name="T48" fmla="*/ 1031 w 1043"/>
                <a:gd name="T49" fmla="*/ 489 h 1044"/>
                <a:gd name="T50" fmla="*/ 1037 w 1043"/>
                <a:gd name="T51" fmla="*/ 505 h 1044"/>
                <a:gd name="T52" fmla="*/ 1042 w 1043"/>
                <a:gd name="T53" fmla="*/ 522 h 1044"/>
                <a:gd name="T54" fmla="*/ 1037 w 1043"/>
                <a:gd name="T55" fmla="*/ 538 h 1044"/>
                <a:gd name="T56" fmla="*/ 1031 w 1043"/>
                <a:gd name="T57" fmla="*/ 555 h 1044"/>
                <a:gd name="T58" fmla="*/ 1026 w 1043"/>
                <a:gd name="T59" fmla="*/ 571 h 1044"/>
                <a:gd name="T60" fmla="*/ 1015 w 1043"/>
                <a:gd name="T61" fmla="*/ 582 h 1044"/>
                <a:gd name="T62" fmla="*/ 581 w 1043"/>
                <a:gd name="T63" fmla="*/ 1016 h 1044"/>
                <a:gd name="T64" fmla="*/ 570 w 1043"/>
                <a:gd name="T65" fmla="*/ 1027 h 1044"/>
                <a:gd name="T66" fmla="*/ 554 w 1043"/>
                <a:gd name="T67" fmla="*/ 1032 h 1044"/>
                <a:gd name="T68" fmla="*/ 521 w 1043"/>
                <a:gd name="T69" fmla="*/ 1043 h 1044"/>
                <a:gd name="T70" fmla="*/ 211 w 1043"/>
                <a:gd name="T71" fmla="*/ 522 h 1044"/>
                <a:gd name="T72" fmla="*/ 521 w 1043"/>
                <a:gd name="T73" fmla="*/ 832 h 1044"/>
                <a:gd name="T74" fmla="*/ 831 w 1043"/>
                <a:gd name="T75" fmla="*/ 522 h 1044"/>
                <a:gd name="T76" fmla="*/ 521 w 1043"/>
                <a:gd name="T77" fmla="*/ 212 h 1044"/>
                <a:gd name="T78" fmla="*/ 211 w 1043"/>
                <a:gd name="T79" fmla="*/ 52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3" h="1044">
                  <a:moveTo>
                    <a:pt x="521" y="1043"/>
                  </a:moveTo>
                  <a:lnTo>
                    <a:pt x="488" y="1032"/>
                  </a:lnTo>
                  <a:lnTo>
                    <a:pt x="472" y="1027"/>
                  </a:lnTo>
                  <a:lnTo>
                    <a:pt x="456" y="1016"/>
                  </a:lnTo>
                  <a:lnTo>
                    <a:pt x="27" y="582"/>
                  </a:lnTo>
                  <a:lnTo>
                    <a:pt x="16" y="571"/>
                  </a:lnTo>
                  <a:lnTo>
                    <a:pt x="5" y="555"/>
                  </a:lnTo>
                  <a:lnTo>
                    <a:pt x="0" y="538"/>
                  </a:lnTo>
                  <a:lnTo>
                    <a:pt x="0" y="522"/>
                  </a:lnTo>
                  <a:lnTo>
                    <a:pt x="0" y="505"/>
                  </a:lnTo>
                  <a:lnTo>
                    <a:pt x="5" y="489"/>
                  </a:lnTo>
                  <a:lnTo>
                    <a:pt x="16" y="473"/>
                  </a:lnTo>
                  <a:lnTo>
                    <a:pt x="27" y="457"/>
                  </a:lnTo>
                  <a:lnTo>
                    <a:pt x="456" y="27"/>
                  </a:lnTo>
                  <a:lnTo>
                    <a:pt x="472" y="16"/>
                  </a:lnTo>
                  <a:lnTo>
                    <a:pt x="488" y="6"/>
                  </a:lnTo>
                  <a:lnTo>
                    <a:pt x="505" y="0"/>
                  </a:lnTo>
                  <a:lnTo>
                    <a:pt x="521" y="0"/>
                  </a:lnTo>
                  <a:lnTo>
                    <a:pt x="538" y="0"/>
                  </a:lnTo>
                  <a:lnTo>
                    <a:pt x="554" y="6"/>
                  </a:lnTo>
                  <a:lnTo>
                    <a:pt x="570" y="16"/>
                  </a:lnTo>
                  <a:lnTo>
                    <a:pt x="581" y="27"/>
                  </a:lnTo>
                  <a:lnTo>
                    <a:pt x="1015" y="457"/>
                  </a:lnTo>
                  <a:lnTo>
                    <a:pt x="1026" y="473"/>
                  </a:lnTo>
                  <a:lnTo>
                    <a:pt x="1031" y="489"/>
                  </a:lnTo>
                  <a:lnTo>
                    <a:pt x="1037" y="505"/>
                  </a:lnTo>
                  <a:lnTo>
                    <a:pt x="1042" y="522"/>
                  </a:lnTo>
                  <a:lnTo>
                    <a:pt x="1037" y="538"/>
                  </a:lnTo>
                  <a:lnTo>
                    <a:pt x="1031" y="555"/>
                  </a:lnTo>
                  <a:lnTo>
                    <a:pt x="1026" y="571"/>
                  </a:lnTo>
                  <a:lnTo>
                    <a:pt x="1015" y="582"/>
                  </a:lnTo>
                  <a:lnTo>
                    <a:pt x="581" y="1016"/>
                  </a:lnTo>
                  <a:lnTo>
                    <a:pt x="570" y="1027"/>
                  </a:lnTo>
                  <a:lnTo>
                    <a:pt x="554" y="1032"/>
                  </a:lnTo>
                  <a:lnTo>
                    <a:pt x="521" y="1043"/>
                  </a:lnTo>
                  <a:close/>
                  <a:moveTo>
                    <a:pt x="211" y="522"/>
                  </a:moveTo>
                  <a:lnTo>
                    <a:pt x="521" y="832"/>
                  </a:lnTo>
                  <a:lnTo>
                    <a:pt x="831" y="522"/>
                  </a:lnTo>
                  <a:lnTo>
                    <a:pt x="521" y="212"/>
                  </a:lnTo>
                  <a:lnTo>
                    <a:pt x="211" y="52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7" name="Freeform 213"/>
            <p:cNvSpPr>
              <a:spLocks noChangeArrowheads="1"/>
            </p:cNvSpPr>
            <p:nvPr/>
          </p:nvSpPr>
          <p:spPr bwMode="auto">
            <a:xfrm>
              <a:off x="11156950" y="1773238"/>
              <a:ext cx="371475" cy="374650"/>
            </a:xfrm>
            <a:custGeom>
              <a:avLst/>
              <a:gdLst>
                <a:gd name="T0" fmla="*/ 515 w 1038"/>
                <a:gd name="T1" fmla="*/ 1043 h 1044"/>
                <a:gd name="T2" fmla="*/ 483 w 1038"/>
                <a:gd name="T3" fmla="*/ 1037 h 1044"/>
                <a:gd name="T4" fmla="*/ 466 w 1038"/>
                <a:gd name="T5" fmla="*/ 1026 h 1044"/>
                <a:gd name="T6" fmla="*/ 456 w 1038"/>
                <a:gd name="T7" fmla="*/ 1016 h 1044"/>
                <a:gd name="T8" fmla="*/ 21 w 1038"/>
                <a:gd name="T9" fmla="*/ 586 h 1044"/>
                <a:gd name="T10" fmla="*/ 10 w 1038"/>
                <a:gd name="T11" fmla="*/ 570 h 1044"/>
                <a:gd name="T12" fmla="*/ 5 w 1038"/>
                <a:gd name="T13" fmla="*/ 554 h 1044"/>
                <a:gd name="T14" fmla="*/ 0 w 1038"/>
                <a:gd name="T15" fmla="*/ 537 h 1044"/>
                <a:gd name="T16" fmla="*/ 0 w 1038"/>
                <a:gd name="T17" fmla="*/ 521 h 1044"/>
                <a:gd name="T18" fmla="*/ 0 w 1038"/>
                <a:gd name="T19" fmla="*/ 505 h 1044"/>
                <a:gd name="T20" fmla="*/ 5 w 1038"/>
                <a:gd name="T21" fmla="*/ 489 h 1044"/>
                <a:gd name="T22" fmla="*/ 10 w 1038"/>
                <a:gd name="T23" fmla="*/ 472 h 1044"/>
                <a:gd name="T24" fmla="*/ 21 w 1038"/>
                <a:gd name="T25" fmla="*/ 461 h 1044"/>
                <a:gd name="T26" fmla="*/ 456 w 1038"/>
                <a:gd name="T27" fmla="*/ 27 h 1044"/>
                <a:gd name="T28" fmla="*/ 466 w 1038"/>
                <a:gd name="T29" fmla="*/ 16 h 1044"/>
                <a:gd name="T30" fmla="*/ 483 w 1038"/>
                <a:gd name="T31" fmla="*/ 11 h 1044"/>
                <a:gd name="T32" fmla="*/ 499 w 1038"/>
                <a:gd name="T33" fmla="*/ 5 h 1044"/>
                <a:gd name="T34" fmla="*/ 515 w 1038"/>
                <a:gd name="T35" fmla="*/ 0 h 1044"/>
                <a:gd name="T36" fmla="*/ 531 w 1038"/>
                <a:gd name="T37" fmla="*/ 5 h 1044"/>
                <a:gd name="T38" fmla="*/ 548 w 1038"/>
                <a:gd name="T39" fmla="*/ 11 h 1044"/>
                <a:gd name="T40" fmla="*/ 564 w 1038"/>
                <a:gd name="T41" fmla="*/ 16 h 1044"/>
                <a:gd name="T42" fmla="*/ 581 w 1038"/>
                <a:gd name="T43" fmla="*/ 27 h 1044"/>
                <a:gd name="T44" fmla="*/ 1010 w 1038"/>
                <a:gd name="T45" fmla="*/ 461 h 1044"/>
                <a:gd name="T46" fmla="*/ 1020 w 1038"/>
                <a:gd name="T47" fmla="*/ 472 h 1044"/>
                <a:gd name="T48" fmla="*/ 1031 w 1038"/>
                <a:gd name="T49" fmla="*/ 489 h 1044"/>
                <a:gd name="T50" fmla="*/ 1037 w 1038"/>
                <a:gd name="T51" fmla="*/ 521 h 1044"/>
                <a:gd name="T52" fmla="*/ 1031 w 1038"/>
                <a:gd name="T53" fmla="*/ 554 h 1044"/>
                <a:gd name="T54" fmla="*/ 1020 w 1038"/>
                <a:gd name="T55" fmla="*/ 570 h 1044"/>
                <a:gd name="T56" fmla="*/ 1010 w 1038"/>
                <a:gd name="T57" fmla="*/ 586 h 1044"/>
                <a:gd name="T58" fmla="*/ 581 w 1038"/>
                <a:gd name="T59" fmla="*/ 1016 h 1044"/>
                <a:gd name="T60" fmla="*/ 564 w 1038"/>
                <a:gd name="T61" fmla="*/ 1026 h 1044"/>
                <a:gd name="T62" fmla="*/ 548 w 1038"/>
                <a:gd name="T63" fmla="*/ 1037 h 1044"/>
                <a:gd name="T64" fmla="*/ 515 w 1038"/>
                <a:gd name="T65" fmla="*/ 1043 h 1044"/>
                <a:gd name="T66" fmla="*/ 206 w 1038"/>
                <a:gd name="T67" fmla="*/ 521 h 1044"/>
                <a:gd name="T68" fmla="*/ 515 w 1038"/>
                <a:gd name="T69" fmla="*/ 831 h 1044"/>
                <a:gd name="T70" fmla="*/ 825 w 1038"/>
                <a:gd name="T71" fmla="*/ 521 h 1044"/>
                <a:gd name="T72" fmla="*/ 515 w 1038"/>
                <a:gd name="T73" fmla="*/ 211 h 1044"/>
                <a:gd name="T74" fmla="*/ 206 w 1038"/>
                <a:gd name="T75" fmla="*/ 521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8" h="1044">
                  <a:moveTo>
                    <a:pt x="515" y="1043"/>
                  </a:moveTo>
                  <a:lnTo>
                    <a:pt x="483" y="1037"/>
                  </a:lnTo>
                  <a:lnTo>
                    <a:pt x="466" y="1026"/>
                  </a:lnTo>
                  <a:lnTo>
                    <a:pt x="456" y="1016"/>
                  </a:lnTo>
                  <a:lnTo>
                    <a:pt x="21" y="586"/>
                  </a:lnTo>
                  <a:lnTo>
                    <a:pt x="10" y="570"/>
                  </a:lnTo>
                  <a:lnTo>
                    <a:pt x="5" y="554"/>
                  </a:lnTo>
                  <a:lnTo>
                    <a:pt x="0" y="537"/>
                  </a:lnTo>
                  <a:lnTo>
                    <a:pt x="0" y="521"/>
                  </a:lnTo>
                  <a:lnTo>
                    <a:pt x="0" y="505"/>
                  </a:lnTo>
                  <a:lnTo>
                    <a:pt x="5" y="489"/>
                  </a:lnTo>
                  <a:lnTo>
                    <a:pt x="10" y="472"/>
                  </a:lnTo>
                  <a:lnTo>
                    <a:pt x="21" y="461"/>
                  </a:lnTo>
                  <a:lnTo>
                    <a:pt x="456" y="27"/>
                  </a:lnTo>
                  <a:lnTo>
                    <a:pt x="466" y="16"/>
                  </a:lnTo>
                  <a:lnTo>
                    <a:pt x="483" y="11"/>
                  </a:lnTo>
                  <a:lnTo>
                    <a:pt x="499" y="5"/>
                  </a:lnTo>
                  <a:lnTo>
                    <a:pt x="515" y="0"/>
                  </a:lnTo>
                  <a:lnTo>
                    <a:pt x="531" y="5"/>
                  </a:lnTo>
                  <a:lnTo>
                    <a:pt x="548" y="11"/>
                  </a:lnTo>
                  <a:lnTo>
                    <a:pt x="564" y="16"/>
                  </a:lnTo>
                  <a:lnTo>
                    <a:pt x="581" y="27"/>
                  </a:lnTo>
                  <a:lnTo>
                    <a:pt x="1010" y="461"/>
                  </a:lnTo>
                  <a:lnTo>
                    <a:pt x="1020" y="472"/>
                  </a:lnTo>
                  <a:lnTo>
                    <a:pt x="1031" y="489"/>
                  </a:lnTo>
                  <a:lnTo>
                    <a:pt x="1037" y="521"/>
                  </a:lnTo>
                  <a:lnTo>
                    <a:pt x="1031" y="554"/>
                  </a:lnTo>
                  <a:lnTo>
                    <a:pt x="1020" y="570"/>
                  </a:lnTo>
                  <a:lnTo>
                    <a:pt x="1010" y="586"/>
                  </a:lnTo>
                  <a:lnTo>
                    <a:pt x="581" y="1016"/>
                  </a:lnTo>
                  <a:lnTo>
                    <a:pt x="564" y="1026"/>
                  </a:lnTo>
                  <a:lnTo>
                    <a:pt x="548" y="1037"/>
                  </a:lnTo>
                  <a:lnTo>
                    <a:pt x="515" y="1043"/>
                  </a:lnTo>
                  <a:close/>
                  <a:moveTo>
                    <a:pt x="206" y="521"/>
                  </a:moveTo>
                  <a:lnTo>
                    <a:pt x="515" y="831"/>
                  </a:lnTo>
                  <a:lnTo>
                    <a:pt x="825" y="521"/>
                  </a:lnTo>
                  <a:lnTo>
                    <a:pt x="515" y="211"/>
                  </a:lnTo>
                  <a:lnTo>
                    <a:pt x="206" y="52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8" name="Freeform 214"/>
            <p:cNvSpPr>
              <a:spLocks noChangeArrowheads="1"/>
            </p:cNvSpPr>
            <p:nvPr/>
          </p:nvSpPr>
          <p:spPr bwMode="auto">
            <a:xfrm>
              <a:off x="11623675" y="693738"/>
              <a:ext cx="371475" cy="373062"/>
            </a:xfrm>
            <a:custGeom>
              <a:avLst/>
              <a:gdLst>
                <a:gd name="T0" fmla="*/ 516 w 1038"/>
                <a:gd name="T1" fmla="*/ 1038 h 1039"/>
                <a:gd name="T2" fmla="*/ 483 w 1038"/>
                <a:gd name="T3" fmla="*/ 1032 h 1039"/>
                <a:gd name="T4" fmla="*/ 473 w 1038"/>
                <a:gd name="T5" fmla="*/ 1026 h 1039"/>
                <a:gd name="T6" fmla="*/ 456 w 1038"/>
                <a:gd name="T7" fmla="*/ 1016 h 1039"/>
                <a:gd name="T8" fmla="*/ 22 w 1038"/>
                <a:gd name="T9" fmla="*/ 581 h 1039"/>
                <a:gd name="T10" fmla="*/ 11 w 1038"/>
                <a:gd name="T11" fmla="*/ 570 h 1039"/>
                <a:gd name="T12" fmla="*/ 6 w 1038"/>
                <a:gd name="T13" fmla="*/ 554 h 1039"/>
                <a:gd name="T14" fmla="*/ 0 w 1038"/>
                <a:gd name="T15" fmla="*/ 538 h 1039"/>
                <a:gd name="T16" fmla="*/ 0 w 1038"/>
                <a:gd name="T17" fmla="*/ 522 h 1039"/>
                <a:gd name="T18" fmla="*/ 0 w 1038"/>
                <a:gd name="T19" fmla="*/ 505 h 1039"/>
                <a:gd name="T20" fmla="*/ 6 w 1038"/>
                <a:gd name="T21" fmla="*/ 489 h 1039"/>
                <a:gd name="T22" fmla="*/ 11 w 1038"/>
                <a:gd name="T23" fmla="*/ 473 h 1039"/>
                <a:gd name="T24" fmla="*/ 22 w 1038"/>
                <a:gd name="T25" fmla="*/ 456 h 1039"/>
                <a:gd name="T26" fmla="*/ 456 w 1038"/>
                <a:gd name="T27" fmla="*/ 27 h 1039"/>
                <a:gd name="T28" fmla="*/ 467 w 1038"/>
                <a:gd name="T29" fmla="*/ 16 h 1039"/>
                <a:gd name="T30" fmla="*/ 483 w 1038"/>
                <a:gd name="T31" fmla="*/ 6 h 1039"/>
                <a:gd name="T32" fmla="*/ 500 w 1038"/>
                <a:gd name="T33" fmla="*/ 0 h 1039"/>
                <a:gd name="T34" fmla="*/ 516 w 1038"/>
                <a:gd name="T35" fmla="*/ 0 h 1039"/>
                <a:gd name="T36" fmla="*/ 532 w 1038"/>
                <a:gd name="T37" fmla="*/ 0 h 1039"/>
                <a:gd name="T38" fmla="*/ 548 w 1038"/>
                <a:gd name="T39" fmla="*/ 6 h 1039"/>
                <a:gd name="T40" fmla="*/ 565 w 1038"/>
                <a:gd name="T41" fmla="*/ 16 h 1039"/>
                <a:gd name="T42" fmla="*/ 581 w 1038"/>
                <a:gd name="T43" fmla="*/ 27 h 1039"/>
                <a:gd name="T44" fmla="*/ 1010 w 1038"/>
                <a:gd name="T45" fmla="*/ 456 h 1039"/>
                <a:gd name="T46" fmla="*/ 1021 w 1038"/>
                <a:gd name="T47" fmla="*/ 473 h 1039"/>
                <a:gd name="T48" fmla="*/ 1031 w 1038"/>
                <a:gd name="T49" fmla="*/ 489 h 1039"/>
                <a:gd name="T50" fmla="*/ 1037 w 1038"/>
                <a:gd name="T51" fmla="*/ 505 h 1039"/>
                <a:gd name="T52" fmla="*/ 1037 w 1038"/>
                <a:gd name="T53" fmla="*/ 522 h 1039"/>
                <a:gd name="T54" fmla="*/ 1037 w 1038"/>
                <a:gd name="T55" fmla="*/ 538 h 1039"/>
                <a:gd name="T56" fmla="*/ 1031 w 1038"/>
                <a:gd name="T57" fmla="*/ 554 h 1039"/>
                <a:gd name="T58" fmla="*/ 1021 w 1038"/>
                <a:gd name="T59" fmla="*/ 570 h 1039"/>
                <a:gd name="T60" fmla="*/ 1010 w 1038"/>
                <a:gd name="T61" fmla="*/ 581 h 1039"/>
                <a:gd name="T62" fmla="*/ 581 w 1038"/>
                <a:gd name="T63" fmla="*/ 1016 h 1039"/>
                <a:gd name="T64" fmla="*/ 565 w 1038"/>
                <a:gd name="T65" fmla="*/ 1026 h 1039"/>
                <a:gd name="T66" fmla="*/ 548 w 1038"/>
                <a:gd name="T67" fmla="*/ 1032 h 1039"/>
                <a:gd name="T68" fmla="*/ 516 w 1038"/>
                <a:gd name="T69" fmla="*/ 1038 h 1039"/>
                <a:gd name="T70" fmla="*/ 206 w 1038"/>
                <a:gd name="T71" fmla="*/ 522 h 1039"/>
                <a:gd name="T72" fmla="*/ 516 w 1038"/>
                <a:gd name="T73" fmla="*/ 831 h 1039"/>
                <a:gd name="T74" fmla="*/ 825 w 1038"/>
                <a:gd name="T75" fmla="*/ 522 h 1039"/>
                <a:gd name="T76" fmla="*/ 516 w 1038"/>
                <a:gd name="T77" fmla="*/ 212 h 1039"/>
                <a:gd name="T78" fmla="*/ 206 w 1038"/>
                <a:gd name="T79" fmla="*/ 522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39">
                  <a:moveTo>
                    <a:pt x="516" y="1038"/>
                  </a:moveTo>
                  <a:lnTo>
                    <a:pt x="483" y="1032"/>
                  </a:lnTo>
                  <a:lnTo>
                    <a:pt x="473" y="1026"/>
                  </a:lnTo>
                  <a:lnTo>
                    <a:pt x="456" y="1016"/>
                  </a:lnTo>
                  <a:lnTo>
                    <a:pt x="22" y="581"/>
                  </a:lnTo>
                  <a:lnTo>
                    <a:pt x="11" y="570"/>
                  </a:lnTo>
                  <a:lnTo>
                    <a:pt x="6" y="554"/>
                  </a:lnTo>
                  <a:lnTo>
                    <a:pt x="0" y="538"/>
                  </a:lnTo>
                  <a:lnTo>
                    <a:pt x="0" y="522"/>
                  </a:lnTo>
                  <a:lnTo>
                    <a:pt x="0" y="505"/>
                  </a:lnTo>
                  <a:lnTo>
                    <a:pt x="6" y="489"/>
                  </a:lnTo>
                  <a:lnTo>
                    <a:pt x="11" y="473"/>
                  </a:lnTo>
                  <a:lnTo>
                    <a:pt x="22" y="456"/>
                  </a:lnTo>
                  <a:lnTo>
                    <a:pt x="456" y="27"/>
                  </a:lnTo>
                  <a:lnTo>
                    <a:pt x="467" y="16"/>
                  </a:lnTo>
                  <a:lnTo>
                    <a:pt x="483" y="6"/>
                  </a:lnTo>
                  <a:lnTo>
                    <a:pt x="500" y="0"/>
                  </a:lnTo>
                  <a:lnTo>
                    <a:pt x="516" y="0"/>
                  </a:lnTo>
                  <a:lnTo>
                    <a:pt x="532" y="0"/>
                  </a:lnTo>
                  <a:lnTo>
                    <a:pt x="548" y="6"/>
                  </a:lnTo>
                  <a:lnTo>
                    <a:pt x="565" y="16"/>
                  </a:lnTo>
                  <a:lnTo>
                    <a:pt x="581" y="27"/>
                  </a:lnTo>
                  <a:lnTo>
                    <a:pt x="1010" y="456"/>
                  </a:lnTo>
                  <a:lnTo>
                    <a:pt x="1021" y="473"/>
                  </a:lnTo>
                  <a:lnTo>
                    <a:pt x="1031" y="489"/>
                  </a:lnTo>
                  <a:lnTo>
                    <a:pt x="1037" y="505"/>
                  </a:lnTo>
                  <a:lnTo>
                    <a:pt x="1037" y="522"/>
                  </a:lnTo>
                  <a:lnTo>
                    <a:pt x="1037" y="538"/>
                  </a:lnTo>
                  <a:lnTo>
                    <a:pt x="1031" y="554"/>
                  </a:lnTo>
                  <a:lnTo>
                    <a:pt x="1021" y="570"/>
                  </a:lnTo>
                  <a:lnTo>
                    <a:pt x="1010" y="581"/>
                  </a:lnTo>
                  <a:lnTo>
                    <a:pt x="581" y="1016"/>
                  </a:lnTo>
                  <a:lnTo>
                    <a:pt x="565" y="1026"/>
                  </a:lnTo>
                  <a:lnTo>
                    <a:pt x="548" y="1032"/>
                  </a:lnTo>
                  <a:lnTo>
                    <a:pt x="516" y="1038"/>
                  </a:lnTo>
                  <a:close/>
                  <a:moveTo>
                    <a:pt x="206" y="522"/>
                  </a:moveTo>
                  <a:lnTo>
                    <a:pt x="516" y="831"/>
                  </a:lnTo>
                  <a:lnTo>
                    <a:pt x="825" y="522"/>
                  </a:lnTo>
                  <a:lnTo>
                    <a:pt x="516" y="212"/>
                  </a:lnTo>
                  <a:lnTo>
                    <a:pt x="206" y="52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9" name="Freeform 215"/>
            <p:cNvSpPr>
              <a:spLocks noChangeArrowheads="1"/>
            </p:cNvSpPr>
            <p:nvPr/>
          </p:nvSpPr>
          <p:spPr bwMode="auto">
            <a:xfrm>
              <a:off x="10999788" y="4176713"/>
              <a:ext cx="61913" cy="1144587"/>
            </a:xfrm>
            <a:custGeom>
              <a:avLst/>
              <a:gdLst>
                <a:gd name="T0" fmla="*/ 174 w 175"/>
                <a:gd name="T1" fmla="*/ 3183 h 3184"/>
                <a:gd name="T2" fmla="*/ 0 w 175"/>
                <a:gd name="T3" fmla="*/ 3183 h 3184"/>
                <a:gd name="T4" fmla="*/ 0 w 175"/>
                <a:gd name="T5" fmla="*/ 0 h 3184"/>
                <a:gd name="T6" fmla="*/ 174 w 175"/>
                <a:gd name="T7" fmla="*/ 0 h 3184"/>
                <a:gd name="T8" fmla="*/ 174 w 175"/>
                <a:gd name="T9" fmla="*/ 3183 h 3184"/>
              </a:gdLst>
              <a:ahLst/>
              <a:cxnLst>
                <a:cxn ang="0">
                  <a:pos x="T0" y="T1"/>
                </a:cxn>
                <a:cxn ang="0">
                  <a:pos x="T2" y="T3"/>
                </a:cxn>
                <a:cxn ang="0">
                  <a:pos x="T4" y="T5"/>
                </a:cxn>
                <a:cxn ang="0">
                  <a:pos x="T6" y="T7"/>
                </a:cxn>
                <a:cxn ang="0">
                  <a:pos x="T8" y="T9"/>
                </a:cxn>
              </a:cxnLst>
              <a:rect l="0" t="0" r="r" b="b"/>
              <a:pathLst>
                <a:path w="175" h="3184">
                  <a:moveTo>
                    <a:pt x="174" y="3183"/>
                  </a:moveTo>
                  <a:lnTo>
                    <a:pt x="0" y="3183"/>
                  </a:lnTo>
                  <a:lnTo>
                    <a:pt x="0" y="0"/>
                  </a:lnTo>
                  <a:lnTo>
                    <a:pt x="174" y="0"/>
                  </a:lnTo>
                  <a:lnTo>
                    <a:pt x="174" y="318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0" name="Freeform 216"/>
            <p:cNvSpPr>
              <a:spLocks noChangeArrowheads="1"/>
            </p:cNvSpPr>
            <p:nvPr/>
          </p:nvSpPr>
          <p:spPr bwMode="auto">
            <a:xfrm>
              <a:off x="11777663" y="2163763"/>
              <a:ext cx="61913" cy="282575"/>
            </a:xfrm>
            <a:custGeom>
              <a:avLst/>
              <a:gdLst>
                <a:gd name="T0" fmla="*/ 174 w 175"/>
                <a:gd name="T1" fmla="*/ 788 h 789"/>
                <a:gd name="T2" fmla="*/ 0 w 175"/>
                <a:gd name="T3" fmla="*/ 788 h 789"/>
                <a:gd name="T4" fmla="*/ 0 w 175"/>
                <a:gd name="T5" fmla="*/ 0 h 789"/>
                <a:gd name="T6" fmla="*/ 174 w 175"/>
                <a:gd name="T7" fmla="*/ 0 h 789"/>
                <a:gd name="T8" fmla="*/ 174 w 175"/>
                <a:gd name="T9" fmla="*/ 788 h 789"/>
              </a:gdLst>
              <a:ahLst/>
              <a:cxnLst>
                <a:cxn ang="0">
                  <a:pos x="T0" y="T1"/>
                </a:cxn>
                <a:cxn ang="0">
                  <a:pos x="T2" y="T3"/>
                </a:cxn>
                <a:cxn ang="0">
                  <a:pos x="T4" y="T5"/>
                </a:cxn>
                <a:cxn ang="0">
                  <a:pos x="T6" y="T7"/>
                </a:cxn>
                <a:cxn ang="0">
                  <a:pos x="T8" y="T9"/>
                </a:cxn>
              </a:cxnLst>
              <a:rect l="0" t="0" r="r" b="b"/>
              <a:pathLst>
                <a:path w="175" h="789">
                  <a:moveTo>
                    <a:pt x="174" y="788"/>
                  </a:moveTo>
                  <a:lnTo>
                    <a:pt x="0" y="788"/>
                  </a:lnTo>
                  <a:lnTo>
                    <a:pt x="0" y="0"/>
                  </a:lnTo>
                  <a:lnTo>
                    <a:pt x="174" y="0"/>
                  </a:lnTo>
                  <a:lnTo>
                    <a:pt x="174" y="7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1" name="Freeform 217"/>
            <p:cNvSpPr>
              <a:spLocks noChangeArrowheads="1"/>
            </p:cNvSpPr>
            <p:nvPr/>
          </p:nvSpPr>
          <p:spPr bwMode="auto">
            <a:xfrm>
              <a:off x="11156950" y="3522663"/>
              <a:ext cx="371475" cy="373062"/>
            </a:xfrm>
            <a:custGeom>
              <a:avLst/>
              <a:gdLst>
                <a:gd name="T0" fmla="*/ 515 w 1038"/>
                <a:gd name="T1" fmla="*/ 1038 h 1039"/>
                <a:gd name="T2" fmla="*/ 483 w 1038"/>
                <a:gd name="T3" fmla="*/ 1032 h 1039"/>
                <a:gd name="T4" fmla="*/ 466 w 1038"/>
                <a:gd name="T5" fmla="*/ 1027 h 1039"/>
                <a:gd name="T6" fmla="*/ 456 w 1038"/>
                <a:gd name="T7" fmla="*/ 1011 h 1039"/>
                <a:gd name="T8" fmla="*/ 21 w 1038"/>
                <a:gd name="T9" fmla="*/ 582 h 1039"/>
                <a:gd name="T10" fmla="*/ 10 w 1038"/>
                <a:gd name="T11" fmla="*/ 565 h 1039"/>
                <a:gd name="T12" fmla="*/ 5 w 1038"/>
                <a:gd name="T13" fmla="*/ 555 h 1039"/>
                <a:gd name="T14" fmla="*/ 0 w 1038"/>
                <a:gd name="T15" fmla="*/ 538 h 1039"/>
                <a:gd name="T16" fmla="*/ 0 w 1038"/>
                <a:gd name="T17" fmla="*/ 516 h 1039"/>
                <a:gd name="T18" fmla="*/ 0 w 1038"/>
                <a:gd name="T19" fmla="*/ 500 h 1039"/>
                <a:gd name="T20" fmla="*/ 5 w 1038"/>
                <a:gd name="T21" fmla="*/ 484 h 1039"/>
                <a:gd name="T22" fmla="*/ 10 w 1038"/>
                <a:gd name="T23" fmla="*/ 473 h 1039"/>
                <a:gd name="T24" fmla="*/ 21 w 1038"/>
                <a:gd name="T25" fmla="*/ 457 h 1039"/>
                <a:gd name="T26" fmla="*/ 456 w 1038"/>
                <a:gd name="T27" fmla="*/ 22 h 1039"/>
                <a:gd name="T28" fmla="*/ 466 w 1038"/>
                <a:gd name="T29" fmla="*/ 12 h 1039"/>
                <a:gd name="T30" fmla="*/ 483 w 1038"/>
                <a:gd name="T31" fmla="*/ 6 h 1039"/>
                <a:gd name="T32" fmla="*/ 499 w 1038"/>
                <a:gd name="T33" fmla="*/ 0 h 1039"/>
                <a:gd name="T34" fmla="*/ 515 w 1038"/>
                <a:gd name="T35" fmla="*/ 0 h 1039"/>
                <a:gd name="T36" fmla="*/ 531 w 1038"/>
                <a:gd name="T37" fmla="*/ 0 h 1039"/>
                <a:gd name="T38" fmla="*/ 548 w 1038"/>
                <a:gd name="T39" fmla="*/ 6 h 1039"/>
                <a:gd name="T40" fmla="*/ 564 w 1038"/>
                <a:gd name="T41" fmla="*/ 12 h 1039"/>
                <a:gd name="T42" fmla="*/ 581 w 1038"/>
                <a:gd name="T43" fmla="*/ 22 h 1039"/>
                <a:gd name="T44" fmla="*/ 1010 w 1038"/>
                <a:gd name="T45" fmla="*/ 457 h 1039"/>
                <a:gd name="T46" fmla="*/ 1020 w 1038"/>
                <a:gd name="T47" fmla="*/ 473 h 1039"/>
                <a:gd name="T48" fmla="*/ 1031 w 1038"/>
                <a:gd name="T49" fmla="*/ 484 h 1039"/>
                <a:gd name="T50" fmla="*/ 1037 w 1038"/>
                <a:gd name="T51" fmla="*/ 500 h 1039"/>
                <a:gd name="T52" fmla="*/ 1037 w 1038"/>
                <a:gd name="T53" fmla="*/ 516 h 1039"/>
                <a:gd name="T54" fmla="*/ 1037 w 1038"/>
                <a:gd name="T55" fmla="*/ 538 h 1039"/>
                <a:gd name="T56" fmla="*/ 1031 w 1038"/>
                <a:gd name="T57" fmla="*/ 555 h 1039"/>
                <a:gd name="T58" fmla="*/ 1020 w 1038"/>
                <a:gd name="T59" fmla="*/ 565 h 1039"/>
                <a:gd name="T60" fmla="*/ 1010 w 1038"/>
                <a:gd name="T61" fmla="*/ 582 h 1039"/>
                <a:gd name="T62" fmla="*/ 581 w 1038"/>
                <a:gd name="T63" fmla="*/ 1011 h 1039"/>
                <a:gd name="T64" fmla="*/ 564 w 1038"/>
                <a:gd name="T65" fmla="*/ 1027 h 1039"/>
                <a:gd name="T66" fmla="*/ 548 w 1038"/>
                <a:gd name="T67" fmla="*/ 1032 h 1039"/>
                <a:gd name="T68" fmla="*/ 515 w 1038"/>
                <a:gd name="T69" fmla="*/ 1038 h 1039"/>
                <a:gd name="T70" fmla="*/ 206 w 1038"/>
                <a:gd name="T71" fmla="*/ 516 h 1039"/>
                <a:gd name="T72" fmla="*/ 515 w 1038"/>
                <a:gd name="T73" fmla="*/ 832 h 1039"/>
                <a:gd name="T74" fmla="*/ 825 w 1038"/>
                <a:gd name="T75" fmla="*/ 516 h 1039"/>
                <a:gd name="T76" fmla="*/ 515 w 1038"/>
                <a:gd name="T77" fmla="*/ 207 h 1039"/>
                <a:gd name="T78" fmla="*/ 206 w 1038"/>
                <a:gd name="T79" fmla="*/ 516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39">
                  <a:moveTo>
                    <a:pt x="515" y="1038"/>
                  </a:moveTo>
                  <a:lnTo>
                    <a:pt x="483" y="1032"/>
                  </a:lnTo>
                  <a:lnTo>
                    <a:pt x="466" y="1027"/>
                  </a:lnTo>
                  <a:lnTo>
                    <a:pt x="456" y="1011"/>
                  </a:lnTo>
                  <a:lnTo>
                    <a:pt x="21" y="582"/>
                  </a:lnTo>
                  <a:lnTo>
                    <a:pt x="10" y="565"/>
                  </a:lnTo>
                  <a:lnTo>
                    <a:pt x="5" y="555"/>
                  </a:lnTo>
                  <a:lnTo>
                    <a:pt x="0" y="538"/>
                  </a:lnTo>
                  <a:lnTo>
                    <a:pt x="0" y="516"/>
                  </a:lnTo>
                  <a:lnTo>
                    <a:pt x="0" y="500"/>
                  </a:lnTo>
                  <a:lnTo>
                    <a:pt x="5" y="484"/>
                  </a:lnTo>
                  <a:lnTo>
                    <a:pt x="10" y="473"/>
                  </a:lnTo>
                  <a:lnTo>
                    <a:pt x="21" y="457"/>
                  </a:lnTo>
                  <a:lnTo>
                    <a:pt x="456" y="22"/>
                  </a:lnTo>
                  <a:lnTo>
                    <a:pt x="466" y="12"/>
                  </a:lnTo>
                  <a:lnTo>
                    <a:pt x="483" y="6"/>
                  </a:lnTo>
                  <a:lnTo>
                    <a:pt x="499" y="0"/>
                  </a:lnTo>
                  <a:lnTo>
                    <a:pt x="515" y="0"/>
                  </a:lnTo>
                  <a:lnTo>
                    <a:pt x="531" y="0"/>
                  </a:lnTo>
                  <a:lnTo>
                    <a:pt x="548" y="6"/>
                  </a:lnTo>
                  <a:lnTo>
                    <a:pt x="564" y="12"/>
                  </a:lnTo>
                  <a:lnTo>
                    <a:pt x="581" y="22"/>
                  </a:lnTo>
                  <a:lnTo>
                    <a:pt x="1010" y="457"/>
                  </a:lnTo>
                  <a:lnTo>
                    <a:pt x="1020" y="473"/>
                  </a:lnTo>
                  <a:lnTo>
                    <a:pt x="1031" y="484"/>
                  </a:lnTo>
                  <a:lnTo>
                    <a:pt x="1037" y="500"/>
                  </a:lnTo>
                  <a:lnTo>
                    <a:pt x="1037" y="516"/>
                  </a:lnTo>
                  <a:lnTo>
                    <a:pt x="1037" y="538"/>
                  </a:lnTo>
                  <a:lnTo>
                    <a:pt x="1031" y="555"/>
                  </a:lnTo>
                  <a:lnTo>
                    <a:pt x="1020" y="565"/>
                  </a:lnTo>
                  <a:lnTo>
                    <a:pt x="1010" y="582"/>
                  </a:lnTo>
                  <a:lnTo>
                    <a:pt x="581" y="1011"/>
                  </a:lnTo>
                  <a:lnTo>
                    <a:pt x="564" y="1027"/>
                  </a:lnTo>
                  <a:lnTo>
                    <a:pt x="548" y="1032"/>
                  </a:lnTo>
                  <a:lnTo>
                    <a:pt x="515" y="1038"/>
                  </a:lnTo>
                  <a:close/>
                  <a:moveTo>
                    <a:pt x="206" y="516"/>
                  </a:moveTo>
                  <a:lnTo>
                    <a:pt x="515" y="832"/>
                  </a:lnTo>
                  <a:lnTo>
                    <a:pt x="825" y="516"/>
                  </a:lnTo>
                  <a:lnTo>
                    <a:pt x="515" y="207"/>
                  </a:lnTo>
                  <a:lnTo>
                    <a:pt x="206" y="51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2" name="Freeform 218"/>
            <p:cNvSpPr>
              <a:spLocks noChangeArrowheads="1"/>
            </p:cNvSpPr>
            <p:nvPr/>
          </p:nvSpPr>
          <p:spPr bwMode="auto">
            <a:xfrm>
              <a:off x="11623675" y="1619250"/>
              <a:ext cx="61913" cy="984250"/>
            </a:xfrm>
            <a:custGeom>
              <a:avLst/>
              <a:gdLst>
                <a:gd name="T0" fmla="*/ 0 w 175"/>
                <a:gd name="T1" fmla="*/ 272 h 2739"/>
                <a:gd name="T2" fmla="*/ 0 w 175"/>
                <a:gd name="T3" fmla="*/ 2738 h 2739"/>
                <a:gd name="T4" fmla="*/ 174 w 175"/>
                <a:gd name="T5" fmla="*/ 2738 h 2739"/>
                <a:gd name="T6" fmla="*/ 174 w 175"/>
                <a:gd name="T7" fmla="*/ 0 h 2739"/>
                <a:gd name="T8" fmla="*/ 174 w 175"/>
                <a:gd name="T9" fmla="*/ 0 h 2739"/>
                <a:gd name="T10" fmla="*/ 169 w 175"/>
                <a:gd name="T11" fmla="*/ 44 h 2739"/>
                <a:gd name="T12" fmla="*/ 158 w 175"/>
                <a:gd name="T13" fmla="*/ 87 h 2739"/>
                <a:gd name="T14" fmla="*/ 141 w 175"/>
                <a:gd name="T15" fmla="*/ 125 h 2739"/>
                <a:gd name="T16" fmla="*/ 125 w 175"/>
                <a:gd name="T17" fmla="*/ 164 h 2739"/>
                <a:gd name="T18" fmla="*/ 98 w 175"/>
                <a:gd name="T19" fmla="*/ 196 h 2739"/>
                <a:gd name="T20" fmla="*/ 71 w 175"/>
                <a:gd name="T21" fmla="*/ 223 h 2739"/>
                <a:gd name="T22" fmla="*/ 33 w 175"/>
                <a:gd name="T23" fmla="*/ 250 h 2739"/>
                <a:gd name="T24" fmla="*/ 0 w 175"/>
                <a:gd name="T25" fmla="*/ 272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39">
                  <a:moveTo>
                    <a:pt x="0" y="272"/>
                  </a:moveTo>
                  <a:lnTo>
                    <a:pt x="0" y="2738"/>
                  </a:lnTo>
                  <a:lnTo>
                    <a:pt x="174" y="2738"/>
                  </a:lnTo>
                  <a:lnTo>
                    <a:pt x="174" y="0"/>
                  </a:lnTo>
                  <a:lnTo>
                    <a:pt x="174" y="0"/>
                  </a:lnTo>
                  <a:lnTo>
                    <a:pt x="169" y="44"/>
                  </a:lnTo>
                  <a:lnTo>
                    <a:pt x="158" y="87"/>
                  </a:lnTo>
                  <a:lnTo>
                    <a:pt x="141" y="125"/>
                  </a:lnTo>
                  <a:lnTo>
                    <a:pt x="125" y="164"/>
                  </a:lnTo>
                  <a:lnTo>
                    <a:pt x="98" y="196"/>
                  </a:lnTo>
                  <a:lnTo>
                    <a:pt x="71" y="223"/>
                  </a:lnTo>
                  <a:lnTo>
                    <a:pt x="33" y="250"/>
                  </a:lnTo>
                  <a:lnTo>
                    <a:pt x="0"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3" name="Freeform 219"/>
            <p:cNvSpPr>
              <a:spLocks noChangeArrowheads="1"/>
            </p:cNvSpPr>
            <p:nvPr/>
          </p:nvSpPr>
          <p:spPr bwMode="auto">
            <a:xfrm>
              <a:off x="11530013" y="1509713"/>
              <a:ext cx="92075" cy="107950"/>
            </a:xfrm>
            <a:custGeom>
              <a:avLst/>
              <a:gdLst>
                <a:gd name="T0" fmla="*/ 130 w 261"/>
                <a:gd name="T1" fmla="*/ 174 h 305"/>
                <a:gd name="T2" fmla="*/ 130 w 261"/>
                <a:gd name="T3" fmla="*/ 174 h 305"/>
                <a:gd name="T4" fmla="*/ 157 w 261"/>
                <a:gd name="T5" fmla="*/ 174 h 305"/>
                <a:gd name="T6" fmla="*/ 179 w 261"/>
                <a:gd name="T7" fmla="*/ 185 h 305"/>
                <a:gd name="T8" fmla="*/ 200 w 261"/>
                <a:gd name="T9" fmla="*/ 196 h 305"/>
                <a:gd name="T10" fmla="*/ 222 w 261"/>
                <a:gd name="T11" fmla="*/ 212 h 305"/>
                <a:gd name="T12" fmla="*/ 238 w 261"/>
                <a:gd name="T13" fmla="*/ 228 h 305"/>
                <a:gd name="T14" fmla="*/ 249 w 261"/>
                <a:gd name="T15" fmla="*/ 250 h 305"/>
                <a:gd name="T16" fmla="*/ 254 w 261"/>
                <a:gd name="T17" fmla="*/ 277 h 305"/>
                <a:gd name="T18" fmla="*/ 260 w 261"/>
                <a:gd name="T19" fmla="*/ 304 h 305"/>
                <a:gd name="T20" fmla="*/ 260 w 261"/>
                <a:gd name="T21" fmla="*/ 27 h 305"/>
                <a:gd name="T22" fmla="*/ 260 w 261"/>
                <a:gd name="T23" fmla="*/ 27 h 305"/>
                <a:gd name="T24" fmla="*/ 227 w 261"/>
                <a:gd name="T25" fmla="*/ 16 h 305"/>
                <a:gd name="T26" fmla="*/ 195 w 261"/>
                <a:gd name="T27" fmla="*/ 6 h 305"/>
                <a:gd name="T28" fmla="*/ 162 w 261"/>
                <a:gd name="T29" fmla="*/ 0 h 305"/>
                <a:gd name="T30" fmla="*/ 130 w 261"/>
                <a:gd name="T31" fmla="*/ 0 h 305"/>
                <a:gd name="T32" fmla="*/ 130 w 261"/>
                <a:gd name="T33" fmla="*/ 0 h 305"/>
                <a:gd name="T34" fmla="*/ 92 w 261"/>
                <a:gd name="T35" fmla="*/ 0 h 305"/>
                <a:gd name="T36" fmla="*/ 59 w 261"/>
                <a:gd name="T37" fmla="*/ 6 h 305"/>
                <a:gd name="T38" fmla="*/ 32 w 261"/>
                <a:gd name="T39" fmla="*/ 16 h 305"/>
                <a:gd name="T40" fmla="*/ 0 w 261"/>
                <a:gd name="T41" fmla="*/ 27 h 305"/>
                <a:gd name="T42" fmla="*/ 0 w 261"/>
                <a:gd name="T43" fmla="*/ 304 h 305"/>
                <a:gd name="T44" fmla="*/ 0 w 261"/>
                <a:gd name="T45" fmla="*/ 304 h 305"/>
                <a:gd name="T46" fmla="*/ 0 w 261"/>
                <a:gd name="T47" fmla="*/ 277 h 305"/>
                <a:gd name="T48" fmla="*/ 10 w 261"/>
                <a:gd name="T49" fmla="*/ 250 h 305"/>
                <a:gd name="T50" fmla="*/ 21 w 261"/>
                <a:gd name="T51" fmla="*/ 228 h 305"/>
                <a:gd name="T52" fmla="*/ 37 w 261"/>
                <a:gd name="T53" fmla="*/ 212 h 305"/>
                <a:gd name="T54" fmla="*/ 54 w 261"/>
                <a:gd name="T55" fmla="*/ 196 h 305"/>
                <a:gd name="T56" fmla="*/ 81 w 261"/>
                <a:gd name="T57" fmla="*/ 185 h 305"/>
                <a:gd name="T58" fmla="*/ 102 w 261"/>
                <a:gd name="T59" fmla="*/ 174 h 305"/>
                <a:gd name="T60" fmla="*/ 130 w 261"/>
                <a:gd name="T61"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74"/>
                  </a:moveTo>
                  <a:lnTo>
                    <a:pt x="130" y="174"/>
                  </a:lnTo>
                  <a:lnTo>
                    <a:pt x="157" y="174"/>
                  </a:lnTo>
                  <a:lnTo>
                    <a:pt x="179" y="185"/>
                  </a:lnTo>
                  <a:lnTo>
                    <a:pt x="200" y="196"/>
                  </a:lnTo>
                  <a:lnTo>
                    <a:pt x="222" y="212"/>
                  </a:lnTo>
                  <a:lnTo>
                    <a:pt x="238" y="228"/>
                  </a:lnTo>
                  <a:lnTo>
                    <a:pt x="249" y="250"/>
                  </a:lnTo>
                  <a:lnTo>
                    <a:pt x="254" y="277"/>
                  </a:lnTo>
                  <a:lnTo>
                    <a:pt x="260" y="304"/>
                  </a:lnTo>
                  <a:lnTo>
                    <a:pt x="260" y="27"/>
                  </a:lnTo>
                  <a:lnTo>
                    <a:pt x="260" y="27"/>
                  </a:lnTo>
                  <a:lnTo>
                    <a:pt x="227" y="16"/>
                  </a:lnTo>
                  <a:lnTo>
                    <a:pt x="195" y="6"/>
                  </a:lnTo>
                  <a:lnTo>
                    <a:pt x="162" y="0"/>
                  </a:lnTo>
                  <a:lnTo>
                    <a:pt x="130" y="0"/>
                  </a:lnTo>
                  <a:lnTo>
                    <a:pt x="130" y="0"/>
                  </a:lnTo>
                  <a:lnTo>
                    <a:pt x="92" y="0"/>
                  </a:lnTo>
                  <a:lnTo>
                    <a:pt x="59" y="6"/>
                  </a:lnTo>
                  <a:lnTo>
                    <a:pt x="32" y="16"/>
                  </a:lnTo>
                  <a:lnTo>
                    <a:pt x="0" y="27"/>
                  </a:lnTo>
                  <a:lnTo>
                    <a:pt x="0" y="304"/>
                  </a:lnTo>
                  <a:lnTo>
                    <a:pt x="0" y="304"/>
                  </a:lnTo>
                  <a:lnTo>
                    <a:pt x="0" y="277"/>
                  </a:lnTo>
                  <a:lnTo>
                    <a:pt x="10" y="250"/>
                  </a:lnTo>
                  <a:lnTo>
                    <a:pt x="21" y="228"/>
                  </a:lnTo>
                  <a:lnTo>
                    <a:pt x="37" y="212"/>
                  </a:lnTo>
                  <a:lnTo>
                    <a:pt x="54" y="196"/>
                  </a:lnTo>
                  <a:lnTo>
                    <a:pt x="81" y="185"/>
                  </a:lnTo>
                  <a:lnTo>
                    <a:pt x="102" y="174"/>
                  </a:lnTo>
                  <a:lnTo>
                    <a:pt x="130"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4" name="Freeform 220"/>
            <p:cNvSpPr>
              <a:spLocks noChangeArrowheads="1"/>
            </p:cNvSpPr>
            <p:nvPr/>
          </p:nvSpPr>
          <p:spPr bwMode="auto">
            <a:xfrm>
              <a:off x="11530013" y="1619250"/>
              <a:ext cx="92075" cy="106362"/>
            </a:xfrm>
            <a:custGeom>
              <a:avLst/>
              <a:gdLst>
                <a:gd name="T0" fmla="*/ 130 w 261"/>
                <a:gd name="T1" fmla="*/ 125 h 300"/>
                <a:gd name="T2" fmla="*/ 130 w 261"/>
                <a:gd name="T3" fmla="*/ 125 h 300"/>
                <a:gd name="T4" fmla="*/ 102 w 261"/>
                <a:gd name="T5" fmla="*/ 125 h 300"/>
                <a:gd name="T6" fmla="*/ 81 w 261"/>
                <a:gd name="T7" fmla="*/ 120 h 300"/>
                <a:gd name="T8" fmla="*/ 54 w 261"/>
                <a:gd name="T9" fmla="*/ 104 h 300"/>
                <a:gd name="T10" fmla="*/ 37 w 261"/>
                <a:gd name="T11" fmla="*/ 87 h 300"/>
                <a:gd name="T12" fmla="*/ 21 w 261"/>
                <a:gd name="T13" fmla="*/ 71 h 300"/>
                <a:gd name="T14" fmla="*/ 10 w 261"/>
                <a:gd name="T15" fmla="*/ 49 h 300"/>
                <a:gd name="T16" fmla="*/ 0 w 261"/>
                <a:gd name="T17" fmla="*/ 22 h 300"/>
                <a:gd name="T18" fmla="*/ 0 w 261"/>
                <a:gd name="T19" fmla="*/ 0 h 300"/>
                <a:gd name="T20" fmla="*/ 0 w 261"/>
                <a:gd name="T21" fmla="*/ 272 h 300"/>
                <a:gd name="T22" fmla="*/ 0 w 261"/>
                <a:gd name="T23" fmla="*/ 272 h 300"/>
                <a:gd name="T24" fmla="*/ 32 w 261"/>
                <a:gd name="T25" fmla="*/ 283 h 300"/>
                <a:gd name="T26" fmla="*/ 59 w 261"/>
                <a:gd name="T27" fmla="*/ 294 h 300"/>
                <a:gd name="T28" fmla="*/ 92 w 261"/>
                <a:gd name="T29" fmla="*/ 299 h 300"/>
                <a:gd name="T30" fmla="*/ 130 w 261"/>
                <a:gd name="T31" fmla="*/ 299 h 300"/>
                <a:gd name="T32" fmla="*/ 130 w 261"/>
                <a:gd name="T33" fmla="*/ 299 h 300"/>
                <a:gd name="T34" fmla="*/ 162 w 261"/>
                <a:gd name="T35" fmla="*/ 299 h 300"/>
                <a:gd name="T36" fmla="*/ 195 w 261"/>
                <a:gd name="T37" fmla="*/ 294 h 300"/>
                <a:gd name="T38" fmla="*/ 227 w 261"/>
                <a:gd name="T39" fmla="*/ 283 h 300"/>
                <a:gd name="T40" fmla="*/ 260 w 261"/>
                <a:gd name="T41" fmla="*/ 272 h 300"/>
                <a:gd name="T42" fmla="*/ 260 w 261"/>
                <a:gd name="T43" fmla="*/ 0 h 300"/>
                <a:gd name="T44" fmla="*/ 260 w 261"/>
                <a:gd name="T45" fmla="*/ 0 h 300"/>
                <a:gd name="T46" fmla="*/ 254 w 261"/>
                <a:gd name="T47" fmla="*/ 22 h 300"/>
                <a:gd name="T48" fmla="*/ 249 w 261"/>
                <a:gd name="T49" fmla="*/ 49 h 300"/>
                <a:gd name="T50" fmla="*/ 238 w 261"/>
                <a:gd name="T51" fmla="*/ 71 h 300"/>
                <a:gd name="T52" fmla="*/ 222 w 261"/>
                <a:gd name="T53" fmla="*/ 87 h 300"/>
                <a:gd name="T54" fmla="*/ 200 w 261"/>
                <a:gd name="T55" fmla="*/ 104 h 300"/>
                <a:gd name="T56" fmla="*/ 179 w 261"/>
                <a:gd name="T57" fmla="*/ 120 h 300"/>
                <a:gd name="T58" fmla="*/ 157 w 261"/>
                <a:gd name="T59" fmla="*/ 125 h 300"/>
                <a:gd name="T60" fmla="*/ 130 w 261"/>
                <a:gd name="T61" fmla="*/ 12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0">
                  <a:moveTo>
                    <a:pt x="130" y="125"/>
                  </a:moveTo>
                  <a:lnTo>
                    <a:pt x="130" y="125"/>
                  </a:lnTo>
                  <a:lnTo>
                    <a:pt x="102" y="125"/>
                  </a:lnTo>
                  <a:lnTo>
                    <a:pt x="81" y="120"/>
                  </a:lnTo>
                  <a:lnTo>
                    <a:pt x="54" y="104"/>
                  </a:lnTo>
                  <a:lnTo>
                    <a:pt x="37" y="87"/>
                  </a:lnTo>
                  <a:lnTo>
                    <a:pt x="21" y="71"/>
                  </a:lnTo>
                  <a:lnTo>
                    <a:pt x="10" y="49"/>
                  </a:lnTo>
                  <a:lnTo>
                    <a:pt x="0" y="22"/>
                  </a:lnTo>
                  <a:lnTo>
                    <a:pt x="0" y="0"/>
                  </a:lnTo>
                  <a:lnTo>
                    <a:pt x="0" y="272"/>
                  </a:lnTo>
                  <a:lnTo>
                    <a:pt x="0" y="272"/>
                  </a:lnTo>
                  <a:lnTo>
                    <a:pt x="32" y="283"/>
                  </a:lnTo>
                  <a:lnTo>
                    <a:pt x="59" y="294"/>
                  </a:lnTo>
                  <a:lnTo>
                    <a:pt x="92" y="299"/>
                  </a:lnTo>
                  <a:lnTo>
                    <a:pt x="130" y="299"/>
                  </a:lnTo>
                  <a:lnTo>
                    <a:pt x="130" y="299"/>
                  </a:lnTo>
                  <a:lnTo>
                    <a:pt x="162" y="299"/>
                  </a:lnTo>
                  <a:lnTo>
                    <a:pt x="195" y="294"/>
                  </a:lnTo>
                  <a:lnTo>
                    <a:pt x="227" y="283"/>
                  </a:lnTo>
                  <a:lnTo>
                    <a:pt x="260" y="272"/>
                  </a:lnTo>
                  <a:lnTo>
                    <a:pt x="260" y="0"/>
                  </a:lnTo>
                  <a:lnTo>
                    <a:pt x="260" y="0"/>
                  </a:lnTo>
                  <a:lnTo>
                    <a:pt x="254" y="22"/>
                  </a:lnTo>
                  <a:lnTo>
                    <a:pt x="249" y="49"/>
                  </a:lnTo>
                  <a:lnTo>
                    <a:pt x="238" y="71"/>
                  </a:lnTo>
                  <a:lnTo>
                    <a:pt x="222" y="87"/>
                  </a:lnTo>
                  <a:lnTo>
                    <a:pt x="200" y="104"/>
                  </a:lnTo>
                  <a:lnTo>
                    <a:pt x="179" y="120"/>
                  </a:lnTo>
                  <a:lnTo>
                    <a:pt x="157" y="125"/>
                  </a:lnTo>
                  <a:lnTo>
                    <a:pt x="130" y="12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5" name="Freeform 221"/>
            <p:cNvSpPr>
              <a:spLocks noChangeArrowheads="1"/>
            </p:cNvSpPr>
            <p:nvPr/>
          </p:nvSpPr>
          <p:spPr bwMode="auto">
            <a:xfrm>
              <a:off x="11466513" y="1519238"/>
              <a:ext cx="61913" cy="196850"/>
            </a:xfrm>
            <a:custGeom>
              <a:avLst/>
              <a:gdLst>
                <a:gd name="T0" fmla="*/ 174 w 175"/>
                <a:gd name="T1" fmla="*/ 0 h 550"/>
                <a:gd name="T2" fmla="*/ 174 w 175"/>
                <a:gd name="T3" fmla="*/ 0 h 550"/>
                <a:gd name="T4" fmla="*/ 136 w 175"/>
                <a:gd name="T5" fmla="*/ 22 h 550"/>
                <a:gd name="T6" fmla="*/ 103 w 175"/>
                <a:gd name="T7" fmla="*/ 49 h 550"/>
                <a:gd name="T8" fmla="*/ 76 w 175"/>
                <a:gd name="T9" fmla="*/ 77 h 550"/>
                <a:gd name="T10" fmla="*/ 49 w 175"/>
                <a:gd name="T11" fmla="*/ 109 h 550"/>
                <a:gd name="T12" fmla="*/ 27 w 175"/>
                <a:gd name="T13" fmla="*/ 147 h 550"/>
                <a:gd name="T14" fmla="*/ 11 w 175"/>
                <a:gd name="T15" fmla="*/ 191 h 550"/>
                <a:gd name="T16" fmla="*/ 5 w 175"/>
                <a:gd name="T17" fmla="*/ 229 h 550"/>
                <a:gd name="T18" fmla="*/ 0 w 175"/>
                <a:gd name="T19" fmla="*/ 277 h 550"/>
                <a:gd name="T20" fmla="*/ 0 w 175"/>
                <a:gd name="T21" fmla="*/ 277 h 550"/>
                <a:gd name="T22" fmla="*/ 5 w 175"/>
                <a:gd name="T23" fmla="*/ 321 h 550"/>
                <a:gd name="T24" fmla="*/ 11 w 175"/>
                <a:gd name="T25" fmla="*/ 364 h 550"/>
                <a:gd name="T26" fmla="*/ 27 w 175"/>
                <a:gd name="T27" fmla="*/ 402 h 550"/>
                <a:gd name="T28" fmla="*/ 49 w 175"/>
                <a:gd name="T29" fmla="*/ 441 h 550"/>
                <a:gd name="T30" fmla="*/ 76 w 175"/>
                <a:gd name="T31" fmla="*/ 473 h 550"/>
                <a:gd name="T32" fmla="*/ 103 w 175"/>
                <a:gd name="T33" fmla="*/ 500 h 550"/>
                <a:gd name="T34" fmla="*/ 136 w 175"/>
                <a:gd name="T35" fmla="*/ 527 h 550"/>
                <a:gd name="T36" fmla="*/ 174 w 175"/>
                <a:gd name="T37" fmla="*/ 549 h 550"/>
                <a:gd name="T38" fmla="*/ 174 w 175"/>
                <a:gd name="T39" fmla="*/ 277 h 550"/>
                <a:gd name="T40" fmla="*/ 174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174" y="0"/>
                  </a:moveTo>
                  <a:lnTo>
                    <a:pt x="174" y="0"/>
                  </a:lnTo>
                  <a:lnTo>
                    <a:pt x="136" y="22"/>
                  </a:lnTo>
                  <a:lnTo>
                    <a:pt x="103" y="49"/>
                  </a:lnTo>
                  <a:lnTo>
                    <a:pt x="76" y="77"/>
                  </a:lnTo>
                  <a:lnTo>
                    <a:pt x="49" y="109"/>
                  </a:lnTo>
                  <a:lnTo>
                    <a:pt x="27" y="147"/>
                  </a:lnTo>
                  <a:lnTo>
                    <a:pt x="11" y="191"/>
                  </a:lnTo>
                  <a:lnTo>
                    <a:pt x="5" y="229"/>
                  </a:lnTo>
                  <a:lnTo>
                    <a:pt x="0" y="277"/>
                  </a:lnTo>
                  <a:lnTo>
                    <a:pt x="0" y="277"/>
                  </a:lnTo>
                  <a:lnTo>
                    <a:pt x="5" y="321"/>
                  </a:lnTo>
                  <a:lnTo>
                    <a:pt x="11" y="364"/>
                  </a:lnTo>
                  <a:lnTo>
                    <a:pt x="27" y="402"/>
                  </a:lnTo>
                  <a:lnTo>
                    <a:pt x="49" y="441"/>
                  </a:lnTo>
                  <a:lnTo>
                    <a:pt x="76" y="473"/>
                  </a:lnTo>
                  <a:lnTo>
                    <a:pt x="103" y="500"/>
                  </a:lnTo>
                  <a:lnTo>
                    <a:pt x="136" y="527"/>
                  </a:lnTo>
                  <a:lnTo>
                    <a:pt x="174" y="549"/>
                  </a:lnTo>
                  <a:lnTo>
                    <a:pt x="174" y="277"/>
                  </a:lnTo>
                  <a:lnTo>
                    <a:pt x="17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6" name="Freeform 222"/>
            <p:cNvSpPr>
              <a:spLocks noChangeArrowheads="1"/>
            </p:cNvSpPr>
            <p:nvPr/>
          </p:nvSpPr>
          <p:spPr bwMode="auto">
            <a:xfrm>
              <a:off x="11623675" y="1519238"/>
              <a:ext cx="61913" cy="196850"/>
            </a:xfrm>
            <a:custGeom>
              <a:avLst/>
              <a:gdLst>
                <a:gd name="T0" fmla="*/ 0 w 175"/>
                <a:gd name="T1" fmla="*/ 0 h 550"/>
                <a:gd name="T2" fmla="*/ 0 w 175"/>
                <a:gd name="T3" fmla="*/ 277 h 550"/>
                <a:gd name="T4" fmla="*/ 0 w 175"/>
                <a:gd name="T5" fmla="*/ 549 h 550"/>
                <a:gd name="T6" fmla="*/ 0 w 175"/>
                <a:gd name="T7" fmla="*/ 549 h 550"/>
                <a:gd name="T8" fmla="*/ 33 w 175"/>
                <a:gd name="T9" fmla="*/ 527 h 550"/>
                <a:gd name="T10" fmla="*/ 71 w 175"/>
                <a:gd name="T11" fmla="*/ 500 h 550"/>
                <a:gd name="T12" fmla="*/ 98 w 175"/>
                <a:gd name="T13" fmla="*/ 473 h 550"/>
                <a:gd name="T14" fmla="*/ 125 w 175"/>
                <a:gd name="T15" fmla="*/ 441 h 550"/>
                <a:gd name="T16" fmla="*/ 141 w 175"/>
                <a:gd name="T17" fmla="*/ 402 h 550"/>
                <a:gd name="T18" fmla="*/ 158 w 175"/>
                <a:gd name="T19" fmla="*/ 364 h 550"/>
                <a:gd name="T20" fmla="*/ 169 w 175"/>
                <a:gd name="T21" fmla="*/ 321 h 550"/>
                <a:gd name="T22" fmla="*/ 174 w 175"/>
                <a:gd name="T23" fmla="*/ 277 h 550"/>
                <a:gd name="T24" fmla="*/ 174 w 175"/>
                <a:gd name="T25" fmla="*/ 277 h 550"/>
                <a:gd name="T26" fmla="*/ 169 w 175"/>
                <a:gd name="T27" fmla="*/ 229 h 550"/>
                <a:gd name="T28" fmla="*/ 158 w 175"/>
                <a:gd name="T29" fmla="*/ 191 h 550"/>
                <a:gd name="T30" fmla="*/ 141 w 175"/>
                <a:gd name="T31" fmla="*/ 147 h 550"/>
                <a:gd name="T32" fmla="*/ 125 w 175"/>
                <a:gd name="T33" fmla="*/ 109 h 550"/>
                <a:gd name="T34" fmla="*/ 98 w 175"/>
                <a:gd name="T35" fmla="*/ 77 h 550"/>
                <a:gd name="T36" fmla="*/ 71 w 175"/>
                <a:gd name="T37" fmla="*/ 49 h 550"/>
                <a:gd name="T38" fmla="*/ 33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7"/>
                  </a:lnTo>
                  <a:lnTo>
                    <a:pt x="0" y="549"/>
                  </a:lnTo>
                  <a:lnTo>
                    <a:pt x="0" y="549"/>
                  </a:lnTo>
                  <a:lnTo>
                    <a:pt x="33" y="527"/>
                  </a:lnTo>
                  <a:lnTo>
                    <a:pt x="71" y="500"/>
                  </a:lnTo>
                  <a:lnTo>
                    <a:pt x="98" y="473"/>
                  </a:lnTo>
                  <a:lnTo>
                    <a:pt x="125" y="441"/>
                  </a:lnTo>
                  <a:lnTo>
                    <a:pt x="141" y="402"/>
                  </a:lnTo>
                  <a:lnTo>
                    <a:pt x="158" y="364"/>
                  </a:lnTo>
                  <a:lnTo>
                    <a:pt x="169" y="321"/>
                  </a:lnTo>
                  <a:lnTo>
                    <a:pt x="174" y="277"/>
                  </a:lnTo>
                  <a:lnTo>
                    <a:pt x="174" y="277"/>
                  </a:lnTo>
                  <a:lnTo>
                    <a:pt x="169" y="229"/>
                  </a:lnTo>
                  <a:lnTo>
                    <a:pt x="158" y="191"/>
                  </a:lnTo>
                  <a:lnTo>
                    <a:pt x="141" y="147"/>
                  </a:lnTo>
                  <a:lnTo>
                    <a:pt x="125" y="109"/>
                  </a:lnTo>
                  <a:lnTo>
                    <a:pt x="98" y="77"/>
                  </a:lnTo>
                  <a:lnTo>
                    <a:pt x="71" y="49"/>
                  </a:lnTo>
                  <a:lnTo>
                    <a:pt x="33"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7" name="Freeform 223"/>
            <p:cNvSpPr>
              <a:spLocks noChangeArrowheads="1"/>
            </p:cNvSpPr>
            <p:nvPr/>
          </p:nvSpPr>
          <p:spPr bwMode="auto">
            <a:xfrm>
              <a:off x="11623675" y="2416175"/>
              <a:ext cx="371475" cy="374650"/>
            </a:xfrm>
            <a:custGeom>
              <a:avLst/>
              <a:gdLst>
                <a:gd name="T0" fmla="*/ 516 w 1038"/>
                <a:gd name="T1" fmla="*/ 1044 h 1045"/>
                <a:gd name="T2" fmla="*/ 483 w 1038"/>
                <a:gd name="T3" fmla="*/ 1039 h 1045"/>
                <a:gd name="T4" fmla="*/ 467 w 1038"/>
                <a:gd name="T5" fmla="*/ 1028 h 1045"/>
                <a:gd name="T6" fmla="*/ 456 w 1038"/>
                <a:gd name="T7" fmla="*/ 1016 h 1045"/>
                <a:gd name="T8" fmla="*/ 22 w 1038"/>
                <a:gd name="T9" fmla="*/ 587 h 1045"/>
                <a:gd name="T10" fmla="*/ 11 w 1038"/>
                <a:gd name="T11" fmla="*/ 571 h 1045"/>
                <a:gd name="T12" fmla="*/ 6 w 1038"/>
                <a:gd name="T13" fmla="*/ 555 h 1045"/>
                <a:gd name="T14" fmla="*/ 0 w 1038"/>
                <a:gd name="T15" fmla="*/ 539 h 1045"/>
                <a:gd name="T16" fmla="*/ 0 w 1038"/>
                <a:gd name="T17" fmla="*/ 522 h 1045"/>
                <a:gd name="T18" fmla="*/ 0 w 1038"/>
                <a:gd name="T19" fmla="*/ 506 h 1045"/>
                <a:gd name="T20" fmla="*/ 6 w 1038"/>
                <a:gd name="T21" fmla="*/ 490 h 1045"/>
                <a:gd name="T22" fmla="*/ 11 w 1038"/>
                <a:gd name="T23" fmla="*/ 473 h 1045"/>
                <a:gd name="T24" fmla="*/ 22 w 1038"/>
                <a:gd name="T25" fmla="*/ 462 h 1045"/>
                <a:gd name="T26" fmla="*/ 456 w 1038"/>
                <a:gd name="T27" fmla="*/ 28 h 1045"/>
                <a:gd name="T28" fmla="*/ 467 w 1038"/>
                <a:gd name="T29" fmla="*/ 17 h 1045"/>
                <a:gd name="T30" fmla="*/ 483 w 1038"/>
                <a:gd name="T31" fmla="*/ 12 h 1045"/>
                <a:gd name="T32" fmla="*/ 500 w 1038"/>
                <a:gd name="T33" fmla="*/ 6 h 1045"/>
                <a:gd name="T34" fmla="*/ 516 w 1038"/>
                <a:gd name="T35" fmla="*/ 0 h 1045"/>
                <a:gd name="T36" fmla="*/ 532 w 1038"/>
                <a:gd name="T37" fmla="*/ 6 h 1045"/>
                <a:gd name="T38" fmla="*/ 548 w 1038"/>
                <a:gd name="T39" fmla="*/ 12 h 1045"/>
                <a:gd name="T40" fmla="*/ 565 w 1038"/>
                <a:gd name="T41" fmla="*/ 17 h 1045"/>
                <a:gd name="T42" fmla="*/ 581 w 1038"/>
                <a:gd name="T43" fmla="*/ 28 h 1045"/>
                <a:gd name="T44" fmla="*/ 1010 w 1038"/>
                <a:gd name="T45" fmla="*/ 462 h 1045"/>
                <a:gd name="T46" fmla="*/ 1021 w 1038"/>
                <a:gd name="T47" fmla="*/ 473 h 1045"/>
                <a:gd name="T48" fmla="*/ 1031 w 1038"/>
                <a:gd name="T49" fmla="*/ 490 h 1045"/>
                <a:gd name="T50" fmla="*/ 1037 w 1038"/>
                <a:gd name="T51" fmla="*/ 506 h 1045"/>
                <a:gd name="T52" fmla="*/ 1037 w 1038"/>
                <a:gd name="T53" fmla="*/ 522 h 1045"/>
                <a:gd name="T54" fmla="*/ 1037 w 1038"/>
                <a:gd name="T55" fmla="*/ 539 h 1045"/>
                <a:gd name="T56" fmla="*/ 1031 w 1038"/>
                <a:gd name="T57" fmla="*/ 555 h 1045"/>
                <a:gd name="T58" fmla="*/ 1021 w 1038"/>
                <a:gd name="T59" fmla="*/ 571 h 1045"/>
                <a:gd name="T60" fmla="*/ 1010 w 1038"/>
                <a:gd name="T61" fmla="*/ 587 h 1045"/>
                <a:gd name="T62" fmla="*/ 581 w 1038"/>
                <a:gd name="T63" fmla="*/ 1016 h 1045"/>
                <a:gd name="T64" fmla="*/ 565 w 1038"/>
                <a:gd name="T65" fmla="*/ 1028 h 1045"/>
                <a:gd name="T66" fmla="*/ 548 w 1038"/>
                <a:gd name="T67" fmla="*/ 1039 h 1045"/>
                <a:gd name="T68" fmla="*/ 516 w 1038"/>
                <a:gd name="T69" fmla="*/ 1044 h 1045"/>
                <a:gd name="T70" fmla="*/ 206 w 1038"/>
                <a:gd name="T71" fmla="*/ 522 h 1045"/>
                <a:gd name="T72" fmla="*/ 516 w 1038"/>
                <a:gd name="T73" fmla="*/ 832 h 1045"/>
                <a:gd name="T74" fmla="*/ 825 w 1038"/>
                <a:gd name="T75" fmla="*/ 522 h 1045"/>
                <a:gd name="T76" fmla="*/ 516 w 1038"/>
                <a:gd name="T77" fmla="*/ 213 h 1045"/>
                <a:gd name="T78" fmla="*/ 206 w 1038"/>
                <a:gd name="T79" fmla="*/ 52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45">
                  <a:moveTo>
                    <a:pt x="516" y="1044"/>
                  </a:moveTo>
                  <a:lnTo>
                    <a:pt x="483" y="1039"/>
                  </a:lnTo>
                  <a:lnTo>
                    <a:pt x="467" y="1028"/>
                  </a:lnTo>
                  <a:lnTo>
                    <a:pt x="456" y="1016"/>
                  </a:lnTo>
                  <a:lnTo>
                    <a:pt x="22" y="587"/>
                  </a:lnTo>
                  <a:lnTo>
                    <a:pt x="11" y="571"/>
                  </a:lnTo>
                  <a:lnTo>
                    <a:pt x="6" y="555"/>
                  </a:lnTo>
                  <a:lnTo>
                    <a:pt x="0" y="539"/>
                  </a:lnTo>
                  <a:lnTo>
                    <a:pt x="0" y="522"/>
                  </a:lnTo>
                  <a:lnTo>
                    <a:pt x="0" y="506"/>
                  </a:lnTo>
                  <a:lnTo>
                    <a:pt x="6" y="490"/>
                  </a:lnTo>
                  <a:lnTo>
                    <a:pt x="11" y="473"/>
                  </a:lnTo>
                  <a:lnTo>
                    <a:pt x="22" y="462"/>
                  </a:lnTo>
                  <a:lnTo>
                    <a:pt x="456" y="28"/>
                  </a:lnTo>
                  <a:lnTo>
                    <a:pt x="467" y="17"/>
                  </a:lnTo>
                  <a:lnTo>
                    <a:pt x="483" y="12"/>
                  </a:lnTo>
                  <a:lnTo>
                    <a:pt x="500" y="6"/>
                  </a:lnTo>
                  <a:lnTo>
                    <a:pt x="516" y="0"/>
                  </a:lnTo>
                  <a:lnTo>
                    <a:pt x="532" y="6"/>
                  </a:lnTo>
                  <a:lnTo>
                    <a:pt x="548" y="12"/>
                  </a:lnTo>
                  <a:lnTo>
                    <a:pt x="565" y="17"/>
                  </a:lnTo>
                  <a:lnTo>
                    <a:pt x="581" y="28"/>
                  </a:lnTo>
                  <a:lnTo>
                    <a:pt x="1010" y="462"/>
                  </a:lnTo>
                  <a:lnTo>
                    <a:pt x="1021" y="473"/>
                  </a:lnTo>
                  <a:lnTo>
                    <a:pt x="1031" y="490"/>
                  </a:lnTo>
                  <a:lnTo>
                    <a:pt x="1037" y="506"/>
                  </a:lnTo>
                  <a:lnTo>
                    <a:pt x="1037" y="522"/>
                  </a:lnTo>
                  <a:lnTo>
                    <a:pt x="1037" y="539"/>
                  </a:lnTo>
                  <a:lnTo>
                    <a:pt x="1031" y="555"/>
                  </a:lnTo>
                  <a:lnTo>
                    <a:pt x="1021" y="571"/>
                  </a:lnTo>
                  <a:lnTo>
                    <a:pt x="1010" y="587"/>
                  </a:lnTo>
                  <a:lnTo>
                    <a:pt x="581" y="1016"/>
                  </a:lnTo>
                  <a:lnTo>
                    <a:pt x="565" y="1028"/>
                  </a:lnTo>
                  <a:lnTo>
                    <a:pt x="548" y="1039"/>
                  </a:lnTo>
                  <a:lnTo>
                    <a:pt x="516" y="1044"/>
                  </a:lnTo>
                  <a:close/>
                  <a:moveTo>
                    <a:pt x="206" y="522"/>
                  </a:moveTo>
                  <a:lnTo>
                    <a:pt x="516" y="832"/>
                  </a:lnTo>
                  <a:lnTo>
                    <a:pt x="825" y="522"/>
                  </a:lnTo>
                  <a:lnTo>
                    <a:pt x="516" y="213"/>
                  </a:lnTo>
                  <a:lnTo>
                    <a:pt x="206" y="52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8" name="Freeform 224"/>
            <p:cNvSpPr>
              <a:spLocks noChangeArrowheads="1"/>
            </p:cNvSpPr>
            <p:nvPr/>
          </p:nvSpPr>
          <p:spPr bwMode="auto">
            <a:xfrm>
              <a:off x="11466513" y="3302000"/>
              <a:ext cx="217488" cy="217487"/>
            </a:xfrm>
            <a:custGeom>
              <a:avLst/>
              <a:gdLst>
                <a:gd name="T0" fmla="*/ 244 w 609"/>
                <a:gd name="T1" fmla="*/ 602 h 609"/>
                <a:gd name="T2" fmla="*/ 136 w 609"/>
                <a:gd name="T3" fmla="*/ 554 h 609"/>
                <a:gd name="T4" fmla="*/ 49 w 609"/>
                <a:gd name="T5" fmla="*/ 472 h 609"/>
                <a:gd name="T6" fmla="*/ 5 w 609"/>
                <a:gd name="T7" fmla="*/ 363 h 609"/>
                <a:gd name="T8" fmla="*/ 5 w 609"/>
                <a:gd name="T9" fmla="*/ 244 h 609"/>
                <a:gd name="T10" fmla="*/ 49 w 609"/>
                <a:gd name="T11" fmla="*/ 136 h 609"/>
                <a:gd name="T12" fmla="*/ 136 w 609"/>
                <a:gd name="T13" fmla="*/ 54 h 609"/>
                <a:gd name="T14" fmla="*/ 244 w 609"/>
                <a:gd name="T15" fmla="*/ 5 h 609"/>
                <a:gd name="T16" fmla="*/ 363 w 609"/>
                <a:gd name="T17" fmla="*/ 5 h 609"/>
                <a:gd name="T18" fmla="*/ 472 w 609"/>
                <a:gd name="T19" fmla="*/ 54 h 609"/>
                <a:gd name="T20" fmla="*/ 553 w 609"/>
                <a:gd name="T21" fmla="*/ 136 h 609"/>
                <a:gd name="T22" fmla="*/ 597 w 609"/>
                <a:gd name="T23" fmla="*/ 244 h 609"/>
                <a:gd name="T24" fmla="*/ 597 w 609"/>
                <a:gd name="T25" fmla="*/ 363 h 609"/>
                <a:gd name="T26" fmla="*/ 553 w 609"/>
                <a:gd name="T27" fmla="*/ 472 h 609"/>
                <a:gd name="T28" fmla="*/ 472 w 609"/>
                <a:gd name="T29" fmla="*/ 554 h 609"/>
                <a:gd name="T30" fmla="*/ 363 w 609"/>
                <a:gd name="T31" fmla="*/ 602 h 609"/>
                <a:gd name="T32" fmla="*/ 304 w 609"/>
                <a:gd name="T33" fmla="*/ 173 h 609"/>
                <a:gd name="T34" fmla="*/ 255 w 609"/>
                <a:gd name="T35" fmla="*/ 184 h 609"/>
                <a:gd name="T36" fmla="*/ 211 w 609"/>
                <a:gd name="T37" fmla="*/ 211 h 609"/>
                <a:gd name="T38" fmla="*/ 184 w 609"/>
                <a:gd name="T39" fmla="*/ 255 h 609"/>
                <a:gd name="T40" fmla="*/ 174 w 609"/>
                <a:gd name="T41" fmla="*/ 304 h 609"/>
                <a:gd name="T42" fmla="*/ 184 w 609"/>
                <a:gd name="T43" fmla="*/ 352 h 609"/>
                <a:gd name="T44" fmla="*/ 211 w 609"/>
                <a:gd name="T45" fmla="*/ 396 h 609"/>
                <a:gd name="T46" fmla="*/ 255 w 609"/>
                <a:gd name="T47" fmla="*/ 423 h 609"/>
                <a:gd name="T48" fmla="*/ 304 w 609"/>
                <a:gd name="T49" fmla="*/ 434 h 609"/>
                <a:gd name="T50" fmla="*/ 353 w 609"/>
                <a:gd name="T51" fmla="*/ 423 h 609"/>
                <a:gd name="T52" fmla="*/ 396 w 609"/>
                <a:gd name="T53" fmla="*/ 396 h 609"/>
                <a:gd name="T54" fmla="*/ 423 w 609"/>
                <a:gd name="T55" fmla="*/ 352 h 609"/>
                <a:gd name="T56" fmla="*/ 434 w 609"/>
                <a:gd name="T57" fmla="*/ 304 h 609"/>
                <a:gd name="T58" fmla="*/ 423 w 609"/>
                <a:gd name="T59" fmla="*/ 255 h 609"/>
                <a:gd name="T60" fmla="*/ 396 w 609"/>
                <a:gd name="T61" fmla="*/ 211 h 609"/>
                <a:gd name="T62" fmla="*/ 353 w 609"/>
                <a:gd name="T63" fmla="*/ 184 h 609"/>
                <a:gd name="T64" fmla="*/ 304 w 609"/>
                <a:gd name="T65"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2"/>
                  </a:lnTo>
                  <a:lnTo>
                    <a:pt x="184" y="586"/>
                  </a:lnTo>
                  <a:lnTo>
                    <a:pt x="136" y="554"/>
                  </a:lnTo>
                  <a:lnTo>
                    <a:pt x="87" y="521"/>
                  </a:lnTo>
                  <a:lnTo>
                    <a:pt x="49" y="472"/>
                  </a:lnTo>
                  <a:lnTo>
                    <a:pt x="22" y="423"/>
                  </a:lnTo>
                  <a:lnTo>
                    <a:pt x="5" y="363"/>
                  </a:lnTo>
                  <a:lnTo>
                    <a:pt x="0" y="304"/>
                  </a:lnTo>
                  <a:lnTo>
                    <a:pt x="5" y="244"/>
                  </a:lnTo>
                  <a:lnTo>
                    <a:pt x="22" y="184"/>
                  </a:lnTo>
                  <a:lnTo>
                    <a:pt x="49" y="136"/>
                  </a:lnTo>
                  <a:lnTo>
                    <a:pt x="87" y="92"/>
                  </a:lnTo>
                  <a:lnTo>
                    <a:pt x="136" y="54"/>
                  </a:lnTo>
                  <a:lnTo>
                    <a:pt x="184" y="27"/>
                  </a:lnTo>
                  <a:lnTo>
                    <a:pt x="244" y="5"/>
                  </a:lnTo>
                  <a:lnTo>
                    <a:pt x="304" y="0"/>
                  </a:lnTo>
                  <a:lnTo>
                    <a:pt x="363" y="5"/>
                  </a:lnTo>
                  <a:lnTo>
                    <a:pt x="418" y="27"/>
                  </a:lnTo>
                  <a:lnTo>
                    <a:pt x="472" y="54"/>
                  </a:lnTo>
                  <a:lnTo>
                    <a:pt x="515" y="92"/>
                  </a:lnTo>
                  <a:lnTo>
                    <a:pt x="553" y="136"/>
                  </a:lnTo>
                  <a:lnTo>
                    <a:pt x="580" y="184"/>
                  </a:lnTo>
                  <a:lnTo>
                    <a:pt x="597" y="244"/>
                  </a:lnTo>
                  <a:lnTo>
                    <a:pt x="608" y="304"/>
                  </a:lnTo>
                  <a:lnTo>
                    <a:pt x="597" y="363"/>
                  </a:lnTo>
                  <a:lnTo>
                    <a:pt x="580" y="423"/>
                  </a:lnTo>
                  <a:lnTo>
                    <a:pt x="553" y="472"/>
                  </a:lnTo>
                  <a:lnTo>
                    <a:pt x="515" y="521"/>
                  </a:lnTo>
                  <a:lnTo>
                    <a:pt x="472" y="554"/>
                  </a:lnTo>
                  <a:lnTo>
                    <a:pt x="418" y="586"/>
                  </a:lnTo>
                  <a:lnTo>
                    <a:pt x="363" y="602"/>
                  </a:lnTo>
                  <a:lnTo>
                    <a:pt x="304" y="608"/>
                  </a:lnTo>
                  <a:close/>
                  <a:moveTo>
                    <a:pt x="304" y="173"/>
                  </a:moveTo>
                  <a:lnTo>
                    <a:pt x="276" y="179"/>
                  </a:lnTo>
                  <a:lnTo>
                    <a:pt x="255" y="184"/>
                  </a:lnTo>
                  <a:lnTo>
                    <a:pt x="228" y="195"/>
                  </a:lnTo>
                  <a:lnTo>
                    <a:pt x="211" y="211"/>
                  </a:lnTo>
                  <a:lnTo>
                    <a:pt x="195" y="233"/>
                  </a:lnTo>
                  <a:lnTo>
                    <a:pt x="184" y="255"/>
                  </a:lnTo>
                  <a:lnTo>
                    <a:pt x="174" y="277"/>
                  </a:lnTo>
                  <a:lnTo>
                    <a:pt x="174" y="304"/>
                  </a:lnTo>
                  <a:lnTo>
                    <a:pt x="174" y="331"/>
                  </a:lnTo>
                  <a:lnTo>
                    <a:pt x="184" y="352"/>
                  </a:lnTo>
                  <a:lnTo>
                    <a:pt x="195" y="375"/>
                  </a:lnTo>
                  <a:lnTo>
                    <a:pt x="211" y="396"/>
                  </a:lnTo>
                  <a:lnTo>
                    <a:pt x="228" y="413"/>
                  </a:lnTo>
                  <a:lnTo>
                    <a:pt x="255" y="423"/>
                  </a:lnTo>
                  <a:lnTo>
                    <a:pt x="276" y="429"/>
                  </a:lnTo>
                  <a:lnTo>
                    <a:pt x="304" y="434"/>
                  </a:lnTo>
                  <a:lnTo>
                    <a:pt x="331" y="429"/>
                  </a:lnTo>
                  <a:lnTo>
                    <a:pt x="353" y="423"/>
                  </a:lnTo>
                  <a:lnTo>
                    <a:pt x="374" y="413"/>
                  </a:lnTo>
                  <a:lnTo>
                    <a:pt x="396" y="396"/>
                  </a:lnTo>
                  <a:lnTo>
                    <a:pt x="412" y="375"/>
                  </a:lnTo>
                  <a:lnTo>
                    <a:pt x="423" y="352"/>
                  </a:lnTo>
                  <a:lnTo>
                    <a:pt x="428" y="331"/>
                  </a:lnTo>
                  <a:lnTo>
                    <a:pt x="434" y="304"/>
                  </a:lnTo>
                  <a:lnTo>
                    <a:pt x="428" y="277"/>
                  </a:lnTo>
                  <a:lnTo>
                    <a:pt x="423" y="255"/>
                  </a:lnTo>
                  <a:lnTo>
                    <a:pt x="412" y="233"/>
                  </a:lnTo>
                  <a:lnTo>
                    <a:pt x="396" y="211"/>
                  </a:lnTo>
                  <a:lnTo>
                    <a:pt x="374" y="195"/>
                  </a:lnTo>
                  <a:lnTo>
                    <a:pt x="353" y="184"/>
                  </a:lnTo>
                  <a:lnTo>
                    <a:pt x="331" y="179"/>
                  </a:lnTo>
                  <a:lnTo>
                    <a:pt x="304" y="17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09" name="Freeform 225"/>
            <p:cNvSpPr>
              <a:spLocks noChangeArrowheads="1"/>
            </p:cNvSpPr>
            <p:nvPr/>
          </p:nvSpPr>
          <p:spPr bwMode="auto">
            <a:xfrm>
              <a:off x="10375900" y="3619500"/>
              <a:ext cx="217488" cy="215900"/>
            </a:xfrm>
            <a:custGeom>
              <a:avLst/>
              <a:gdLst>
                <a:gd name="T0" fmla="*/ 245 w 610"/>
                <a:gd name="T1" fmla="*/ 598 h 605"/>
                <a:gd name="T2" fmla="*/ 137 w 610"/>
                <a:gd name="T3" fmla="*/ 555 h 605"/>
                <a:gd name="T4" fmla="*/ 49 w 610"/>
                <a:gd name="T5" fmla="*/ 468 h 605"/>
                <a:gd name="T6" fmla="*/ 6 w 610"/>
                <a:gd name="T7" fmla="*/ 364 h 605"/>
                <a:gd name="T8" fmla="*/ 6 w 610"/>
                <a:gd name="T9" fmla="*/ 239 h 605"/>
                <a:gd name="T10" fmla="*/ 55 w 610"/>
                <a:gd name="T11" fmla="*/ 131 h 605"/>
                <a:gd name="T12" fmla="*/ 137 w 610"/>
                <a:gd name="T13" fmla="*/ 50 h 605"/>
                <a:gd name="T14" fmla="*/ 245 w 610"/>
                <a:gd name="T15" fmla="*/ 6 h 605"/>
                <a:gd name="T16" fmla="*/ 364 w 610"/>
                <a:gd name="T17" fmla="*/ 6 h 605"/>
                <a:gd name="T18" fmla="*/ 473 w 610"/>
                <a:gd name="T19" fmla="*/ 50 h 605"/>
                <a:gd name="T20" fmla="*/ 554 w 610"/>
                <a:gd name="T21" fmla="*/ 131 h 605"/>
                <a:gd name="T22" fmla="*/ 603 w 610"/>
                <a:gd name="T23" fmla="*/ 239 h 605"/>
                <a:gd name="T24" fmla="*/ 603 w 610"/>
                <a:gd name="T25" fmla="*/ 364 h 605"/>
                <a:gd name="T26" fmla="*/ 554 w 610"/>
                <a:gd name="T27" fmla="*/ 473 h 605"/>
                <a:gd name="T28" fmla="*/ 473 w 610"/>
                <a:gd name="T29" fmla="*/ 555 h 605"/>
                <a:gd name="T30" fmla="*/ 364 w 610"/>
                <a:gd name="T31" fmla="*/ 598 h 605"/>
                <a:gd name="T32" fmla="*/ 305 w 610"/>
                <a:gd name="T33" fmla="*/ 175 h 605"/>
                <a:gd name="T34" fmla="*/ 256 w 610"/>
                <a:gd name="T35" fmla="*/ 185 h 605"/>
                <a:gd name="T36" fmla="*/ 212 w 610"/>
                <a:gd name="T37" fmla="*/ 212 h 605"/>
                <a:gd name="T38" fmla="*/ 185 w 610"/>
                <a:gd name="T39" fmla="*/ 250 h 605"/>
                <a:gd name="T40" fmla="*/ 174 w 610"/>
                <a:gd name="T41" fmla="*/ 305 h 605"/>
                <a:gd name="T42" fmla="*/ 185 w 610"/>
                <a:gd name="T43" fmla="*/ 354 h 605"/>
                <a:gd name="T44" fmla="*/ 212 w 610"/>
                <a:gd name="T45" fmla="*/ 391 h 605"/>
                <a:gd name="T46" fmla="*/ 256 w 610"/>
                <a:gd name="T47" fmla="*/ 424 h 605"/>
                <a:gd name="T48" fmla="*/ 305 w 610"/>
                <a:gd name="T49" fmla="*/ 430 h 605"/>
                <a:gd name="T50" fmla="*/ 353 w 610"/>
                <a:gd name="T51" fmla="*/ 419 h 605"/>
                <a:gd name="T52" fmla="*/ 397 w 610"/>
                <a:gd name="T53" fmla="*/ 391 h 605"/>
                <a:gd name="T54" fmla="*/ 424 w 610"/>
                <a:gd name="T55" fmla="*/ 354 h 605"/>
                <a:gd name="T56" fmla="*/ 435 w 610"/>
                <a:gd name="T57" fmla="*/ 305 h 605"/>
                <a:gd name="T58" fmla="*/ 424 w 610"/>
                <a:gd name="T59" fmla="*/ 250 h 605"/>
                <a:gd name="T60" fmla="*/ 397 w 610"/>
                <a:gd name="T61" fmla="*/ 212 h 605"/>
                <a:gd name="T62" fmla="*/ 353 w 610"/>
                <a:gd name="T63" fmla="*/ 185 h 605"/>
                <a:gd name="T64" fmla="*/ 305 w 610"/>
                <a:gd name="T65" fmla="*/ 1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605">
                  <a:moveTo>
                    <a:pt x="305" y="604"/>
                  </a:moveTo>
                  <a:lnTo>
                    <a:pt x="245" y="598"/>
                  </a:lnTo>
                  <a:lnTo>
                    <a:pt x="185" y="582"/>
                  </a:lnTo>
                  <a:lnTo>
                    <a:pt x="137" y="555"/>
                  </a:lnTo>
                  <a:lnTo>
                    <a:pt x="87" y="516"/>
                  </a:lnTo>
                  <a:lnTo>
                    <a:pt x="49" y="468"/>
                  </a:lnTo>
                  <a:lnTo>
                    <a:pt x="22" y="419"/>
                  </a:lnTo>
                  <a:lnTo>
                    <a:pt x="6" y="364"/>
                  </a:lnTo>
                  <a:lnTo>
                    <a:pt x="0" y="305"/>
                  </a:lnTo>
                  <a:lnTo>
                    <a:pt x="6" y="239"/>
                  </a:lnTo>
                  <a:lnTo>
                    <a:pt x="22" y="185"/>
                  </a:lnTo>
                  <a:lnTo>
                    <a:pt x="55" y="131"/>
                  </a:lnTo>
                  <a:lnTo>
                    <a:pt x="87" y="87"/>
                  </a:lnTo>
                  <a:lnTo>
                    <a:pt x="137" y="50"/>
                  </a:lnTo>
                  <a:lnTo>
                    <a:pt x="185" y="23"/>
                  </a:lnTo>
                  <a:lnTo>
                    <a:pt x="245" y="6"/>
                  </a:lnTo>
                  <a:lnTo>
                    <a:pt x="305" y="0"/>
                  </a:lnTo>
                  <a:lnTo>
                    <a:pt x="364" y="6"/>
                  </a:lnTo>
                  <a:lnTo>
                    <a:pt x="424" y="23"/>
                  </a:lnTo>
                  <a:lnTo>
                    <a:pt x="473" y="50"/>
                  </a:lnTo>
                  <a:lnTo>
                    <a:pt x="516" y="87"/>
                  </a:lnTo>
                  <a:lnTo>
                    <a:pt x="554" y="131"/>
                  </a:lnTo>
                  <a:lnTo>
                    <a:pt x="581" y="185"/>
                  </a:lnTo>
                  <a:lnTo>
                    <a:pt x="603" y="239"/>
                  </a:lnTo>
                  <a:lnTo>
                    <a:pt x="609" y="305"/>
                  </a:lnTo>
                  <a:lnTo>
                    <a:pt x="603" y="364"/>
                  </a:lnTo>
                  <a:lnTo>
                    <a:pt x="581" y="419"/>
                  </a:lnTo>
                  <a:lnTo>
                    <a:pt x="554" y="473"/>
                  </a:lnTo>
                  <a:lnTo>
                    <a:pt x="516" y="516"/>
                  </a:lnTo>
                  <a:lnTo>
                    <a:pt x="473" y="555"/>
                  </a:lnTo>
                  <a:lnTo>
                    <a:pt x="424" y="582"/>
                  </a:lnTo>
                  <a:lnTo>
                    <a:pt x="364" y="598"/>
                  </a:lnTo>
                  <a:lnTo>
                    <a:pt x="305" y="604"/>
                  </a:lnTo>
                  <a:close/>
                  <a:moveTo>
                    <a:pt x="305" y="175"/>
                  </a:moveTo>
                  <a:lnTo>
                    <a:pt x="277" y="175"/>
                  </a:lnTo>
                  <a:lnTo>
                    <a:pt x="256" y="185"/>
                  </a:lnTo>
                  <a:lnTo>
                    <a:pt x="234" y="196"/>
                  </a:lnTo>
                  <a:lnTo>
                    <a:pt x="212" y="212"/>
                  </a:lnTo>
                  <a:lnTo>
                    <a:pt x="196" y="229"/>
                  </a:lnTo>
                  <a:lnTo>
                    <a:pt x="185" y="250"/>
                  </a:lnTo>
                  <a:lnTo>
                    <a:pt x="180" y="278"/>
                  </a:lnTo>
                  <a:lnTo>
                    <a:pt x="174" y="305"/>
                  </a:lnTo>
                  <a:lnTo>
                    <a:pt x="180" y="327"/>
                  </a:lnTo>
                  <a:lnTo>
                    <a:pt x="185" y="354"/>
                  </a:lnTo>
                  <a:lnTo>
                    <a:pt x="196" y="375"/>
                  </a:lnTo>
                  <a:lnTo>
                    <a:pt x="212" y="391"/>
                  </a:lnTo>
                  <a:lnTo>
                    <a:pt x="234" y="408"/>
                  </a:lnTo>
                  <a:lnTo>
                    <a:pt x="256" y="424"/>
                  </a:lnTo>
                  <a:lnTo>
                    <a:pt x="277" y="430"/>
                  </a:lnTo>
                  <a:lnTo>
                    <a:pt x="305" y="430"/>
                  </a:lnTo>
                  <a:lnTo>
                    <a:pt x="332" y="430"/>
                  </a:lnTo>
                  <a:lnTo>
                    <a:pt x="353" y="419"/>
                  </a:lnTo>
                  <a:lnTo>
                    <a:pt x="375" y="408"/>
                  </a:lnTo>
                  <a:lnTo>
                    <a:pt x="397" y="391"/>
                  </a:lnTo>
                  <a:lnTo>
                    <a:pt x="413" y="375"/>
                  </a:lnTo>
                  <a:lnTo>
                    <a:pt x="424" y="354"/>
                  </a:lnTo>
                  <a:lnTo>
                    <a:pt x="429" y="327"/>
                  </a:lnTo>
                  <a:lnTo>
                    <a:pt x="435" y="305"/>
                  </a:lnTo>
                  <a:lnTo>
                    <a:pt x="429" y="278"/>
                  </a:lnTo>
                  <a:lnTo>
                    <a:pt x="424" y="250"/>
                  </a:lnTo>
                  <a:lnTo>
                    <a:pt x="413" y="229"/>
                  </a:lnTo>
                  <a:lnTo>
                    <a:pt x="397" y="212"/>
                  </a:lnTo>
                  <a:lnTo>
                    <a:pt x="375" y="196"/>
                  </a:lnTo>
                  <a:lnTo>
                    <a:pt x="353" y="185"/>
                  </a:lnTo>
                  <a:lnTo>
                    <a:pt x="332" y="175"/>
                  </a:lnTo>
                  <a:lnTo>
                    <a:pt x="305" y="17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0" name="Freeform 226"/>
            <p:cNvSpPr>
              <a:spLocks noChangeArrowheads="1"/>
            </p:cNvSpPr>
            <p:nvPr/>
          </p:nvSpPr>
          <p:spPr bwMode="auto">
            <a:xfrm>
              <a:off x="10844213" y="3273425"/>
              <a:ext cx="217488" cy="217487"/>
            </a:xfrm>
            <a:custGeom>
              <a:avLst/>
              <a:gdLst>
                <a:gd name="T0" fmla="*/ 244 w 609"/>
                <a:gd name="T1" fmla="*/ 603 h 610"/>
                <a:gd name="T2" fmla="*/ 136 w 609"/>
                <a:gd name="T3" fmla="*/ 554 h 610"/>
                <a:gd name="T4" fmla="*/ 55 w 609"/>
                <a:gd name="T5" fmla="*/ 473 h 610"/>
                <a:gd name="T6" fmla="*/ 5 w 609"/>
                <a:gd name="T7" fmla="*/ 364 h 610"/>
                <a:gd name="T8" fmla="*/ 5 w 609"/>
                <a:gd name="T9" fmla="*/ 245 h 610"/>
                <a:gd name="T10" fmla="*/ 55 w 609"/>
                <a:gd name="T11" fmla="*/ 136 h 610"/>
                <a:gd name="T12" fmla="*/ 136 w 609"/>
                <a:gd name="T13" fmla="*/ 54 h 610"/>
                <a:gd name="T14" fmla="*/ 244 w 609"/>
                <a:gd name="T15" fmla="*/ 11 h 610"/>
                <a:gd name="T16" fmla="*/ 363 w 609"/>
                <a:gd name="T17" fmla="*/ 11 h 610"/>
                <a:gd name="T18" fmla="*/ 472 w 609"/>
                <a:gd name="T19" fmla="*/ 54 h 610"/>
                <a:gd name="T20" fmla="*/ 554 w 609"/>
                <a:gd name="T21" fmla="*/ 136 h 610"/>
                <a:gd name="T22" fmla="*/ 603 w 609"/>
                <a:gd name="T23" fmla="*/ 245 h 610"/>
                <a:gd name="T24" fmla="*/ 603 w 609"/>
                <a:gd name="T25" fmla="*/ 364 h 610"/>
                <a:gd name="T26" fmla="*/ 554 w 609"/>
                <a:gd name="T27" fmla="*/ 473 h 610"/>
                <a:gd name="T28" fmla="*/ 472 w 609"/>
                <a:gd name="T29" fmla="*/ 554 h 610"/>
                <a:gd name="T30" fmla="*/ 363 w 609"/>
                <a:gd name="T31" fmla="*/ 603 h 610"/>
                <a:gd name="T32" fmla="*/ 304 w 609"/>
                <a:gd name="T33" fmla="*/ 174 h 610"/>
                <a:gd name="T34" fmla="*/ 255 w 609"/>
                <a:gd name="T35" fmla="*/ 185 h 610"/>
                <a:gd name="T36" fmla="*/ 211 w 609"/>
                <a:gd name="T37" fmla="*/ 212 h 610"/>
                <a:gd name="T38" fmla="*/ 184 w 609"/>
                <a:gd name="T39" fmla="*/ 255 h 610"/>
                <a:gd name="T40" fmla="*/ 174 w 609"/>
                <a:gd name="T41" fmla="*/ 304 h 610"/>
                <a:gd name="T42" fmla="*/ 184 w 609"/>
                <a:gd name="T43" fmla="*/ 353 h 610"/>
                <a:gd name="T44" fmla="*/ 211 w 609"/>
                <a:gd name="T45" fmla="*/ 397 h 610"/>
                <a:gd name="T46" fmla="*/ 255 w 609"/>
                <a:gd name="T47" fmla="*/ 424 h 610"/>
                <a:gd name="T48" fmla="*/ 304 w 609"/>
                <a:gd name="T49" fmla="*/ 434 h 610"/>
                <a:gd name="T50" fmla="*/ 353 w 609"/>
                <a:gd name="T51" fmla="*/ 424 h 610"/>
                <a:gd name="T52" fmla="*/ 396 w 609"/>
                <a:gd name="T53" fmla="*/ 397 h 610"/>
                <a:gd name="T54" fmla="*/ 423 w 609"/>
                <a:gd name="T55" fmla="*/ 353 h 610"/>
                <a:gd name="T56" fmla="*/ 434 w 609"/>
                <a:gd name="T57" fmla="*/ 304 h 610"/>
                <a:gd name="T58" fmla="*/ 423 w 609"/>
                <a:gd name="T59" fmla="*/ 255 h 610"/>
                <a:gd name="T60" fmla="*/ 396 w 609"/>
                <a:gd name="T61" fmla="*/ 212 h 610"/>
                <a:gd name="T62" fmla="*/ 353 w 609"/>
                <a:gd name="T63" fmla="*/ 185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4" y="603"/>
                  </a:lnTo>
                  <a:lnTo>
                    <a:pt x="184" y="587"/>
                  </a:lnTo>
                  <a:lnTo>
                    <a:pt x="136" y="554"/>
                  </a:lnTo>
                  <a:lnTo>
                    <a:pt x="92" y="522"/>
                  </a:lnTo>
                  <a:lnTo>
                    <a:pt x="55" y="473"/>
                  </a:lnTo>
                  <a:lnTo>
                    <a:pt x="27" y="424"/>
                  </a:lnTo>
                  <a:lnTo>
                    <a:pt x="5" y="364"/>
                  </a:lnTo>
                  <a:lnTo>
                    <a:pt x="0" y="304"/>
                  </a:lnTo>
                  <a:lnTo>
                    <a:pt x="5" y="245"/>
                  </a:lnTo>
                  <a:lnTo>
                    <a:pt x="27" y="190"/>
                  </a:lnTo>
                  <a:lnTo>
                    <a:pt x="55" y="136"/>
                  </a:lnTo>
                  <a:lnTo>
                    <a:pt x="92" y="93"/>
                  </a:lnTo>
                  <a:lnTo>
                    <a:pt x="136" y="54"/>
                  </a:lnTo>
                  <a:lnTo>
                    <a:pt x="184" y="27"/>
                  </a:lnTo>
                  <a:lnTo>
                    <a:pt x="244" y="11"/>
                  </a:lnTo>
                  <a:lnTo>
                    <a:pt x="304" y="0"/>
                  </a:lnTo>
                  <a:lnTo>
                    <a:pt x="363" y="11"/>
                  </a:lnTo>
                  <a:lnTo>
                    <a:pt x="423" y="27"/>
                  </a:lnTo>
                  <a:lnTo>
                    <a:pt x="472" y="54"/>
                  </a:lnTo>
                  <a:lnTo>
                    <a:pt x="515" y="93"/>
                  </a:lnTo>
                  <a:lnTo>
                    <a:pt x="554" y="136"/>
                  </a:lnTo>
                  <a:lnTo>
                    <a:pt x="581" y="190"/>
                  </a:lnTo>
                  <a:lnTo>
                    <a:pt x="603" y="245"/>
                  </a:lnTo>
                  <a:lnTo>
                    <a:pt x="608" y="304"/>
                  </a:lnTo>
                  <a:lnTo>
                    <a:pt x="603" y="364"/>
                  </a:lnTo>
                  <a:lnTo>
                    <a:pt x="581" y="424"/>
                  </a:lnTo>
                  <a:lnTo>
                    <a:pt x="554" y="473"/>
                  </a:lnTo>
                  <a:lnTo>
                    <a:pt x="515" y="522"/>
                  </a:lnTo>
                  <a:lnTo>
                    <a:pt x="472" y="554"/>
                  </a:lnTo>
                  <a:lnTo>
                    <a:pt x="423" y="587"/>
                  </a:lnTo>
                  <a:lnTo>
                    <a:pt x="363" y="603"/>
                  </a:lnTo>
                  <a:lnTo>
                    <a:pt x="304" y="609"/>
                  </a:lnTo>
                  <a:close/>
                  <a:moveTo>
                    <a:pt x="304" y="174"/>
                  </a:moveTo>
                  <a:lnTo>
                    <a:pt x="277" y="179"/>
                  </a:lnTo>
                  <a:lnTo>
                    <a:pt x="255" y="185"/>
                  </a:lnTo>
                  <a:lnTo>
                    <a:pt x="234" y="195"/>
                  </a:lnTo>
                  <a:lnTo>
                    <a:pt x="211" y="212"/>
                  </a:lnTo>
                  <a:lnTo>
                    <a:pt x="195" y="234"/>
                  </a:lnTo>
                  <a:lnTo>
                    <a:pt x="184" y="255"/>
                  </a:lnTo>
                  <a:lnTo>
                    <a:pt x="179" y="277"/>
                  </a:lnTo>
                  <a:lnTo>
                    <a:pt x="174" y="304"/>
                  </a:lnTo>
                  <a:lnTo>
                    <a:pt x="179" y="332"/>
                  </a:lnTo>
                  <a:lnTo>
                    <a:pt x="184" y="353"/>
                  </a:lnTo>
                  <a:lnTo>
                    <a:pt x="195" y="380"/>
                  </a:lnTo>
                  <a:lnTo>
                    <a:pt x="211" y="397"/>
                  </a:lnTo>
                  <a:lnTo>
                    <a:pt x="234" y="413"/>
                  </a:lnTo>
                  <a:lnTo>
                    <a:pt x="255" y="424"/>
                  </a:lnTo>
                  <a:lnTo>
                    <a:pt x="277" y="434"/>
                  </a:lnTo>
                  <a:lnTo>
                    <a:pt x="304" y="434"/>
                  </a:lnTo>
                  <a:lnTo>
                    <a:pt x="331" y="434"/>
                  </a:lnTo>
                  <a:lnTo>
                    <a:pt x="353" y="424"/>
                  </a:lnTo>
                  <a:lnTo>
                    <a:pt x="375" y="413"/>
                  </a:lnTo>
                  <a:lnTo>
                    <a:pt x="396" y="397"/>
                  </a:lnTo>
                  <a:lnTo>
                    <a:pt x="413" y="380"/>
                  </a:lnTo>
                  <a:lnTo>
                    <a:pt x="423" y="353"/>
                  </a:lnTo>
                  <a:lnTo>
                    <a:pt x="429" y="332"/>
                  </a:lnTo>
                  <a:lnTo>
                    <a:pt x="434" y="304"/>
                  </a:lnTo>
                  <a:lnTo>
                    <a:pt x="429" y="277"/>
                  </a:lnTo>
                  <a:lnTo>
                    <a:pt x="423" y="255"/>
                  </a:lnTo>
                  <a:lnTo>
                    <a:pt x="413" y="234"/>
                  </a:lnTo>
                  <a:lnTo>
                    <a:pt x="396" y="212"/>
                  </a:lnTo>
                  <a:lnTo>
                    <a:pt x="375" y="195"/>
                  </a:lnTo>
                  <a:lnTo>
                    <a:pt x="353" y="185"/>
                  </a:lnTo>
                  <a:lnTo>
                    <a:pt x="331" y="179"/>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1" name="Freeform 227"/>
            <p:cNvSpPr>
              <a:spLocks noChangeArrowheads="1"/>
            </p:cNvSpPr>
            <p:nvPr/>
          </p:nvSpPr>
          <p:spPr bwMode="auto">
            <a:xfrm>
              <a:off x="10844213" y="4859338"/>
              <a:ext cx="217488" cy="215900"/>
            </a:xfrm>
            <a:custGeom>
              <a:avLst/>
              <a:gdLst>
                <a:gd name="T0" fmla="*/ 244 w 609"/>
                <a:gd name="T1" fmla="*/ 597 h 604"/>
                <a:gd name="T2" fmla="*/ 136 w 609"/>
                <a:gd name="T3" fmla="*/ 553 h 604"/>
                <a:gd name="T4" fmla="*/ 55 w 609"/>
                <a:gd name="T5" fmla="*/ 472 h 604"/>
                <a:gd name="T6" fmla="*/ 5 w 609"/>
                <a:gd name="T7" fmla="*/ 364 h 604"/>
                <a:gd name="T8" fmla="*/ 5 w 609"/>
                <a:gd name="T9" fmla="*/ 239 h 604"/>
                <a:gd name="T10" fmla="*/ 55 w 609"/>
                <a:gd name="T11" fmla="*/ 130 h 604"/>
                <a:gd name="T12" fmla="*/ 136 w 609"/>
                <a:gd name="T13" fmla="*/ 49 h 604"/>
                <a:gd name="T14" fmla="*/ 244 w 609"/>
                <a:gd name="T15" fmla="*/ 5 h 604"/>
                <a:gd name="T16" fmla="*/ 363 w 609"/>
                <a:gd name="T17" fmla="*/ 5 h 604"/>
                <a:gd name="T18" fmla="*/ 472 w 609"/>
                <a:gd name="T19" fmla="*/ 49 h 604"/>
                <a:gd name="T20" fmla="*/ 554 w 609"/>
                <a:gd name="T21" fmla="*/ 130 h 604"/>
                <a:gd name="T22" fmla="*/ 603 w 609"/>
                <a:gd name="T23" fmla="*/ 239 h 604"/>
                <a:gd name="T24" fmla="*/ 603 w 609"/>
                <a:gd name="T25" fmla="*/ 364 h 604"/>
                <a:gd name="T26" fmla="*/ 554 w 609"/>
                <a:gd name="T27" fmla="*/ 472 h 604"/>
                <a:gd name="T28" fmla="*/ 472 w 609"/>
                <a:gd name="T29" fmla="*/ 553 h 604"/>
                <a:gd name="T30" fmla="*/ 363 w 609"/>
                <a:gd name="T31" fmla="*/ 597 h 604"/>
                <a:gd name="T32" fmla="*/ 304 w 609"/>
                <a:gd name="T33" fmla="*/ 174 h 604"/>
                <a:gd name="T34" fmla="*/ 255 w 609"/>
                <a:gd name="T35" fmla="*/ 185 h 604"/>
                <a:gd name="T36" fmla="*/ 211 w 609"/>
                <a:gd name="T37" fmla="*/ 212 h 604"/>
                <a:gd name="T38" fmla="*/ 184 w 609"/>
                <a:gd name="T39" fmla="*/ 249 h 604"/>
                <a:gd name="T40" fmla="*/ 174 w 609"/>
                <a:gd name="T41" fmla="*/ 304 h 604"/>
                <a:gd name="T42" fmla="*/ 184 w 609"/>
                <a:gd name="T43" fmla="*/ 353 h 604"/>
                <a:gd name="T44" fmla="*/ 211 w 609"/>
                <a:gd name="T45" fmla="*/ 391 h 604"/>
                <a:gd name="T46" fmla="*/ 255 w 609"/>
                <a:gd name="T47" fmla="*/ 424 h 604"/>
                <a:gd name="T48" fmla="*/ 304 w 609"/>
                <a:gd name="T49" fmla="*/ 429 h 604"/>
                <a:gd name="T50" fmla="*/ 353 w 609"/>
                <a:gd name="T51" fmla="*/ 424 h 604"/>
                <a:gd name="T52" fmla="*/ 396 w 609"/>
                <a:gd name="T53" fmla="*/ 391 h 604"/>
                <a:gd name="T54" fmla="*/ 423 w 609"/>
                <a:gd name="T55" fmla="*/ 353 h 604"/>
                <a:gd name="T56" fmla="*/ 434 w 609"/>
                <a:gd name="T57" fmla="*/ 304 h 604"/>
                <a:gd name="T58" fmla="*/ 423 w 609"/>
                <a:gd name="T59" fmla="*/ 249 h 604"/>
                <a:gd name="T60" fmla="*/ 396 w 609"/>
                <a:gd name="T61" fmla="*/ 212 h 604"/>
                <a:gd name="T62" fmla="*/ 353 w 609"/>
                <a:gd name="T63" fmla="*/ 185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4" y="597"/>
                  </a:lnTo>
                  <a:lnTo>
                    <a:pt x="184" y="581"/>
                  </a:lnTo>
                  <a:lnTo>
                    <a:pt x="136" y="553"/>
                  </a:lnTo>
                  <a:lnTo>
                    <a:pt x="87" y="516"/>
                  </a:lnTo>
                  <a:lnTo>
                    <a:pt x="55" y="472"/>
                  </a:lnTo>
                  <a:lnTo>
                    <a:pt x="22" y="418"/>
                  </a:lnTo>
                  <a:lnTo>
                    <a:pt x="5" y="364"/>
                  </a:lnTo>
                  <a:lnTo>
                    <a:pt x="0" y="304"/>
                  </a:lnTo>
                  <a:lnTo>
                    <a:pt x="5" y="239"/>
                  </a:lnTo>
                  <a:lnTo>
                    <a:pt x="22" y="185"/>
                  </a:lnTo>
                  <a:lnTo>
                    <a:pt x="55" y="130"/>
                  </a:lnTo>
                  <a:lnTo>
                    <a:pt x="87" y="87"/>
                  </a:lnTo>
                  <a:lnTo>
                    <a:pt x="136" y="49"/>
                  </a:lnTo>
                  <a:lnTo>
                    <a:pt x="184" y="21"/>
                  </a:lnTo>
                  <a:lnTo>
                    <a:pt x="244" y="5"/>
                  </a:lnTo>
                  <a:lnTo>
                    <a:pt x="304" y="0"/>
                  </a:lnTo>
                  <a:lnTo>
                    <a:pt x="363" y="5"/>
                  </a:lnTo>
                  <a:lnTo>
                    <a:pt x="423" y="21"/>
                  </a:lnTo>
                  <a:lnTo>
                    <a:pt x="472" y="49"/>
                  </a:lnTo>
                  <a:lnTo>
                    <a:pt x="515" y="87"/>
                  </a:lnTo>
                  <a:lnTo>
                    <a:pt x="554" y="130"/>
                  </a:lnTo>
                  <a:lnTo>
                    <a:pt x="581" y="185"/>
                  </a:lnTo>
                  <a:lnTo>
                    <a:pt x="603" y="239"/>
                  </a:lnTo>
                  <a:lnTo>
                    <a:pt x="608" y="304"/>
                  </a:lnTo>
                  <a:lnTo>
                    <a:pt x="603" y="364"/>
                  </a:lnTo>
                  <a:lnTo>
                    <a:pt x="581" y="418"/>
                  </a:lnTo>
                  <a:lnTo>
                    <a:pt x="554" y="472"/>
                  </a:lnTo>
                  <a:lnTo>
                    <a:pt x="515" y="516"/>
                  </a:lnTo>
                  <a:lnTo>
                    <a:pt x="472" y="553"/>
                  </a:lnTo>
                  <a:lnTo>
                    <a:pt x="423" y="581"/>
                  </a:lnTo>
                  <a:lnTo>
                    <a:pt x="363" y="597"/>
                  </a:lnTo>
                  <a:lnTo>
                    <a:pt x="304" y="603"/>
                  </a:lnTo>
                  <a:close/>
                  <a:moveTo>
                    <a:pt x="304" y="174"/>
                  </a:moveTo>
                  <a:lnTo>
                    <a:pt x="277" y="174"/>
                  </a:lnTo>
                  <a:lnTo>
                    <a:pt x="255" y="185"/>
                  </a:lnTo>
                  <a:lnTo>
                    <a:pt x="234" y="195"/>
                  </a:lnTo>
                  <a:lnTo>
                    <a:pt x="211" y="212"/>
                  </a:lnTo>
                  <a:lnTo>
                    <a:pt x="195" y="228"/>
                  </a:lnTo>
                  <a:lnTo>
                    <a:pt x="184" y="249"/>
                  </a:lnTo>
                  <a:lnTo>
                    <a:pt x="179" y="277"/>
                  </a:lnTo>
                  <a:lnTo>
                    <a:pt x="174" y="304"/>
                  </a:lnTo>
                  <a:lnTo>
                    <a:pt x="179" y="326"/>
                  </a:lnTo>
                  <a:lnTo>
                    <a:pt x="184" y="353"/>
                  </a:lnTo>
                  <a:lnTo>
                    <a:pt x="195" y="374"/>
                  </a:lnTo>
                  <a:lnTo>
                    <a:pt x="211" y="391"/>
                  </a:lnTo>
                  <a:lnTo>
                    <a:pt x="234" y="407"/>
                  </a:lnTo>
                  <a:lnTo>
                    <a:pt x="255" y="424"/>
                  </a:lnTo>
                  <a:lnTo>
                    <a:pt x="277" y="429"/>
                  </a:lnTo>
                  <a:lnTo>
                    <a:pt x="304" y="429"/>
                  </a:lnTo>
                  <a:lnTo>
                    <a:pt x="331" y="429"/>
                  </a:lnTo>
                  <a:lnTo>
                    <a:pt x="353" y="424"/>
                  </a:lnTo>
                  <a:lnTo>
                    <a:pt x="375" y="407"/>
                  </a:lnTo>
                  <a:lnTo>
                    <a:pt x="396" y="391"/>
                  </a:lnTo>
                  <a:lnTo>
                    <a:pt x="413" y="374"/>
                  </a:lnTo>
                  <a:lnTo>
                    <a:pt x="423" y="353"/>
                  </a:lnTo>
                  <a:lnTo>
                    <a:pt x="429" y="326"/>
                  </a:lnTo>
                  <a:lnTo>
                    <a:pt x="434" y="304"/>
                  </a:lnTo>
                  <a:lnTo>
                    <a:pt x="429" y="277"/>
                  </a:lnTo>
                  <a:lnTo>
                    <a:pt x="423" y="249"/>
                  </a:lnTo>
                  <a:lnTo>
                    <a:pt x="413" y="228"/>
                  </a:lnTo>
                  <a:lnTo>
                    <a:pt x="396" y="212"/>
                  </a:lnTo>
                  <a:lnTo>
                    <a:pt x="375" y="195"/>
                  </a:lnTo>
                  <a:lnTo>
                    <a:pt x="353" y="185"/>
                  </a:lnTo>
                  <a:lnTo>
                    <a:pt x="331"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2" name="Freeform 228"/>
            <p:cNvSpPr>
              <a:spLocks noChangeArrowheads="1"/>
            </p:cNvSpPr>
            <p:nvPr/>
          </p:nvSpPr>
          <p:spPr bwMode="auto">
            <a:xfrm>
              <a:off x="10533063" y="3848100"/>
              <a:ext cx="215900" cy="217487"/>
            </a:xfrm>
            <a:custGeom>
              <a:avLst/>
              <a:gdLst>
                <a:gd name="T0" fmla="*/ 244 w 603"/>
                <a:gd name="T1" fmla="*/ 603 h 610"/>
                <a:gd name="T2" fmla="*/ 135 w 603"/>
                <a:gd name="T3" fmla="*/ 554 h 610"/>
                <a:gd name="T4" fmla="*/ 49 w 603"/>
                <a:gd name="T5" fmla="*/ 473 h 610"/>
                <a:gd name="T6" fmla="*/ 6 w 603"/>
                <a:gd name="T7" fmla="*/ 364 h 610"/>
                <a:gd name="T8" fmla="*/ 6 w 603"/>
                <a:gd name="T9" fmla="*/ 244 h 610"/>
                <a:gd name="T10" fmla="*/ 49 w 603"/>
                <a:gd name="T11" fmla="*/ 136 h 610"/>
                <a:gd name="T12" fmla="*/ 130 w 603"/>
                <a:gd name="T13" fmla="*/ 55 h 610"/>
                <a:gd name="T14" fmla="*/ 239 w 603"/>
                <a:gd name="T15" fmla="*/ 5 h 610"/>
                <a:gd name="T16" fmla="*/ 364 w 603"/>
                <a:gd name="T17" fmla="*/ 5 h 610"/>
                <a:gd name="T18" fmla="*/ 472 w 603"/>
                <a:gd name="T19" fmla="*/ 55 h 610"/>
                <a:gd name="T20" fmla="*/ 554 w 603"/>
                <a:gd name="T21" fmla="*/ 136 h 610"/>
                <a:gd name="T22" fmla="*/ 597 w 603"/>
                <a:gd name="T23" fmla="*/ 244 h 610"/>
                <a:gd name="T24" fmla="*/ 597 w 603"/>
                <a:gd name="T25" fmla="*/ 364 h 610"/>
                <a:gd name="T26" fmla="*/ 554 w 603"/>
                <a:gd name="T27" fmla="*/ 473 h 610"/>
                <a:gd name="T28" fmla="*/ 472 w 603"/>
                <a:gd name="T29" fmla="*/ 554 h 610"/>
                <a:gd name="T30" fmla="*/ 364 w 603"/>
                <a:gd name="T31" fmla="*/ 598 h 610"/>
                <a:gd name="T32" fmla="*/ 304 w 603"/>
                <a:gd name="T33" fmla="*/ 174 h 610"/>
                <a:gd name="T34" fmla="*/ 250 w 603"/>
                <a:gd name="T35" fmla="*/ 185 h 610"/>
                <a:gd name="T36" fmla="*/ 212 w 603"/>
                <a:gd name="T37" fmla="*/ 212 h 610"/>
                <a:gd name="T38" fmla="*/ 185 w 603"/>
                <a:gd name="T39" fmla="*/ 255 h 610"/>
                <a:gd name="T40" fmla="*/ 174 w 603"/>
                <a:gd name="T41" fmla="*/ 305 h 610"/>
                <a:gd name="T42" fmla="*/ 185 w 603"/>
                <a:gd name="T43" fmla="*/ 353 h 610"/>
                <a:gd name="T44" fmla="*/ 212 w 603"/>
                <a:gd name="T45" fmla="*/ 396 h 610"/>
                <a:gd name="T46" fmla="*/ 250 w 603"/>
                <a:gd name="T47" fmla="*/ 424 h 610"/>
                <a:gd name="T48" fmla="*/ 304 w 603"/>
                <a:gd name="T49" fmla="*/ 435 h 610"/>
                <a:gd name="T50" fmla="*/ 353 w 603"/>
                <a:gd name="T51" fmla="*/ 424 h 610"/>
                <a:gd name="T52" fmla="*/ 396 w 603"/>
                <a:gd name="T53" fmla="*/ 396 h 610"/>
                <a:gd name="T54" fmla="*/ 423 w 603"/>
                <a:gd name="T55" fmla="*/ 353 h 610"/>
                <a:gd name="T56" fmla="*/ 429 w 603"/>
                <a:gd name="T57" fmla="*/ 305 h 610"/>
                <a:gd name="T58" fmla="*/ 423 w 603"/>
                <a:gd name="T59" fmla="*/ 255 h 610"/>
                <a:gd name="T60" fmla="*/ 391 w 603"/>
                <a:gd name="T61" fmla="*/ 212 h 610"/>
                <a:gd name="T62" fmla="*/ 353 w 603"/>
                <a:gd name="T63" fmla="*/ 185 h 610"/>
                <a:gd name="T64" fmla="*/ 304 w 603"/>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3" h="610">
                  <a:moveTo>
                    <a:pt x="304" y="609"/>
                  </a:moveTo>
                  <a:lnTo>
                    <a:pt x="244" y="603"/>
                  </a:lnTo>
                  <a:lnTo>
                    <a:pt x="185" y="581"/>
                  </a:lnTo>
                  <a:lnTo>
                    <a:pt x="135" y="554"/>
                  </a:lnTo>
                  <a:lnTo>
                    <a:pt x="87" y="517"/>
                  </a:lnTo>
                  <a:lnTo>
                    <a:pt x="49" y="473"/>
                  </a:lnTo>
                  <a:lnTo>
                    <a:pt x="22" y="419"/>
                  </a:lnTo>
                  <a:lnTo>
                    <a:pt x="6" y="364"/>
                  </a:lnTo>
                  <a:lnTo>
                    <a:pt x="0" y="305"/>
                  </a:lnTo>
                  <a:lnTo>
                    <a:pt x="6" y="244"/>
                  </a:lnTo>
                  <a:lnTo>
                    <a:pt x="22" y="185"/>
                  </a:lnTo>
                  <a:lnTo>
                    <a:pt x="49" y="136"/>
                  </a:lnTo>
                  <a:lnTo>
                    <a:pt x="87" y="87"/>
                  </a:lnTo>
                  <a:lnTo>
                    <a:pt x="130" y="55"/>
                  </a:lnTo>
                  <a:lnTo>
                    <a:pt x="185" y="22"/>
                  </a:lnTo>
                  <a:lnTo>
                    <a:pt x="239" y="5"/>
                  </a:lnTo>
                  <a:lnTo>
                    <a:pt x="304" y="0"/>
                  </a:lnTo>
                  <a:lnTo>
                    <a:pt x="364" y="5"/>
                  </a:lnTo>
                  <a:lnTo>
                    <a:pt x="418" y="22"/>
                  </a:lnTo>
                  <a:lnTo>
                    <a:pt x="472" y="55"/>
                  </a:lnTo>
                  <a:lnTo>
                    <a:pt x="516" y="87"/>
                  </a:lnTo>
                  <a:lnTo>
                    <a:pt x="554" y="136"/>
                  </a:lnTo>
                  <a:lnTo>
                    <a:pt x="581" y="185"/>
                  </a:lnTo>
                  <a:lnTo>
                    <a:pt x="597" y="244"/>
                  </a:lnTo>
                  <a:lnTo>
                    <a:pt x="602" y="305"/>
                  </a:lnTo>
                  <a:lnTo>
                    <a:pt x="597" y="364"/>
                  </a:lnTo>
                  <a:lnTo>
                    <a:pt x="581" y="424"/>
                  </a:lnTo>
                  <a:lnTo>
                    <a:pt x="554" y="473"/>
                  </a:lnTo>
                  <a:lnTo>
                    <a:pt x="516" y="517"/>
                  </a:lnTo>
                  <a:lnTo>
                    <a:pt x="472" y="554"/>
                  </a:lnTo>
                  <a:lnTo>
                    <a:pt x="418" y="581"/>
                  </a:lnTo>
                  <a:lnTo>
                    <a:pt x="364" y="598"/>
                  </a:lnTo>
                  <a:lnTo>
                    <a:pt x="304" y="609"/>
                  </a:lnTo>
                  <a:close/>
                  <a:moveTo>
                    <a:pt x="304" y="174"/>
                  </a:moveTo>
                  <a:lnTo>
                    <a:pt x="277" y="174"/>
                  </a:lnTo>
                  <a:lnTo>
                    <a:pt x="250" y="185"/>
                  </a:lnTo>
                  <a:lnTo>
                    <a:pt x="228" y="196"/>
                  </a:lnTo>
                  <a:lnTo>
                    <a:pt x="212" y="212"/>
                  </a:lnTo>
                  <a:lnTo>
                    <a:pt x="195" y="228"/>
                  </a:lnTo>
                  <a:lnTo>
                    <a:pt x="185" y="255"/>
                  </a:lnTo>
                  <a:lnTo>
                    <a:pt x="174" y="277"/>
                  </a:lnTo>
                  <a:lnTo>
                    <a:pt x="174" y="305"/>
                  </a:lnTo>
                  <a:lnTo>
                    <a:pt x="174" y="326"/>
                  </a:lnTo>
                  <a:lnTo>
                    <a:pt x="185" y="353"/>
                  </a:lnTo>
                  <a:lnTo>
                    <a:pt x="195" y="375"/>
                  </a:lnTo>
                  <a:lnTo>
                    <a:pt x="212" y="396"/>
                  </a:lnTo>
                  <a:lnTo>
                    <a:pt x="228" y="413"/>
                  </a:lnTo>
                  <a:lnTo>
                    <a:pt x="250" y="424"/>
                  </a:lnTo>
                  <a:lnTo>
                    <a:pt x="277" y="429"/>
                  </a:lnTo>
                  <a:lnTo>
                    <a:pt x="304" y="435"/>
                  </a:lnTo>
                  <a:lnTo>
                    <a:pt x="331" y="429"/>
                  </a:lnTo>
                  <a:lnTo>
                    <a:pt x="353" y="424"/>
                  </a:lnTo>
                  <a:lnTo>
                    <a:pt x="374" y="413"/>
                  </a:lnTo>
                  <a:lnTo>
                    <a:pt x="396" y="396"/>
                  </a:lnTo>
                  <a:lnTo>
                    <a:pt x="407" y="375"/>
                  </a:lnTo>
                  <a:lnTo>
                    <a:pt x="423" y="353"/>
                  </a:lnTo>
                  <a:lnTo>
                    <a:pt x="429" y="332"/>
                  </a:lnTo>
                  <a:lnTo>
                    <a:pt x="429" y="305"/>
                  </a:lnTo>
                  <a:lnTo>
                    <a:pt x="429" y="277"/>
                  </a:lnTo>
                  <a:lnTo>
                    <a:pt x="423" y="255"/>
                  </a:lnTo>
                  <a:lnTo>
                    <a:pt x="407" y="228"/>
                  </a:lnTo>
                  <a:lnTo>
                    <a:pt x="391" y="212"/>
                  </a:lnTo>
                  <a:lnTo>
                    <a:pt x="374" y="196"/>
                  </a:lnTo>
                  <a:lnTo>
                    <a:pt x="353" y="185"/>
                  </a:lnTo>
                  <a:lnTo>
                    <a:pt x="326"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3" name="Freeform 229"/>
            <p:cNvSpPr>
              <a:spLocks noChangeArrowheads="1"/>
            </p:cNvSpPr>
            <p:nvPr/>
          </p:nvSpPr>
          <p:spPr bwMode="auto">
            <a:xfrm>
              <a:off x="11777663" y="3735388"/>
              <a:ext cx="217488" cy="217487"/>
            </a:xfrm>
            <a:custGeom>
              <a:avLst/>
              <a:gdLst>
                <a:gd name="T0" fmla="*/ 244 w 609"/>
                <a:gd name="T1" fmla="*/ 603 h 610"/>
                <a:gd name="T2" fmla="*/ 136 w 609"/>
                <a:gd name="T3" fmla="*/ 554 h 610"/>
                <a:gd name="T4" fmla="*/ 54 w 609"/>
                <a:gd name="T5" fmla="*/ 473 h 610"/>
                <a:gd name="T6" fmla="*/ 6 w 609"/>
                <a:gd name="T7" fmla="*/ 364 h 610"/>
                <a:gd name="T8" fmla="*/ 6 w 609"/>
                <a:gd name="T9" fmla="*/ 245 h 610"/>
                <a:gd name="T10" fmla="*/ 54 w 609"/>
                <a:gd name="T11" fmla="*/ 136 h 610"/>
                <a:gd name="T12" fmla="*/ 136 w 609"/>
                <a:gd name="T13" fmla="*/ 54 h 610"/>
                <a:gd name="T14" fmla="*/ 244 w 609"/>
                <a:gd name="T15" fmla="*/ 6 h 610"/>
                <a:gd name="T16" fmla="*/ 364 w 609"/>
                <a:gd name="T17" fmla="*/ 6 h 610"/>
                <a:gd name="T18" fmla="*/ 472 w 609"/>
                <a:gd name="T19" fmla="*/ 54 h 610"/>
                <a:gd name="T20" fmla="*/ 559 w 609"/>
                <a:gd name="T21" fmla="*/ 136 h 610"/>
                <a:gd name="T22" fmla="*/ 602 w 609"/>
                <a:gd name="T23" fmla="*/ 245 h 610"/>
                <a:gd name="T24" fmla="*/ 602 w 609"/>
                <a:gd name="T25" fmla="*/ 364 h 610"/>
                <a:gd name="T26" fmla="*/ 559 w 609"/>
                <a:gd name="T27" fmla="*/ 473 h 610"/>
                <a:gd name="T28" fmla="*/ 472 w 609"/>
                <a:gd name="T29" fmla="*/ 559 h 610"/>
                <a:gd name="T30" fmla="*/ 364 w 609"/>
                <a:gd name="T31" fmla="*/ 603 h 610"/>
                <a:gd name="T32" fmla="*/ 304 w 609"/>
                <a:gd name="T33" fmla="*/ 174 h 610"/>
                <a:gd name="T34" fmla="*/ 255 w 609"/>
                <a:gd name="T35" fmla="*/ 185 h 610"/>
                <a:gd name="T36" fmla="*/ 212 w 609"/>
                <a:gd name="T37" fmla="*/ 212 h 610"/>
                <a:gd name="T38" fmla="*/ 185 w 609"/>
                <a:gd name="T39" fmla="*/ 255 h 610"/>
                <a:gd name="T40" fmla="*/ 174 w 609"/>
                <a:gd name="T41" fmla="*/ 304 h 610"/>
                <a:gd name="T42" fmla="*/ 185 w 609"/>
                <a:gd name="T43" fmla="*/ 353 h 610"/>
                <a:gd name="T44" fmla="*/ 212 w 609"/>
                <a:gd name="T45" fmla="*/ 397 h 610"/>
                <a:gd name="T46" fmla="*/ 255 w 609"/>
                <a:gd name="T47" fmla="*/ 424 h 610"/>
                <a:gd name="T48" fmla="*/ 304 w 609"/>
                <a:gd name="T49" fmla="*/ 435 h 610"/>
                <a:gd name="T50" fmla="*/ 353 w 609"/>
                <a:gd name="T51" fmla="*/ 424 h 610"/>
                <a:gd name="T52" fmla="*/ 396 w 609"/>
                <a:gd name="T53" fmla="*/ 397 h 610"/>
                <a:gd name="T54" fmla="*/ 423 w 609"/>
                <a:gd name="T55" fmla="*/ 353 h 610"/>
                <a:gd name="T56" fmla="*/ 434 w 609"/>
                <a:gd name="T57" fmla="*/ 304 h 610"/>
                <a:gd name="T58" fmla="*/ 423 w 609"/>
                <a:gd name="T59" fmla="*/ 255 h 610"/>
                <a:gd name="T60" fmla="*/ 396 w 609"/>
                <a:gd name="T61" fmla="*/ 212 h 610"/>
                <a:gd name="T62" fmla="*/ 353 w 609"/>
                <a:gd name="T63" fmla="*/ 185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4" y="603"/>
                  </a:lnTo>
                  <a:lnTo>
                    <a:pt x="185" y="587"/>
                  </a:lnTo>
                  <a:lnTo>
                    <a:pt x="136" y="554"/>
                  </a:lnTo>
                  <a:lnTo>
                    <a:pt x="92" y="522"/>
                  </a:lnTo>
                  <a:lnTo>
                    <a:pt x="54" y="473"/>
                  </a:lnTo>
                  <a:lnTo>
                    <a:pt x="27" y="424"/>
                  </a:lnTo>
                  <a:lnTo>
                    <a:pt x="6" y="364"/>
                  </a:lnTo>
                  <a:lnTo>
                    <a:pt x="0" y="304"/>
                  </a:lnTo>
                  <a:lnTo>
                    <a:pt x="6" y="245"/>
                  </a:lnTo>
                  <a:lnTo>
                    <a:pt x="27" y="185"/>
                  </a:lnTo>
                  <a:lnTo>
                    <a:pt x="54" y="136"/>
                  </a:lnTo>
                  <a:lnTo>
                    <a:pt x="92" y="93"/>
                  </a:lnTo>
                  <a:lnTo>
                    <a:pt x="136" y="54"/>
                  </a:lnTo>
                  <a:lnTo>
                    <a:pt x="185" y="27"/>
                  </a:lnTo>
                  <a:lnTo>
                    <a:pt x="244" y="6"/>
                  </a:lnTo>
                  <a:lnTo>
                    <a:pt x="304" y="0"/>
                  </a:lnTo>
                  <a:lnTo>
                    <a:pt x="364" y="6"/>
                  </a:lnTo>
                  <a:lnTo>
                    <a:pt x="423" y="22"/>
                  </a:lnTo>
                  <a:lnTo>
                    <a:pt x="472" y="54"/>
                  </a:lnTo>
                  <a:lnTo>
                    <a:pt x="521" y="93"/>
                  </a:lnTo>
                  <a:lnTo>
                    <a:pt x="559" y="136"/>
                  </a:lnTo>
                  <a:lnTo>
                    <a:pt x="586" y="191"/>
                  </a:lnTo>
                  <a:lnTo>
                    <a:pt x="602" y="245"/>
                  </a:lnTo>
                  <a:lnTo>
                    <a:pt x="608" y="304"/>
                  </a:lnTo>
                  <a:lnTo>
                    <a:pt x="602" y="364"/>
                  </a:lnTo>
                  <a:lnTo>
                    <a:pt x="586" y="418"/>
                  </a:lnTo>
                  <a:lnTo>
                    <a:pt x="559" y="473"/>
                  </a:lnTo>
                  <a:lnTo>
                    <a:pt x="521" y="522"/>
                  </a:lnTo>
                  <a:lnTo>
                    <a:pt x="472" y="559"/>
                  </a:lnTo>
                  <a:lnTo>
                    <a:pt x="423" y="587"/>
                  </a:lnTo>
                  <a:lnTo>
                    <a:pt x="364" y="603"/>
                  </a:lnTo>
                  <a:lnTo>
                    <a:pt x="304" y="609"/>
                  </a:lnTo>
                  <a:close/>
                  <a:moveTo>
                    <a:pt x="304" y="174"/>
                  </a:moveTo>
                  <a:lnTo>
                    <a:pt x="277" y="179"/>
                  </a:lnTo>
                  <a:lnTo>
                    <a:pt x="255" y="185"/>
                  </a:lnTo>
                  <a:lnTo>
                    <a:pt x="233" y="195"/>
                  </a:lnTo>
                  <a:lnTo>
                    <a:pt x="212" y="212"/>
                  </a:lnTo>
                  <a:lnTo>
                    <a:pt x="196" y="234"/>
                  </a:lnTo>
                  <a:lnTo>
                    <a:pt x="185" y="255"/>
                  </a:lnTo>
                  <a:lnTo>
                    <a:pt x="179" y="277"/>
                  </a:lnTo>
                  <a:lnTo>
                    <a:pt x="174" y="304"/>
                  </a:lnTo>
                  <a:lnTo>
                    <a:pt x="179" y="332"/>
                  </a:lnTo>
                  <a:lnTo>
                    <a:pt x="185" y="353"/>
                  </a:lnTo>
                  <a:lnTo>
                    <a:pt x="196" y="375"/>
                  </a:lnTo>
                  <a:lnTo>
                    <a:pt x="212" y="397"/>
                  </a:lnTo>
                  <a:lnTo>
                    <a:pt x="233" y="413"/>
                  </a:lnTo>
                  <a:lnTo>
                    <a:pt x="255" y="424"/>
                  </a:lnTo>
                  <a:lnTo>
                    <a:pt x="277" y="429"/>
                  </a:lnTo>
                  <a:lnTo>
                    <a:pt x="304" y="435"/>
                  </a:lnTo>
                  <a:lnTo>
                    <a:pt x="331" y="429"/>
                  </a:lnTo>
                  <a:lnTo>
                    <a:pt x="353" y="424"/>
                  </a:lnTo>
                  <a:lnTo>
                    <a:pt x="375" y="413"/>
                  </a:lnTo>
                  <a:lnTo>
                    <a:pt x="396" y="397"/>
                  </a:lnTo>
                  <a:lnTo>
                    <a:pt x="412" y="375"/>
                  </a:lnTo>
                  <a:lnTo>
                    <a:pt x="423" y="353"/>
                  </a:lnTo>
                  <a:lnTo>
                    <a:pt x="434" y="332"/>
                  </a:lnTo>
                  <a:lnTo>
                    <a:pt x="434" y="304"/>
                  </a:lnTo>
                  <a:lnTo>
                    <a:pt x="434" y="277"/>
                  </a:lnTo>
                  <a:lnTo>
                    <a:pt x="423" y="255"/>
                  </a:lnTo>
                  <a:lnTo>
                    <a:pt x="412" y="234"/>
                  </a:lnTo>
                  <a:lnTo>
                    <a:pt x="396" y="212"/>
                  </a:lnTo>
                  <a:lnTo>
                    <a:pt x="375" y="195"/>
                  </a:lnTo>
                  <a:lnTo>
                    <a:pt x="353" y="185"/>
                  </a:lnTo>
                  <a:lnTo>
                    <a:pt x="331" y="179"/>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4" name="Freeform 230"/>
            <p:cNvSpPr>
              <a:spLocks noChangeArrowheads="1"/>
            </p:cNvSpPr>
            <p:nvPr/>
          </p:nvSpPr>
          <p:spPr bwMode="auto">
            <a:xfrm>
              <a:off x="9909175" y="4813300"/>
              <a:ext cx="217488" cy="215900"/>
            </a:xfrm>
            <a:custGeom>
              <a:avLst/>
              <a:gdLst>
                <a:gd name="T0" fmla="*/ 245 w 609"/>
                <a:gd name="T1" fmla="*/ 597 h 604"/>
                <a:gd name="T2" fmla="*/ 136 w 609"/>
                <a:gd name="T3" fmla="*/ 554 h 604"/>
                <a:gd name="T4" fmla="*/ 54 w 609"/>
                <a:gd name="T5" fmla="*/ 472 h 604"/>
                <a:gd name="T6" fmla="*/ 6 w 609"/>
                <a:gd name="T7" fmla="*/ 364 h 604"/>
                <a:gd name="T8" fmla="*/ 6 w 609"/>
                <a:gd name="T9" fmla="*/ 239 h 604"/>
                <a:gd name="T10" fmla="*/ 54 w 609"/>
                <a:gd name="T11" fmla="*/ 130 h 604"/>
                <a:gd name="T12" fmla="*/ 136 w 609"/>
                <a:gd name="T13" fmla="*/ 49 h 604"/>
                <a:gd name="T14" fmla="*/ 245 w 609"/>
                <a:gd name="T15" fmla="*/ 5 h 604"/>
                <a:gd name="T16" fmla="*/ 364 w 609"/>
                <a:gd name="T17" fmla="*/ 5 h 604"/>
                <a:gd name="T18" fmla="*/ 472 w 609"/>
                <a:gd name="T19" fmla="*/ 49 h 604"/>
                <a:gd name="T20" fmla="*/ 554 w 609"/>
                <a:gd name="T21" fmla="*/ 130 h 604"/>
                <a:gd name="T22" fmla="*/ 603 w 609"/>
                <a:gd name="T23" fmla="*/ 239 h 604"/>
                <a:gd name="T24" fmla="*/ 603 w 609"/>
                <a:gd name="T25" fmla="*/ 364 h 604"/>
                <a:gd name="T26" fmla="*/ 554 w 609"/>
                <a:gd name="T27" fmla="*/ 472 h 604"/>
                <a:gd name="T28" fmla="*/ 472 w 609"/>
                <a:gd name="T29" fmla="*/ 554 h 604"/>
                <a:gd name="T30" fmla="*/ 364 w 609"/>
                <a:gd name="T31" fmla="*/ 597 h 604"/>
                <a:gd name="T32" fmla="*/ 304 w 609"/>
                <a:gd name="T33" fmla="*/ 174 h 604"/>
                <a:gd name="T34" fmla="*/ 255 w 609"/>
                <a:gd name="T35" fmla="*/ 179 h 604"/>
                <a:gd name="T36" fmla="*/ 212 w 609"/>
                <a:gd name="T37" fmla="*/ 212 h 604"/>
                <a:gd name="T38" fmla="*/ 185 w 609"/>
                <a:gd name="T39" fmla="*/ 250 h 604"/>
                <a:gd name="T40" fmla="*/ 174 w 609"/>
                <a:gd name="T41" fmla="*/ 299 h 604"/>
                <a:gd name="T42" fmla="*/ 185 w 609"/>
                <a:gd name="T43" fmla="*/ 353 h 604"/>
                <a:gd name="T44" fmla="*/ 212 w 609"/>
                <a:gd name="T45" fmla="*/ 391 h 604"/>
                <a:gd name="T46" fmla="*/ 255 w 609"/>
                <a:gd name="T47" fmla="*/ 418 h 604"/>
                <a:gd name="T48" fmla="*/ 304 w 609"/>
                <a:gd name="T49" fmla="*/ 429 h 604"/>
                <a:gd name="T50" fmla="*/ 353 w 609"/>
                <a:gd name="T51" fmla="*/ 418 h 604"/>
                <a:gd name="T52" fmla="*/ 397 w 609"/>
                <a:gd name="T53" fmla="*/ 391 h 604"/>
                <a:gd name="T54" fmla="*/ 424 w 609"/>
                <a:gd name="T55" fmla="*/ 353 h 604"/>
                <a:gd name="T56" fmla="*/ 434 w 609"/>
                <a:gd name="T57" fmla="*/ 299 h 604"/>
                <a:gd name="T58" fmla="*/ 424 w 609"/>
                <a:gd name="T59" fmla="*/ 250 h 604"/>
                <a:gd name="T60" fmla="*/ 397 w 609"/>
                <a:gd name="T61" fmla="*/ 212 h 604"/>
                <a:gd name="T62" fmla="*/ 353 w 609"/>
                <a:gd name="T63" fmla="*/ 179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5" y="597"/>
                  </a:lnTo>
                  <a:lnTo>
                    <a:pt x="185" y="581"/>
                  </a:lnTo>
                  <a:lnTo>
                    <a:pt x="136" y="554"/>
                  </a:lnTo>
                  <a:lnTo>
                    <a:pt x="87" y="516"/>
                  </a:lnTo>
                  <a:lnTo>
                    <a:pt x="54" y="472"/>
                  </a:lnTo>
                  <a:lnTo>
                    <a:pt x="22" y="418"/>
                  </a:lnTo>
                  <a:lnTo>
                    <a:pt x="6" y="364"/>
                  </a:lnTo>
                  <a:lnTo>
                    <a:pt x="0" y="299"/>
                  </a:lnTo>
                  <a:lnTo>
                    <a:pt x="6" y="239"/>
                  </a:lnTo>
                  <a:lnTo>
                    <a:pt x="22" y="185"/>
                  </a:lnTo>
                  <a:lnTo>
                    <a:pt x="54" y="130"/>
                  </a:lnTo>
                  <a:lnTo>
                    <a:pt x="87" y="87"/>
                  </a:lnTo>
                  <a:lnTo>
                    <a:pt x="136" y="49"/>
                  </a:lnTo>
                  <a:lnTo>
                    <a:pt x="185" y="21"/>
                  </a:lnTo>
                  <a:lnTo>
                    <a:pt x="245" y="5"/>
                  </a:lnTo>
                  <a:lnTo>
                    <a:pt x="304" y="0"/>
                  </a:lnTo>
                  <a:lnTo>
                    <a:pt x="364" y="5"/>
                  </a:lnTo>
                  <a:lnTo>
                    <a:pt x="424" y="21"/>
                  </a:lnTo>
                  <a:lnTo>
                    <a:pt x="472" y="49"/>
                  </a:lnTo>
                  <a:lnTo>
                    <a:pt x="516" y="87"/>
                  </a:lnTo>
                  <a:lnTo>
                    <a:pt x="554" y="130"/>
                  </a:lnTo>
                  <a:lnTo>
                    <a:pt x="581" y="185"/>
                  </a:lnTo>
                  <a:lnTo>
                    <a:pt x="603" y="239"/>
                  </a:lnTo>
                  <a:lnTo>
                    <a:pt x="608" y="299"/>
                  </a:lnTo>
                  <a:lnTo>
                    <a:pt x="603" y="364"/>
                  </a:lnTo>
                  <a:lnTo>
                    <a:pt x="581" y="418"/>
                  </a:lnTo>
                  <a:lnTo>
                    <a:pt x="554" y="472"/>
                  </a:lnTo>
                  <a:lnTo>
                    <a:pt x="516" y="516"/>
                  </a:lnTo>
                  <a:lnTo>
                    <a:pt x="472" y="554"/>
                  </a:lnTo>
                  <a:lnTo>
                    <a:pt x="424" y="581"/>
                  </a:lnTo>
                  <a:lnTo>
                    <a:pt x="364" y="597"/>
                  </a:lnTo>
                  <a:lnTo>
                    <a:pt x="304" y="603"/>
                  </a:lnTo>
                  <a:close/>
                  <a:moveTo>
                    <a:pt x="304" y="174"/>
                  </a:moveTo>
                  <a:lnTo>
                    <a:pt x="277" y="174"/>
                  </a:lnTo>
                  <a:lnTo>
                    <a:pt x="255" y="179"/>
                  </a:lnTo>
                  <a:lnTo>
                    <a:pt x="233" y="195"/>
                  </a:lnTo>
                  <a:lnTo>
                    <a:pt x="212" y="212"/>
                  </a:lnTo>
                  <a:lnTo>
                    <a:pt x="195" y="228"/>
                  </a:lnTo>
                  <a:lnTo>
                    <a:pt x="185" y="250"/>
                  </a:lnTo>
                  <a:lnTo>
                    <a:pt x="174" y="277"/>
                  </a:lnTo>
                  <a:lnTo>
                    <a:pt x="174" y="299"/>
                  </a:lnTo>
                  <a:lnTo>
                    <a:pt x="174" y="326"/>
                  </a:lnTo>
                  <a:lnTo>
                    <a:pt x="185" y="353"/>
                  </a:lnTo>
                  <a:lnTo>
                    <a:pt x="195" y="374"/>
                  </a:lnTo>
                  <a:lnTo>
                    <a:pt x="212" y="391"/>
                  </a:lnTo>
                  <a:lnTo>
                    <a:pt x="233" y="407"/>
                  </a:lnTo>
                  <a:lnTo>
                    <a:pt x="255" y="418"/>
                  </a:lnTo>
                  <a:lnTo>
                    <a:pt x="277" y="429"/>
                  </a:lnTo>
                  <a:lnTo>
                    <a:pt x="304" y="429"/>
                  </a:lnTo>
                  <a:lnTo>
                    <a:pt x="331" y="429"/>
                  </a:lnTo>
                  <a:lnTo>
                    <a:pt x="353" y="418"/>
                  </a:lnTo>
                  <a:lnTo>
                    <a:pt x="374" y="407"/>
                  </a:lnTo>
                  <a:lnTo>
                    <a:pt x="397" y="391"/>
                  </a:lnTo>
                  <a:lnTo>
                    <a:pt x="413" y="374"/>
                  </a:lnTo>
                  <a:lnTo>
                    <a:pt x="424" y="353"/>
                  </a:lnTo>
                  <a:lnTo>
                    <a:pt x="429" y="326"/>
                  </a:lnTo>
                  <a:lnTo>
                    <a:pt x="434" y="299"/>
                  </a:lnTo>
                  <a:lnTo>
                    <a:pt x="429" y="277"/>
                  </a:lnTo>
                  <a:lnTo>
                    <a:pt x="424" y="250"/>
                  </a:lnTo>
                  <a:lnTo>
                    <a:pt x="413" y="228"/>
                  </a:lnTo>
                  <a:lnTo>
                    <a:pt x="397" y="212"/>
                  </a:lnTo>
                  <a:lnTo>
                    <a:pt x="374" y="195"/>
                  </a:lnTo>
                  <a:lnTo>
                    <a:pt x="353" y="179"/>
                  </a:lnTo>
                  <a:lnTo>
                    <a:pt x="331"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5" name="Freeform 231"/>
            <p:cNvSpPr>
              <a:spLocks noChangeArrowheads="1"/>
            </p:cNvSpPr>
            <p:nvPr/>
          </p:nvSpPr>
          <p:spPr bwMode="auto">
            <a:xfrm>
              <a:off x="9909175" y="5291138"/>
              <a:ext cx="217488" cy="215900"/>
            </a:xfrm>
            <a:custGeom>
              <a:avLst/>
              <a:gdLst>
                <a:gd name="T0" fmla="*/ 245 w 609"/>
                <a:gd name="T1" fmla="*/ 598 h 604"/>
                <a:gd name="T2" fmla="*/ 136 w 609"/>
                <a:gd name="T3" fmla="*/ 554 h 604"/>
                <a:gd name="T4" fmla="*/ 49 w 609"/>
                <a:gd name="T5" fmla="*/ 467 h 604"/>
                <a:gd name="T6" fmla="*/ 6 w 609"/>
                <a:gd name="T7" fmla="*/ 359 h 604"/>
                <a:gd name="T8" fmla="*/ 6 w 609"/>
                <a:gd name="T9" fmla="*/ 239 h 604"/>
                <a:gd name="T10" fmla="*/ 49 w 609"/>
                <a:gd name="T11" fmla="*/ 131 h 604"/>
                <a:gd name="T12" fmla="*/ 136 w 609"/>
                <a:gd name="T13" fmla="*/ 49 h 604"/>
                <a:gd name="T14" fmla="*/ 245 w 609"/>
                <a:gd name="T15" fmla="*/ 6 h 604"/>
                <a:gd name="T16" fmla="*/ 364 w 609"/>
                <a:gd name="T17" fmla="*/ 6 h 604"/>
                <a:gd name="T18" fmla="*/ 472 w 609"/>
                <a:gd name="T19" fmla="*/ 49 h 604"/>
                <a:gd name="T20" fmla="*/ 554 w 609"/>
                <a:gd name="T21" fmla="*/ 136 h 604"/>
                <a:gd name="T22" fmla="*/ 603 w 609"/>
                <a:gd name="T23" fmla="*/ 244 h 604"/>
                <a:gd name="T24" fmla="*/ 603 w 609"/>
                <a:gd name="T25" fmla="*/ 359 h 604"/>
                <a:gd name="T26" fmla="*/ 559 w 609"/>
                <a:gd name="T27" fmla="*/ 467 h 604"/>
                <a:gd name="T28" fmla="*/ 472 w 609"/>
                <a:gd name="T29" fmla="*/ 554 h 604"/>
                <a:gd name="T30" fmla="*/ 364 w 609"/>
                <a:gd name="T31" fmla="*/ 598 h 604"/>
                <a:gd name="T32" fmla="*/ 304 w 609"/>
                <a:gd name="T33" fmla="*/ 174 h 604"/>
                <a:gd name="T34" fmla="*/ 255 w 609"/>
                <a:gd name="T35" fmla="*/ 179 h 604"/>
                <a:gd name="T36" fmla="*/ 212 w 609"/>
                <a:gd name="T37" fmla="*/ 212 h 604"/>
                <a:gd name="T38" fmla="*/ 185 w 609"/>
                <a:gd name="T39" fmla="*/ 250 h 604"/>
                <a:gd name="T40" fmla="*/ 174 w 609"/>
                <a:gd name="T41" fmla="*/ 299 h 604"/>
                <a:gd name="T42" fmla="*/ 185 w 609"/>
                <a:gd name="T43" fmla="*/ 353 h 604"/>
                <a:gd name="T44" fmla="*/ 212 w 609"/>
                <a:gd name="T45" fmla="*/ 392 h 604"/>
                <a:gd name="T46" fmla="*/ 255 w 609"/>
                <a:gd name="T47" fmla="*/ 419 h 604"/>
                <a:gd name="T48" fmla="*/ 304 w 609"/>
                <a:gd name="T49" fmla="*/ 429 h 604"/>
                <a:gd name="T50" fmla="*/ 353 w 609"/>
                <a:gd name="T51" fmla="*/ 419 h 604"/>
                <a:gd name="T52" fmla="*/ 397 w 609"/>
                <a:gd name="T53" fmla="*/ 392 h 604"/>
                <a:gd name="T54" fmla="*/ 424 w 609"/>
                <a:gd name="T55" fmla="*/ 348 h 604"/>
                <a:gd name="T56" fmla="*/ 434 w 609"/>
                <a:gd name="T57" fmla="*/ 299 h 604"/>
                <a:gd name="T58" fmla="*/ 424 w 609"/>
                <a:gd name="T59" fmla="*/ 250 h 604"/>
                <a:gd name="T60" fmla="*/ 397 w 609"/>
                <a:gd name="T61" fmla="*/ 212 h 604"/>
                <a:gd name="T62" fmla="*/ 353 w 609"/>
                <a:gd name="T63" fmla="*/ 179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5" y="598"/>
                  </a:lnTo>
                  <a:lnTo>
                    <a:pt x="185" y="581"/>
                  </a:lnTo>
                  <a:lnTo>
                    <a:pt x="136" y="554"/>
                  </a:lnTo>
                  <a:lnTo>
                    <a:pt x="87" y="516"/>
                  </a:lnTo>
                  <a:lnTo>
                    <a:pt x="49" y="467"/>
                  </a:lnTo>
                  <a:lnTo>
                    <a:pt x="22" y="419"/>
                  </a:lnTo>
                  <a:lnTo>
                    <a:pt x="6" y="359"/>
                  </a:lnTo>
                  <a:lnTo>
                    <a:pt x="0" y="299"/>
                  </a:lnTo>
                  <a:lnTo>
                    <a:pt x="6" y="239"/>
                  </a:lnTo>
                  <a:lnTo>
                    <a:pt x="22" y="185"/>
                  </a:lnTo>
                  <a:lnTo>
                    <a:pt x="49" y="131"/>
                  </a:lnTo>
                  <a:lnTo>
                    <a:pt x="87" y="87"/>
                  </a:lnTo>
                  <a:lnTo>
                    <a:pt x="136" y="49"/>
                  </a:lnTo>
                  <a:lnTo>
                    <a:pt x="185" y="22"/>
                  </a:lnTo>
                  <a:lnTo>
                    <a:pt x="245" y="6"/>
                  </a:lnTo>
                  <a:lnTo>
                    <a:pt x="304" y="0"/>
                  </a:lnTo>
                  <a:lnTo>
                    <a:pt x="364" y="6"/>
                  </a:lnTo>
                  <a:lnTo>
                    <a:pt x="418" y="22"/>
                  </a:lnTo>
                  <a:lnTo>
                    <a:pt x="472" y="49"/>
                  </a:lnTo>
                  <a:lnTo>
                    <a:pt x="516" y="87"/>
                  </a:lnTo>
                  <a:lnTo>
                    <a:pt x="554" y="136"/>
                  </a:lnTo>
                  <a:lnTo>
                    <a:pt x="586" y="185"/>
                  </a:lnTo>
                  <a:lnTo>
                    <a:pt x="603" y="244"/>
                  </a:lnTo>
                  <a:lnTo>
                    <a:pt x="608" y="299"/>
                  </a:lnTo>
                  <a:lnTo>
                    <a:pt x="603" y="359"/>
                  </a:lnTo>
                  <a:lnTo>
                    <a:pt x="586" y="413"/>
                  </a:lnTo>
                  <a:lnTo>
                    <a:pt x="559" y="467"/>
                  </a:lnTo>
                  <a:lnTo>
                    <a:pt x="516" y="516"/>
                  </a:lnTo>
                  <a:lnTo>
                    <a:pt x="472" y="554"/>
                  </a:lnTo>
                  <a:lnTo>
                    <a:pt x="418" y="581"/>
                  </a:lnTo>
                  <a:lnTo>
                    <a:pt x="364" y="598"/>
                  </a:lnTo>
                  <a:lnTo>
                    <a:pt x="304" y="603"/>
                  </a:lnTo>
                  <a:close/>
                  <a:moveTo>
                    <a:pt x="304" y="174"/>
                  </a:moveTo>
                  <a:lnTo>
                    <a:pt x="277" y="174"/>
                  </a:lnTo>
                  <a:lnTo>
                    <a:pt x="255" y="179"/>
                  </a:lnTo>
                  <a:lnTo>
                    <a:pt x="233" y="196"/>
                  </a:lnTo>
                  <a:lnTo>
                    <a:pt x="212" y="212"/>
                  </a:lnTo>
                  <a:lnTo>
                    <a:pt x="195" y="228"/>
                  </a:lnTo>
                  <a:lnTo>
                    <a:pt x="185" y="250"/>
                  </a:lnTo>
                  <a:lnTo>
                    <a:pt x="174" y="277"/>
                  </a:lnTo>
                  <a:lnTo>
                    <a:pt x="174" y="299"/>
                  </a:lnTo>
                  <a:lnTo>
                    <a:pt x="174" y="326"/>
                  </a:lnTo>
                  <a:lnTo>
                    <a:pt x="185" y="353"/>
                  </a:lnTo>
                  <a:lnTo>
                    <a:pt x="195" y="375"/>
                  </a:lnTo>
                  <a:lnTo>
                    <a:pt x="212" y="392"/>
                  </a:lnTo>
                  <a:lnTo>
                    <a:pt x="233" y="408"/>
                  </a:lnTo>
                  <a:lnTo>
                    <a:pt x="255" y="419"/>
                  </a:lnTo>
                  <a:lnTo>
                    <a:pt x="277" y="429"/>
                  </a:lnTo>
                  <a:lnTo>
                    <a:pt x="304" y="429"/>
                  </a:lnTo>
                  <a:lnTo>
                    <a:pt x="331" y="429"/>
                  </a:lnTo>
                  <a:lnTo>
                    <a:pt x="353" y="419"/>
                  </a:lnTo>
                  <a:lnTo>
                    <a:pt x="374" y="408"/>
                  </a:lnTo>
                  <a:lnTo>
                    <a:pt x="397" y="392"/>
                  </a:lnTo>
                  <a:lnTo>
                    <a:pt x="413" y="375"/>
                  </a:lnTo>
                  <a:lnTo>
                    <a:pt x="424" y="348"/>
                  </a:lnTo>
                  <a:lnTo>
                    <a:pt x="429" y="326"/>
                  </a:lnTo>
                  <a:lnTo>
                    <a:pt x="434" y="299"/>
                  </a:lnTo>
                  <a:lnTo>
                    <a:pt x="429" y="277"/>
                  </a:lnTo>
                  <a:lnTo>
                    <a:pt x="424" y="250"/>
                  </a:lnTo>
                  <a:lnTo>
                    <a:pt x="413" y="228"/>
                  </a:lnTo>
                  <a:lnTo>
                    <a:pt x="397" y="212"/>
                  </a:lnTo>
                  <a:lnTo>
                    <a:pt x="374" y="196"/>
                  </a:lnTo>
                  <a:lnTo>
                    <a:pt x="353" y="179"/>
                  </a:lnTo>
                  <a:lnTo>
                    <a:pt x="331"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6" name="Freeform 232"/>
            <p:cNvSpPr>
              <a:spLocks noChangeArrowheads="1"/>
            </p:cNvSpPr>
            <p:nvPr/>
          </p:nvSpPr>
          <p:spPr bwMode="auto">
            <a:xfrm>
              <a:off x="9909175" y="5399088"/>
              <a:ext cx="61913" cy="1465262"/>
            </a:xfrm>
            <a:custGeom>
              <a:avLst/>
              <a:gdLst>
                <a:gd name="T0" fmla="*/ 174 w 175"/>
                <a:gd name="T1" fmla="*/ 4074 h 4075"/>
                <a:gd name="T2" fmla="*/ 0 w 175"/>
                <a:gd name="T3" fmla="*/ 4074 h 4075"/>
                <a:gd name="T4" fmla="*/ 0 w 175"/>
                <a:gd name="T5" fmla="*/ 0 h 4075"/>
                <a:gd name="T6" fmla="*/ 174 w 175"/>
                <a:gd name="T7" fmla="*/ 0 h 4075"/>
                <a:gd name="T8" fmla="*/ 174 w 175"/>
                <a:gd name="T9" fmla="*/ 4074 h 4075"/>
              </a:gdLst>
              <a:ahLst/>
              <a:cxnLst>
                <a:cxn ang="0">
                  <a:pos x="T0" y="T1"/>
                </a:cxn>
                <a:cxn ang="0">
                  <a:pos x="T2" y="T3"/>
                </a:cxn>
                <a:cxn ang="0">
                  <a:pos x="T4" y="T5"/>
                </a:cxn>
                <a:cxn ang="0">
                  <a:pos x="T6" y="T7"/>
                </a:cxn>
                <a:cxn ang="0">
                  <a:pos x="T8" y="T9"/>
                </a:cxn>
              </a:cxnLst>
              <a:rect l="0" t="0" r="r" b="b"/>
              <a:pathLst>
                <a:path w="175" h="4075">
                  <a:moveTo>
                    <a:pt x="174" y="4074"/>
                  </a:moveTo>
                  <a:lnTo>
                    <a:pt x="0" y="4074"/>
                  </a:lnTo>
                  <a:lnTo>
                    <a:pt x="0" y="0"/>
                  </a:lnTo>
                  <a:lnTo>
                    <a:pt x="174" y="0"/>
                  </a:lnTo>
                  <a:lnTo>
                    <a:pt x="174" y="40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7" name="Freeform 233"/>
            <p:cNvSpPr>
              <a:spLocks noChangeArrowheads="1"/>
            </p:cNvSpPr>
            <p:nvPr/>
          </p:nvSpPr>
          <p:spPr bwMode="auto">
            <a:xfrm>
              <a:off x="10220325" y="4262438"/>
              <a:ext cx="61913" cy="333375"/>
            </a:xfrm>
            <a:custGeom>
              <a:avLst/>
              <a:gdLst>
                <a:gd name="T0" fmla="*/ 0 w 175"/>
                <a:gd name="T1" fmla="*/ 0 h 929"/>
                <a:gd name="T2" fmla="*/ 0 w 175"/>
                <a:gd name="T3" fmla="*/ 651 h 929"/>
                <a:gd name="T4" fmla="*/ 0 w 175"/>
                <a:gd name="T5" fmla="*/ 651 h 929"/>
                <a:gd name="T6" fmla="*/ 38 w 175"/>
                <a:gd name="T7" fmla="*/ 674 h 929"/>
                <a:gd name="T8" fmla="*/ 71 w 175"/>
                <a:gd name="T9" fmla="*/ 701 h 929"/>
                <a:gd name="T10" fmla="*/ 103 w 175"/>
                <a:gd name="T11" fmla="*/ 728 h 929"/>
                <a:gd name="T12" fmla="*/ 125 w 175"/>
                <a:gd name="T13" fmla="*/ 760 h 929"/>
                <a:gd name="T14" fmla="*/ 147 w 175"/>
                <a:gd name="T15" fmla="*/ 799 h 929"/>
                <a:gd name="T16" fmla="*/ 163 w 175"/>
                <a:gd name="T17" fmla="*/ 842 h 929"/>
                <a:gd name="T18" fmla="*/ 174 w 175"/>
                <a:gd name="T19" fmla="*/ 880 h 929"/>
                <a:gd name="T20" fmla="*/ 174 w 175"/>
                <a:gd name="T21" fmla="*/ 928 h 929"/>
                <a:gd name="T22" fmla="*/ 174 w 175"/>
                <a:gd name="T23" fmla="*/ 0 h 929"/>
                <a:gd name="T24" fmla="*/ 0 w 175"/>
                <a:gd name="T25"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29">
                  <a:moveTo>
                    <a:pt x="0" y="0"/>
                  </a:moveTo>
                  <a:lnTo>
                    <a:pt x="0" y="651"/>
                  </a:lnTo>
                  <a:lnTo>
                    <a:pt x="0" y="651"/>
                  </a:lnTo>
                  <a:lnTo>
                    <a:pt x="38" y="674"/>
                  </a:lnTo>
                  <a:lnTo>
                    <a:pt x="71" y="701"/>
                  </a:lnTo>
                  <a:lnTo>
                    <a:pt x="103" y="728"/>
                  </a:lnTo>
                  <a:lnTo>
                    <a:pt x="125" y="760"/>
                  </a:lnTo>
                  <a:lnTo>
                    <a:pt x="147" y="799"/>
                  </a:lnTo>
                  <a:lnTo>
                    <a:pt x="163" y="842"/>
                  </a:lnTo>
                  <a:lnTo>
                    <a:pt x="174" y="880"/>
                  </a:lnTo>
                  <a:lnTo>
                    <a:pt x="174" y="928"/>
                  </a:lnTo>
                  <a:lnTo>
                    <a:pt x="174"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8" name="Freeform 234"/>
            <p:cNvSpPr>
              <a:spLocks noChangeArrowheads="1"/>
            </p:cNvSpPr>
            <p:nvPr/>
          </p:nvSpPr>
          <p:spPr bwMode="auto">
            <a:xfrm>
              <a:off x="10220325" y="4497388"/>
              <a:ext cx="61913" cy="196850"/>
            </a:xfrm>
            <a:custGeom>
              <a:avLst/>
              <a:gdLst>
                <a:gd name="T0" fmla="*/ 0 w 175"/>
                <a:gd name="T1" fmla="*/ 0 h 551"/>
                <a:gd name="T2" fmla="*/ 0 w 175"/>
                <a:gd name="T3" fmla="*/ 277 h 551"/>
                <a:gd name="T4" fmla="*/ 0 w 175"/>
                <a:gd name="T5" fmla="*/ 550 h 551"/>
                <a:gd name="T6" fmla="*/ 0 w 175"/>
                <a:gd name="T7" fmla="*/ 550 h 551"/>
                <a:gd name="T8" fmla="*/ 38 w 175"/>
                <a:gd name="T9" fmla="*/ 527 h 551"/>
                <a:gd name="T10" fmla="*/ 71 w 175"/>
                <a:gd name="T11" fmla="*/ 506 h 551"/>
                <a:gd name="T12" fmla="*/ 103 w 175"/>
                <a:gd name="T13" fmla="*/ 473 h 551"/>
                <a:gd name="T14" fmla="*/ 125 w 175"/>
                <a:gd name="T15" fmla="*/ 441 h 551"/>
                <a:gd name="T16" fmla="*/ 147 w 175"/>
                <a:gd name="T17" fmla="*/ 402 h 551"/>
                <a:gd name="T18" fmla="*/ 163 w 175"/>
                <a:gd name="T19" fmla="*/ 365 h 551"/>
                <a:gd name="T20" fmla="*/ 174 w 175"/>
                <a:gd name="T21" fmla="*/ 321 h 551"/>
                <a:gd name="T22" fmla="*/ 174 w 175"/>
                <a:gd name="T23" fmla="*/ 277 h 551"/>
                <a:gd name="T24" fmla="*/ 174 w 175"/>
                <a:gd name="T25" fmla="*/ 277 h 551"/>
                <a:gd name="T26" fmla="*/ 174 w 175"/>
                <a:gd name="T27" fmla="*/ 229 h 551"/>
                <a:gd name="T28" fmla="*/ 163 w 175"/>
                <a:gd name="T29" fmla="*/ 191 h 551"/>
                <a:gd name="T30" fmla="*/ 147 w 175"/>
                <a:gd name="T31" fmla="*/ 148 h 551"/>
                <a:gd name="T32" fmla="*/ 125 w 175"/>
                <a:gd name="T33" fmla="*/ 109 h 551"/>
                <a:gd name="T34" fmla="*/ 103 w 175"/>
                <a:gd name="T35" fmla="*/ 77 h 551"/>
                <a:gd name="T36" fmla="*/ 71 w 175"/>
                <a:gd name="T37" fmla="*/ 50 h 551"/>
                <a:gd name="T38" fmla="*/ 38 w 175"/>
                <a:gd name="T39" fmla="*/ 23 h 551"/>
                <a:gd name="T40" fmla="*/ 0 w 175"/>
                <a:gd name="T4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1">
                  <a:moveTo>
                    <a:pt x="0" y="0"/>
                  </a:moveTo>
                  <a:lnTo>
                    <a:pt x="0" y="277"/>
                  </a:lnTo>
                  <a:lnTo>
                    <a:pt x="0" y="550"/>
                  </a:lnTo>
                  <a:lnTo>
                    <a:pt x="0" y="550"/>
                  </a:lnTo>
                  <a:lnTo>
                    <a:pt x="38" y="527"/>
                  </a:lnTo>
                  <a:lnTo>
                    <a:pt x="71" y="506"/>
                  </a:lnTo>
                  <a:lnTo>
                    <a:pt x="103" y="473"/>
                  </a:lnTo>
                  <a:lnTo>
                    <a:pt x="125" y="441"/>
                  </a:lnTo>
                  <a:lnTo>
                    <a:pt x="147" y="402"/>
                  </a:lnTo>
                  <a:lnTo>
                    <a:pt x="163" y="365"/>
                  </a:lnTo>
                  <a:lnTo>
                    <a:pt x="174" y="321"/>
                  </a:lnTo>
                  <a:lnTo>
                    <a:pt x="174" y="277"/>
                  </a:lnTo>
                  <a:lnTo>
                    <a:pt x="174" y="277"/>
                  </a:lnTo>
                  <a:lnTo>
                    <a:pt x="174" y="229"/>
                  </a:lnTo>
                  <a:lnTo>
                    <a:pt x="163" y="191"/>
                  </a:lnTo>
                  <a:lnTo>
                    <a:pt x="147" y="148"/>
                  </a:lnTo>
                  <a:lnTo>
                    <a:pt x="125" y="109"/>
                  </a:lnTo>
                  <a:lnTo>
                    <a:pt x="103" y="77"/>
                  </a:lnTo>
                  <a:lnTo>
                    <a:pt x="71" y="50"/>
                  </a:lnTo>
                  <a:lnTo>
                    <a:pt x="38" y="23"/>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19" name="Freeform 235"/>
            <p:cNvSpPr>
              <a:spLocks noChangeArrowheads="1"/>
            </p:cNvSpPr>
            <p:nvPr/>
          </p:nvSpPr>
          <p:spPr bwMode="auto">
            <a:xfrm>
              <a:off x="10128250" y="6070600"/>
              <a:ext cx="90488" cy="217487"/>
            </a:xfrm>
            <a:custGeom>
              <a:avLst/>
              <a:gdLst>
                <a:gd name="T0" fmla="*/ 130 w 256"/>
                <a:gd name="T1" fmla="*/ 175 h 610"/>
                <a:gd name="T2" fmla="*/ 130 w 256"/>
                <a:gd name="T3" fmla="*/ 175 h 610"/>
                <a:gd name="T4" fmla="*/ 152 w 256"/>
                <a:gd name="T5" fmla="*/ 180 h 610"/>
                <a:gd name="T6" fmla="*/ 179 w 256"/>
                <a:gd name="T7" fmla="*/ 185 h 610"/>
                <a:gd name="T8" fmla="*/ 195 w 256"/>
                <a:gd name="T9" fmla="*/ 196 h 610"/>
                <a:gd name="T10" fmla="*/ 217 w 256"/>
                <a:gd name="T11" fmla="*/ 213 h 610"/>
                <a:gd name="T12" fmla="*/ 233 w 256"/>
                <a:gd name="T13" fmla="*/ 229 h 610"/>
                <a:gd name="T14" fmla="*/ 245 w 256"/>
                <a:gd name="T15" fmla="*/ 250 h 610"/>
                <a:gd name="T16" fmla="*/ 255 w 256"/>
                <a:gd name="T17" fmla="*/ 273 h 610"/>
                <a:gd name="T18" fmla="*/ 255 w 256"/>
                <a:gd name="T19" fmla="*/ 300 h 610"/>
                <a:gd name="T20" fmla="*/ 255 w 256"/>
                <a:gd name="T21" fmla="*/ 33 h 610"/>
                <a:gd name="T22" fmla="*/ 255 w 256"/>
                <a:gd name="T23" fmla="*/ 33 h 610"/>
                <a:gd name="T24" fmla="*/ 228 w 256"/>
                <a:gd name="T25" fmla="*/ 17 h 610"/>
                <a:gd name="T26" fmla="*/ 195 w 256"/>
                <a:gd name="T27" fmla="*/ 11 h 610"/>
                <a:gd name="T28" fmla="*/ 163 w 256"/>
                <a:gd name="T29" fmla="*/ 6 h 610"/>
                <a:gd name="T30" fmla="*/ 130 w 256"/>
                <a:gd name="T31" fmla="*/ 0 h 610"/>
                <a:gd name="T32" fmla="*/ 130 w 256"/>
                <a:gd name="T33" fmla="*/ 0 h 610"/>
                <a:gd name="T34" fmla="*/ 93 w 256"/>
                <a:gd name="T35" fmla="*/ 6 h 610"/>
                <a:gd name="T36" fmla="*/ 60 w 256"/>
                <a:gd name="T37" fmla="*/ 11 h 610"/>
                <a:gd name="T38" fmla="*/ 27 w 256"/>
                <a:gd name="T39" fmla="*/ 17 h 610"/>
                <a:gd name="T40" fmla="*/ 0 w 256"/>
                <a:gd name="T41" fmla="*/ 33 h 610"/>
                <a:gd name="T42" fmla="*/ 0 w 256"/>
                <a:gd name="T43" fmla="*/ 577 h 610"/>
                <a:gd name="T44" fmla="*/ 0 w 256"/>
                <a:gd name="T45" fmla="*/ 577 h 610"/>
                <a:gd name="T46" fmla="*/ 27 w 256"/>
                <a:gd name="T47" fmla="*/ 593 h 610"/>
                <a:gd name="T48" fmla="*/ 60 w 256"/>
                <a:gd name="T49" fmla="*/ 598 h 610"/>
                <a:gd name="T50" fmla="*/ 93 w 256"/>
                <a:gd name="T51" fmla="*/ 609 h 610"/>
                <a:gd name="T52" fmla="*/ 130 w 256"/>
                <a:gd name="T53" fmla="*/ 609 h 610"/>
                <a:gd name="T54" fmla="*/ 130 w 256"/>
                <a:gd name="T55" fmla="*/ 609 h 610"/>
                <a:gd name="T56" fmla="*/ 163 w 256"/>
                <a:gd name="T57" fmla="*/ 609 h 610"/>
                <a:gd name="T58" fmla="*/ 195 w 256"/>
                <a:gd name="T59" fmla="*/ 598 h 610"/>
                <a:gd name="T60" fmla="*/ 228 w 256"/>
                <a:gd name="T61" fmla="*/ 593 h 610"/>
                <a:gd name="T62" fmla="*/ 255 w 256"/>
                <a:gd name="T63" fmla="*/ 577 h 610"/>
                <a:gd name="T64" fmla="*/ 255 w 256"/>
                <a:gd name="T65" fmla="*/ 310 h 610"/>
                <a:gd name="T66" fmla="*/ 255 w 256"/>
                <a:gd name="T67" fmla="*/ 310 h 610"/>
                <a:gd name="T68" fmla="*/ 255 w 256"/>
                <a:gd name="T69" fmla="*/ 337 h 610"/>
                <a:gd name="T70" fmla="*/ 245 w 256"/>
                <a:gd name="T71" fmla="*/ 359 h 610"/>
                <a:gd name="T72" fmla="*/ 233 w 256"/>
                <a:gd name="T73" fmla="*/ 381 h 610"/>
                <a:gd name="T74" fmla="*/ 217 w 256"/>
                <a:gd name="T75" fmla="*/ 398 h 610"/>
                <a:gd name="T76" fmla="*/ 195 w 256"/>
                <a:gd name="T77" fmla="*/ 414 h 610"/>
                <a:gd name="T78" fmla="*/ 179 w 256"/>
                <a:gd name="T79" fmla="*/ 425 h 610"/>
                <a:gd name="T80" fmla="*/ 152 w 256"/>
                <a:gd name="T81" fmla="*/ 430 h 610"/>
                <a:gd name="T82" fmla="*/ 130 w 256"/>
                <a:gd name="T83" fmla="*/ 435 h 610"/>
                <a:gd name="T84" fmla="*/ 130 w 256"/>
                <a:gd name="T85" fmla="*/ 435 h 610"/>
                <a:gd name="T86" fmla="*/ 103 w 256"/>
                <a:gd name="T87" fmla="*/ 430 h 610"/>
                <a:gd name="T88" fmla="*/ 76 w 256"/>
                <a:gd name="T89" fmla="*/ 425 h 610"/>
                <a:gd name="T90" fmla="*/ 54 w 256"/>
                <a:gd name="T91" fmla="*/ 414 h 610"/>
                <a:gd name="T92" fmla="*/ 38 w 256"/>
                <a:gd name="T93" fmla="*/ 398 h 610"/>
                <a:gd name="T94" fmla="*/ 22 w 256"/>
                <a:gd name="T95" fmla="*/ 375 h 610"/>
                <a:gd name="T96" fmla="*/ 11 w 256"/>
                <a:gd name="T97" fmla="*/ 354 h 610"/>
                <a:gd name="T98" fmla="*/ 0 w 256"/>
                <a:gd name="T99" fmla="*/ 332 h 610"/>
                <a:gd name="T100" fmla="*/ 0 w 256"/>
                <a:gd name="T101" fmla="*/ 305 h 610"/>
                <a:gd name="T102" fmla="*/ 0 w 256"/>
                <a:gd name="T103" fmla="*/ 305 h 610"/>
                <a:gd name="T104" fmla="*/ 0 w 256"/>
                <a:gd name="T105" fmla="*/ 277 h 610"/>
                <a:gd name="T106" fmla="*/ 11 w 256"/>
                <a:gd name="T107" fmla="*/ 256 h 610"/>
                <a:gd name="T108" fmla="*/ 22 w 256"/>
                <a:gd name="T109" fmla="*/ 234 h 610"/>
                <a:gd name="T110" fmla="*/ 38 w 256"/>
                <a:gd name="T111" fmla="*/ 213 h 610"/>
                <a:gd name="T112" fmla="*/ 54 w 256"/>
                <a:gd name="T113" fmla="*/ 196 h 610"/>
                <a:gd name="T114" fmla="*/ 76 w 256"/>
                <a:gd name="T115" fmla="*/ 185 h 610"/>
                <a:gd name="T116" fmla="*/ 103 w 256"/>
                <a:gd name="T117" fmla="*/ 180 h 610"/>
                <a:gd name="T118" fmla="*/ 130 w 256"/>
                <a:gd name="T119"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6" h="610">
                  <a:moveTo>
                    <a:pt x="130" y="175"/>
                  </a:moveTo>
                  <a:lnTo>
                    <a:pt x="130" y="175"/>
                  </a:lnTo>
                  <a:lnTo>
                    <a:pt x="152" y="180"/>
                  </a:lnTo>
                  <a:lnTo>
                    <a:pt x="179" y="185"/>
                  </a:lnTo>
                  <a:lnTo>
                    <a:pt x="195" y="196"/>
                  </a:lnTo>
                  <a:lnTo>
                    <a:pt x="217" y="213"/>
                  </a:lnTo>
                  <a:lnTo>
                    <a:pt x="233" y="229"/>
                  </a:lnTo>
                  <a:lnTo>
                    <a:pt x="245" y="250"/>
                  </a:lnTo>
                  <a:lnTo>
                    <a:pt x="255" y="273"/>
                  </a:lnTo>
                  <a:lnTo>
                    <a:pt x="255" y="300"/>
                  </a:lnTo>
                  <a:lnTo>
                    <a:pt x="255" y="33"/>
                  </a:lnTo>
                  <a:lnTo>
                    <a:pt x="255" y="33"/>
                  </a:lnTo>
                  <a:lnTo>
                    <a:pt x="228" y="17"/>
                  </a:lnTo>
                  <a:lnTo>
                    <a:pt x="195" y="11"/>
                  </a:lnTo>
                  <a:lnTo>
                    <a:pt x="163" y="6"/>
                  </a:lnTo>
                  <a:lnTo>
                    <a:pt x="130" y="0"/>
                  </a:lnTo>
                  <a:lnTo>
                    <a:pt x="130" y="0"/>
                  </a:lnTo>
                  <a:lnTo>
                    <a:pt x="93" y="6"/>
                  </a:lnTo>
                  <a:lnTo>
                    <a:pt x="60" y="11"/>
                  </a:lnTo>
                  <a:lnTo>
                    <a:pt x="27" y="17"/>
                  </a:lnTo>
                  <a:lnTo>
                    <a:pt x="0" y="33"/>
                  </a:lnTo>
                  <a:lnTo>
                    <a:pt x="0" y="577"/>
                  </a:lnTo>
                  <a:lnTo>
                    <a:pt x="0" y="577"/>
                  </a:lnTo>
                  <a:lnTo>
                    <a:pt x="27" y="593"/>
                  </a:lnTo>
                  <a:lnTo>
                    <a:pt x="60" y="598"/>
                  </a:lnTo>
                  <a:lnTo>
                    <a:pt x="93" y="609"/>
                  </a:lnTo>
                  <a:lnTo>
                    <a:pt x="130" y="609"/>
                  </a:lnTo>
                  <a:lnTo>
                    <a:pt x="130" y="609"/>
                  </a:lnTo>
                  <a:lnTo>
                    <a:pt x="163" y="609"/>
                  </a:lnTo>
                  <a:lnTo>
                    <a:pt x="195" y="598"/>
                  </a:lnTo>
                  <a:lnTo>
                    <a:pt x="228" y="593"/>
                  </a:lnTo>
                  <a:lnTo>
                    <a:pt x="255" y="577"/>
                  </a:lnTo>
                  <a:lnTo>
                    <a:pt x="255" y="310"/>
                  </a:lnTo>
                  <a:lnTo>
                    <a:pt x="255" y="310"/>
                  </a:lnTo>
                  <a:lnTo>
                    <a:pt x="255" y="337"/>
                  </a:lnTo>
                  <a:lnTo>
                    <a:pt x="245" y="359"/>
                  </a:lnTo>
                  <a:lnTo>
                    <a:pt x="233" y="381"/>
                  </a:lnTo>
                  <a:lnTo>
                    <a:pt x="217" y="398"/>
                  </a:lnTo>
                  <a:lnTo>
                    <a:pt x="195" y="414"/>
                  </a:lnTo>
                  <a:lnTo>
                    <a:pt x="179" y="425"/>
                  </a:lnTo>
                  <a:lnTo>
                    <a:pt x="152" y="430"/>
                  </a:lnTo>
                  <a:lnTo>
                    <a:pt x="130" y="435"/>
                  </a:lnTo>
                  <a:lnTo>
                    <a:pt x="130" y="435"/>
                  </a:lnTo>
                  <a:lnTo>
                    <a:pt x="103" y="430"/>
                  </a:lnTo>
                  <a:lnTo>
                    <a:pt x="76" y="425"/>
                  </a:lnTo>
                  <a:lnTo>
                    <a:pt x="54" y="414"/>
                  </a:lnTo>
                  <a:lnTo>
                    <a:pt x="38" y="398"/>
                  </a:lnTo>
                  <a:lnTo>
                    <a:pt x="22" y="375"/>
                  </a:lnTo>
                  <a:lnTo>
                    <a:pt x="11" y="354"/>
                  </a:lnTo>
                  <a:lnTo>
                    <a:pt x="0" y="332"/>
                  </a:lnTo>
                  <a:lnTo>
                    <a:pt x="0" y="305"/>
                  </a:lnTo>
                  <a:lnTo>
                    <a:pt x="0" y="305"/>
                  </a:lnTo>
                  <a:lnTo>
                    <a:pt x="0" y="277"/>
                  </a:lnTo>
                  <a:lnTo>
                    <a:pt x="11" y="256"/>
                  </a:lnTo>
                  <a:lnTo>
                    <a:pt x="22" y="234"/>
                  </a:lnTo>
                  <a:lnTo>
                    <a:pt x="38" y="213"/>
                  </a:lnTo>
                  <a:lnTo>
                    <a:pt x="54" y="196"/>
                  </a:lnTo>
                  <a:lnTo>
                    <a:pt x="76" y="185"/>
                  </a:lnTo>
                  <a:lnTo>
                    <a:pt x="103" y="180"/>
                  </a:lnTo>
                  <a:lnTo>
                    <a:pt x="130" y="17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0" name="Freeform 236"/>
            <p:cNvSpPr>
              <a:spLocks noChangeArrowheads="1"/>
            </p:cNvSpPr>
            <p:nvPr/>
          </p:nvSpPr>
          <p:spPr bwMode="auto">
            <a:xfrm>
              <a:off x="10128250" y="4487863"/>
              <a:ext cx="90488" cy="107950"/>
            </a:xfrm>
            <a:custGeom>
              <a:avLst/>
              <a:gdLst>
                <a:gd name="T0" fmla="*/ 130 w 256"/>
                <a:gd name="T1" fmla="*/ 0 h 305"/>
                <a:gd name="T2" fmla="*/ 130 w 256"/>
                <a:gd name="T3" fmla="*/ 0 h 305"/>
                <a:gd name="T4" fmla="*/ 93 w 256"/>
                <a:gd name="T5" fmla="*/ 0 h 305"/>
                <a:gd name="T6" fmla="*/ 60 w 256"/>
                <a:gd name="T7" fmla="*/ 6 h 305"/>
                <a:gd name="T8" fmla="*/ 27 w 256"/>
                <a:gd name="T9" fmla="*/ 17 h 305"/>
                <a:gd name="T10" fmla="*/ 0 w 256"/>
                <a:gd name="T11" fmla="*/ 27 h 305"/>
                <a:gd name="T12" fmla="*/ 0 w 256"/>
                <a:gd name="T13" fmla="*/ 304 h 305"/>
                <a:gd name="T14" fmla="*/ 0 w 256"/>
                <a:gd name="T15" fmla="*/ 304 h 305"/>
                <a:gd name="T16" fmla="*/ 0 w 256"/>
                <a:gd name="T17" fmla="*/ 277 h 305"/>
                <a:gd name="T18" fmla="*/ 11 w 256"/>
                <a:gd name="T19" fmla="*/ 250 h 305"/>
                <a:gd name="T20" fmla="*/ 22 w 256"/>
                <a:gd name="T21" fmla="*/ 229 h 305"/>
                <a:gd name="T22" fmla="*/ 38 w 256"/>
                <a:gd name="T23" fmla="*/ 212 h 305"/>
                <a:gd name="T24" fmla="*/ 54 w 256"/>
                <a:gd name="T25" fmla="*/ 196 h 305"/>
                <a:gd name="T26" fmla="*/ 76 w 256"/>
                <a:gd name="T27" fmla="*/ 185 h 305"/>
                <a:gd name="T28" fmla="*/ 103 w 256"/>
                <a:gd name="T29" fmla="*/ 175 h 305"/>
                <a:gd name="T30" fmla="*/ 130 w 256"/>
                <a:gd name="T31" fmla="*/ 175 h 305"/>
                <a:gd name="T32" fmla="*/ 130 w 256"/>
                <a:gd name="T33" fmla="*/ 175 h 305"/>
                <a:gd name="T34" fmla="*/ 152 w 256"/>
                <a:gd name="T35" fmla="*/ 175 h 305"/>
                <a:gd name="T36" fmla="*/ 179 w 256"/>
                <a:gd name="T37" fmla="*/ 185 h 305"/>
                <a:gd name="T38" fmla="*/ 201 w 256"/>
                <a:gd name="T39" fmla="*/ 196 h 305"/>
                <a:gd name="T40" fmla="*/ 217 w 256"/>
                <a:gd name="T41" fmla="*/ 212 h 305"/>
                <a:gd name="T42" fmla="*/ 233 w 256"/>
                <a:gd name="T43" fmla="*/ 229 h 305"/>
                <a:gd name="T44" fmla="*/ 250 w 256"/>
                <a:gd name="T45" fmla="*/ 250 h 305"/>
                <a:gd name="T46" fmla="*/ 255 w 256"/>
                <a:gd name="T47" fmla="*/ 277 h 305"/>
                <a:gd name="T48" fmla="*/ 255 w 256"/>
                <a:gd name="T49" fmla="*/ 304 h 305"/>
                <a:gd name="T50" fmla="*/ 255 w 256"/>
                <a:gd name="T51" fmla="*/ 27 h 305"/>
                <a:gd name="T52" fmla="*/ 255 w 256"/>
                <a:gd name="T53" fmla="*/ 27 h 305"/>
                <a:gd name="T54" fmla="*/ 228 w 256"/>
                <a:gd name="T55" fmla="*/ 17 h 305"/>
                <a:gd name="T56" fmla="*/ 195 w 256"/>
                <a:gd name="T57" fmla="*/ 6 h 305"/>
                <a:gd name="T58" fmla="*/ 163 w 256"/>
                <a:gd name="T59" fmla="*/ 0 h 305"/>
                <a:gd name="T60" fmla="*/ 130 w 256"/>
                <a:gd name="T61"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305">
                  <a:moveTo>
                    <a:pt x="130" y="0"/>
                  </a:moveTo>
                  <a:lnTo>
                    <a:pt x="130" y="0"/>
                  </a:lnTo>
                  <a:lnTo>
                    <a:pt x="93" y="0"/>
                  </a:lnTo>
                  <a:lnTo>
                    <a:pt x="60" y="6"/>
                  </a:lnTo>
                  <a:lnTo>
                    <a:pt x="27" y="17"/>
                  </a:lnTo>
                  <a:lnTo>
                    <a:pt x="0" y="27"/>
                  </a:lnTo>
                  <a:lnTo>
                    <a:pt x="0" y="304"/>
                  </a:lnTo>
                  <a:lnTo>
                    <a:pt x="0" y="304"/>
                  </a:lnTo>
                  <a:lnTo>
                    <a:pt x="0" y="277"/>
                  </a:lnTo>
                  <a:lnTo>
                    <a:pt x="11" y="250"/>
                  </a:lnTo>
                  <a:lnTo>
                    <a:pt x="22" y="229"/>
                  </a:lnTo>
                  <a:lnTo>
                    <a:pt x="38" y="212"/>
                  </a:lnTo>
                  <a:lnTo>
                    <a:pt x="54" y="196"/>
                  </a:lnTo>
                  <a:lnTo>
                    <a:pt x="76" y="185"/>
                  </a:lnTo>
                  <a:lnTo>
                    <a:pt x="103" y="175"/>
                  </a:lnTo>
                  <a:lnTo>
                    <a:pt x="130" y="175"/>
                  </a:lnTo>
                  <a:lnTo>
                    <a:pt x="130" y="175"/>
                  </a:lnTo>
                  <a:lnTo>
                    <a:pt x="152" y="175"/>
                  </a:lnTo>
                  <a:lnTo>
                    <a:pt x="179" y="185"/>
                  </a:lnTo>
                  <a:lnTo>
                    <a:pt x="201" y="196"/>
                  </a:lnTo>
                  <a:lnTo>
                    <a:pt x="217" y="212"/>
                  </a:lnTo>
                  <a:lnTo>
                    <a:pt x="233" y="229"/>
                  </a:lnTo>
                  <a:lnTo>
                    <a:pt x="250" y="250"/>
                  </a:lnTo>
                  <a:lnTo>
                    <a:pt x="255" y="277"/>
                  </a:lnTo>
                  <a:lnTo>
                    <a:pt x="255" y="304"/>
                  </a:lnTo>
                  <a:lnTo>
                    <a:pt x="255" y="27"/>
                  </a:lnTo>
                  <a:lnTo>
                    <a:pt x="255" y="27"/>
                  </a:lnTo>
                  <a:lnTo>
                    <a:pt x="228" y="17"/>
                  </a:lnTo>
                  <a:lnTo>
                    <a:pt x="195" y="6"/>
                  </a:lnTo>
                  <a:lnTo>
                    <a:pt x="163" y="0"/>
                  </a:lnTo>
                  <a:lnTo>
                    <a:pt x="1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1" name="Freeform 237"/>
            <p:cNvSpPr>
              <a:spLocks noChangeArrowheads="1"/>
            </p:cNvSpPr>
            <p:nvPr/>
          </p:nvSpPr>
          <p:spPr bwMode="auto">
            <a:xfrm>
              <a:off x="10128250" y="4595813"/>
              <a:ext cx="90488" cy="107950"/>
            </a:xfrm>
            <a:custGeom>
              <a:avLst/>
              <a:gdLst>
                <a:gd name="T0" fmla="*/ 130 w 256"/>
                <a:gd name="T1" fmla="*/ 131 h 306"/>
                <a:gd name="T2" fmla="*/ 130 w 256"/>
                <a:gd name="T3" fmla="*/ 131 h 306"/>
                <a:gd name="T4" fmla="*/ 103 w 256"/>
                <a:gd name="T5" fmla="*/ 125 h 306"/>
                <a:gd name="T6" fmla="*/ 76 w 256"/>
                <a:gd name="T7" fmla="*/ 121 h 306"/>
                <a:gd name="T8" fmla="*/ 54 w 256"/>
                <a:gd name="T9" fmla="*/ 104 h 306"/>
                <a:gd name="T10" fmla="*/ 38 w 256"/>
                <a:gd name="T11" fmla="*/ 93 h 306"/>
                <a:gd name="T12" fmla="*/ 22 w 256"/>
                <a:gd name="T13" fmla="*/ 71 h 306"/>
                <a:gd name="T14" fmla="*/ 11 w 256"/>
                <a:gd name="T15" fmla="*/ 50 h 306"/>
                <a:gd name="T16" fmla="*/ 0 w 256"/>
                <a:gd name="T17" fmla="*/ 23 h 306"/>
                <a:gd name="T18" fmla="*/ 0 w 256"/>
                <a:gd name="T19" fmla="*/ 0 h 306"/>
                <a:gd name="T20" fmla="*/ 0 w 256"/>
                <a:gd name="T21" fmla="*/ 273 h 306"/>
                <a:gd name="T22" fmla="*/ 0 w 256"/>
                <a:gd name="T23" fmla="*/ 273 h 306"/>
                <a:gd name="T24" fmla="*/ 27 w 256"/>
                <a:gd name="T25" fmla="*/ 283 h 306"/>
                <a:gd name="T26" fmla="*/ 60 w 256"/>
                <a:gd name="T27" fmla="*/ 294 h 306"/>
                <a:gd name="T28" fmla="*/ 93 w 256"/>
                <a:gd name="T29" fmla="*/ 300 h 306"/>
                <a:gd name="T30" fmla="*/ 130 w 256"/>
                <a:gd name="T31" fmla="*/ 305 h 306"/>
                <a:gd name="T32" fmla="*/ 130 w 256"/>
                <a:gd name="T33" fmla="*/ 305 h 306"/>
                <a:gd name="T34" fmla="*/ 163 w 256"/>
                <a:gd name="T35" fmla="*/ 300 h 306"/>
                <a:gd name="T36" fmla="*/ 195 w 256"/>
                <a:gd name="T37" fmla="*/ 294 h 306"/>
                <a:gd name="T38" fmla="*/ 228 w 256"/>
                <a:gd name="T39" fmla="*/ 283 h 306"/>
                <a:gd name="T40" fmla="*/ 255 w 256"/>
                <a:gd name="T41" fmla="*/ 273 h 306"/>
                <a:gd name="T42" fmla="*/ 255 w 256"/>
                <a:gd name="T43" fmla="*/ 0 h 306"/>
                <a:gd name="T44" fmla="*/ 255 w 256"/>
                <a:gd name="T45" fmla="*/ 0 h 306"/>
                <a:gd name="T46" fmla="*/ 255 w 256"/>
                <a:gd name="T47" fmla="*/ 23 h 306"/>
                <a:gd name="T48" fmla="*/ 250 w 256"/>
                <a:gd name="T49" fmla="*/ 50 h 306"/>
                <a:gd name="T50" fmla="*/ 233 w 256"/>
                <a:gd name="T51" fmla="*/ 71 h 306"/>
                <a:gd name="T52" fmla="*/ 217 w 256"/>
                <a:gd name="T53" fmla="*/ 93 h 306"/>
                <a:gd name="T54" fmla="*/ 201 w 256"/>
                <a:gd name="T55" fmla="*/ 104 h 306"/>
                <a:gd name="T56" fmla="*/ 179 w 256"/>
                <a:gd name="T57" fmla="*/ 121 h 306"/>
                <a:gd name="T58" fmla="*/ 152 w 256"/>
                <a:gd name="T59" fmla="*/ 125 h 306"/>
                <a:gd name="T60" fmla="*/ 130 w 256"/>
                <a:gd name="T61" fmla="*/ 13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306">
                  <a:moveTo>
                    <a:pt x="130" y="131"/>
                  </a:moveTo>
                  <a:lnTo>
                    <a:pt x="130" y="131"/>
                  </a:lnTo>
                  <a:lnTo>
                    <a:pt x="103" y="125"/>
                  </a:lnTo>
                  <a:lnTo>
                    <a:pt x="76" y="121"/>
                  </a:lnTo>
                  <a:lnTo>
                    <a:pt x="54" y="104"/>
                  </a:lnTo>
                  <a:lnTo>
                    <a:pt x="38" y="93"/>
                  </a:lnTo>
                  <a:lnTo>
                    <a:pt x="22" y="71"/>
                  </a:lnTo>
                  <a:lnTo>
                    <a:pt x="11" y="50"/>
                  </a:lnTo>
                  <a:lnTo>
                    <a:pt x="0" y="23"/>
                  </a:lnTo>
                  <a:lnTo>
                    <a:pt x="0" y="0"/>
                  </a:lnTo>
                  <a:lnTo>
                    <a:pt x="0" y="273"/>
                  </a:lnTo>
                  <a:lnTo>
                    <a:pt x="0" y="273"/>
                  </a:lnTo>
                  <a:lnTo>
                    <a:pt x="27" y="283"/>
                  </a:lnTo>
                  <a:lnTo>
                    <a:pt x="60" y="294"/>
                  </a:lnTo>
                  <a:lnTo>
                    <a:pt x="93" y="300"/>
                  </a:lnTo>
                  <a:lnTo>
                    <a:pt x="130" y="305"/>
                  </a:lnTo>
                  <a:lnTo>
                    <a:pt x="130" y="305"/>
                  </a:lnTo>
                  <a:lnTo>
                    <a:pt x="163" y="300"/>
                  </a:lnTo>
                  <a:lnTo>
                    <a:pt x="195" y="294"/>
                  </a:lnTo>
                  <a:lnTo>
                    <a:pt x="228" y="283"/>
                  </a:lnTo>
                  <a:lnTo>
                    <a:pt x="255" y="273"/>
                  </a:lnTo>
                  <a:lnTo>
                    <a:pt x="255" y="0"/>
                  </a:lnTo>
                  <a:lnTo>
                    <a:pt x="255" y="0"/>
                  </a:lnTo>
                  <a:lnTo>
                    <a:pt x="255" y="23"/>
                  </a:lnTo>
                  <a:lnTo>
                    <a:pt x="250" y="50"/>
                  </a:lnTo>
                  <a:lnTo>
                    <a:pt x="233" y="71"/>
                  </a:lnTo>
                  <a:lnTo>
                    <a:pt x="217" y="93"/>
                  </a:lnTo>
                  <a:lnTo>
                    <a:pt x="201" y="104"/>
                  </a:lnTo>
                  <a:lnTo>
                    <a:pt x="179" y="121"/>
                  </a:lnTo>
                  <a:lnTo>
                    <a:pt x="152" y="125"/>
                  </a:lnTo>
                  <a:lnTo>
                    <a:pt x="130" y="13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2" name="Freeform 238"/>
            <p:cNvSpPr>
              <a:spLocks noChangeArrowheads="1"/>
            </p:cNvSpPr>
            <p:nvPr/>
          </p:nvSpPr>
          <p:spPr bwMode="auto">
            <a:xfrm>
              <a:off x="10066338" y="4595813"/>
              <a:ext cx="61913" cy="2271712"/>
            </a:xfrm>
            <a:custGeom>
              <a:avLst/>
              <a:gdLst>
                <a:gd name="T0" fmla="*/ 0 w 175"/>
                <a:gd name="T1" fmla="*/ 0 h 6314"/>
                <a:gd name="T2" fmla="*/ 0 w 175"/>
                <a:gd name="T3" fmla="*/ 6313 h 6314"/>
                <a:gd name="T4" fmla="*/ 174 w 175"/>
                <a:gd name="T5" fmla="*/ 6313 h 6314"/>
                <a:gd name="T6" fmla="*/ 174 w 175"/>
                <a:gd name="T7" fmla="*/ 4673 h 6314"/>
                <a:gd name="T8" fmla="*/ 174 w 175"/>
                <a:gd name="T9" fmla="*/ 4673 h 6314"/>
                <a:gd name="T10" fmla="*/ 136 w 175"/>
                <a:gd name="T11" fmla="*/ 4656 h 6314"/>
                <a:gd name="T12" fmla="*/ 103 w 175"/>
                <a:gd name="T13" fmla="*/ 4629 h 6314"/>
                <a:gd name="T14" fmla="*/ 71 w 175"/>
                <a:gd name="T15" fmla="*/ 4596 h 6314"/>
                <a:gd name="T16" fmla="*/ 49 w 175"/>
                <a:gd name="T17" fmla="*/ 4564 h 6314"/>
                <a:gd name="T18" fmla="*/ 28 w 175"/>
                <a:gd name="T19" fmla="*/ 4526 h 6314"/>
                <a:gd name="T20" fmla="*/ 11 w 175"/>
                <a:gd name="T21" fmla="*/ 4488 h 6314"/>
                <a:gd name="T22" fmla="*/ 0 w 175"/>
                <a:gd name="T23" fmla="*/ 4444 h 6314"/>
                <a:gd name="T24" fmla="*/ 0 w 175"/>
                <a:gd name="T25" fmla="*/ 4401 h 6314"/>
                <a:gd name="T26" fmla="*/ 0 w 175"/>
                <a:gd name="T27" fmla="*/ 4401 h 6314"/>
                <a:gd name="T28" fmla="*/ 0 w 175"/>
                <a:gd name="T29" fmla="*/ 4357 h 6314"/>
                <a:gd name="T30" fmla="*/ 11 w 175"/>
                <a:gd name="T31" fmla="*/ 4314 h 6314"/>
                <a:gd name="T32" fmla="*/ 28 w 175"/>
                <a:gd name="T33" fmla="*/ 4276 h 6314"/>
                <a:gd name="T34" fmla="*/ 49 w 175"/>
                <a:gd name="T35" fmla="*/ 4238 h 6314"/>
                <a:gd name="T36" fmla="*/ 71 w 175"/>
                <a:gd name="T37" fmla="*/ 4205 h 6314"/>
                <a:gd name="T38" fmla="*/ 103 w 175"/>
                <a:gd name="T39" fmla="*/ 4173 h 6314"/>
                <a:gd name="T40" fmla="*/ 136 w 175"/>
                <a:gd name="T41" fmla="*/ 4146 h 6314"/>
                <a:gd name="T42" fmla="*/ 174 w 175"/>
                <a:gd name="T43" fmla="*/ 4129 h 6314"/>
                <a:gd name="T44" fmla="*/ 174 w 175"/>
                <a:gd name="T45" fmla="*/ 273 h 6314"/>
                <a:gd name="T46" fmla="*/ 174 w 175"/>
                <a:gd name="T47" fmla="*/ 273 h 6314"/>
                <a:gd name="T48" fmla="*/ 136 w 175"/>
                <a:gd name="T49" fmla="*/ 250 h 6314"/>
                <a:gd name="T50" fmla="*/ 103 w 175"/>
                <a:gd name="T51" fmla="*/ 229 h 6314"/>
                <a:gd name="T52" fmla="*/ 71 w 175"/>
                <a:gd name="T53" fmla="*/ 196 h 6314"/>
                <a:gd name="T54" fmla="*/ 49 w 175"/>
                <a:gd name="T55" fmla="*/ 164 h 6314"/>
                <a:gd name="T56" fmla="*/ 28 w 175"/>
                <a:gd name="T57" fmla="*/ 125 h 6314"/>
                <a:gd name="T58" fmla="*/ 11 w 175"/>
                <a:gd name="T59" fmla="*/ 88 h 6314"/>
                <a:gd name="T60" fmla="*/ 0 w 175"/>
                <a:gd name="T61" fmla="*/ 44 h 6314"/>
                <a:gd name="T62" fmla="*/ 0 w 175"/>
                <a:gd name="T63" fmla="*/ 0 h 6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 h="6314">
                  <a:moveTo>
                    <a:pt x="0" y="0"/>
                  </a:moveTo>
                  <a:lnTo>
                    <a:pt x="0" y="6313"/>
                  </a:lnTo>
                  <a:lnTo>
                    <a:pt x="174" y="6313"/>
                  </a:lnTo>
                  <a:lnTo>
                    <a:pt x="174" y="4673"/>
                  </a:lnTo>
                  <a:lnTo>
                    <a:pt x="174" y="4673"/>
                  </a:lnTo>
                  <a:lnTo>
                    <a:pt x="136" y="4656"/>
                  </a:lnTo>
                  <a:lnTo>
                    <a:pt x="103" y="4629"/>
                  </a:lnTo>
                  <a:lnTo>
                    <a:pt x="71" y="4596"/>
                  </a:lnTo>
                  <a:lnTo>
                    <a:pt x="49" y="4564"/>
                  </a:lnTo>
                  <a:lnTo>
                    <a:pt x="28" y="4526"/>
                  </a:lnTo>
                  <a:lnTo>
                    <a:pt x="11" y="4488"/>
                  </a:lnTo>
                  <a:lnTo>
                    <a:pt x="0" y="4444"/>
                  </a:lnTo>
                  <a:lnTo>
                    <a:pt x="0" y="4401"/>
                  </a:lnTo>
                  <a:lnTo>
                    <a:pt x="0" y="4401"/>
                  </a:lnTo>
                  <a:lnTo>
                    <a:pt x="0" y="4357"/>
                  </a:lnTo>
                  <a:lnTo>
                    <a:pt x="11" y="4314"/>
                  </a:lnTo>
                  <a:lnTo>
                    <a:pt x="28" y="4276"/>
                  </a:lnTo>
                  <a:lnTo>
                    <a:pt x="49" y="4238"/>
                  </a:lnTo>
                  <a:lnTo>
                    <a:pt x="71" y="4205"/>
                  </a:lnTo>
                  <a:lnTo>
                    <a:pt x="103" y="4173"/>
                  </a:lnTo>
                  <a:lnTo>
                    <a:pt x="136" y="4146"/>
                  </a:lnTo>
                  <a:lnTo>
                    <a:pt x="174" y="4129"/>
                  </a:lnTo>
                  <a:lnTo>
                    <a:pt x="174" y="273"/>
                  </a:lnTo>
                  <a:lnTo>
                    <a:pt x="174" y="273"/>
                  </a:lnTo>
                  <a:lnTo>
                    <a:pt x="136" y="250"/>
                  </a:lnTo>
                  <a:lnTo>
                    <a:pt x="103" y="229"/>
                  </a:lnTo>
                  <a:lnTo>
                    <a:pt x="71" y="196"/>
                  </a:lnTo>
                  <a:lnTo>
                    <a:pt x="49" y="164"/>
                  </a:lnTo>
                  <a:lnTo>
                    <a:pt x="28" y="125"/>
                  </a:lnTo>
                  <a:lnTo>
                    <a:pt x="11" y="88"/>
                  </a:lnTo>
                  <a:lnTo>
                    <a:pt x="0" y="44"/>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3" name="Freeform 239"/>
            <p:cNvSpPr>
              <a:spLocks noChangeArrowheads="1"/>
            </p:cNvSpPr>
            <p:nvPr/>
          </p:nvSpPr>
          <p:spPr bwMode="auto">
            <a:xfrm>
              <a:off x="10066338" y="4497388"/>
              <a:ext cx="61913" cy="196850"/>
            </a:xfrm>
            <a:custGeom>
              <a:avLst/>
              <a:gdLst>
                <a:gd name="T0" fmla="*/ 174 w 175"/>
                <a:gd name="T1" fmla="*/ 0 h 551"/>
                <a:gd name="T2" fmla="*/ 174 w 175"/>
                <a:gd name="T3" fmla="*/ 0 h 551"/>
                <a:gd name="T4" fmla="*/ 136 w 175"/>
                <a:gd name="T5" fmla="*/ 23 h 551"/>
                <a:gd name="T6" fmla="*/ 103 w 175"/>
                <a:gd name="T7" fmla="*/ 50 h 551"/>
                <a:gd name="T8" fmla="*/ 71 w 175"/>
                <a:gd name="T9" fmla="*/ 77 h 551"/>
                <a:gd name="T10" fmla="*/ 49 w 175"/>
                <a:gd name="T11" fmla="*/ 109 h 551"/>
                <a:gd name="T12" fmla="*/ 28 w 175"/>
                <a:gd name="T13" fmla="*/ 148 h 551"/>
                <a:gd name="T14" fmla="*/ 11 w 175"/>
                <a:gd name="T15" fmla="*/ 191 h 551"/>
                <a:gd name="T16" fmla="*/ 0 w 175"/>
                <a:gd name="T17" fmla="*/ 229 h 551"/>
                <a:gd name="T18" fmla="*/ 0 w 175"/>
                <a:gd name="T19" fmla="*/ 277 h 551"/>
                <a:gd name="T20" fmla="*/ 0 w 175"/>
                <a:gd name="T21" fmla="*/ 277 h 551"/>
                <a:gd name="T22" fmla="*/ 0 w 175"/>
                <a:gd name="T23" fmla="*/ 321 h 551"/>
                <a:gd name="T24" fmla="*/ 11 w 175"/>
                <a:gd name="T25" fmla="*/ 365 h 551"/>
                <a:gd name="T26" fmla="*/ 28 w 175"/>
                <a:gd name="T27" fmla="*/ 402 h 551"/>
                <a:gd name="T28" fmla="*/ 49 w 175"/>
                <a:gd name="T29" fmla="*/ 441 h 551"/>
                <a:gd name="T30" fmla="*/ 71 w 175"/>
                <a:gd name="T31" fmla="*/ 473 h 551"/>
                <a:gd name="T32" fmla="*/ 103 w 175"/>
                <a:gd name="T33" fmla="*/ 506 h 551"/>
                <a:gd name="T34" fmla="*/ 136 w 175"/>
                <a:gd name="T35" fmla="*/ 527 h 551"/>
                <a:gd name="T36" fmla="*/ 174 w 175"/>
                <a:gd name="T37" fmla="*/ 550 h 551"/>
                <a:gd name="T38" fmla="*/ 174 w 175"/>
                <a:gd name="T39" fmla="*/ 277 h 551"/>
                <a:gd name="T40" fmla="*/ 174 w 175"/>
                <a:gd name="T4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1">
                  <a:moveTo>
                    <a:pt x="174" y="0"/>
                  </a:moveTo>
                  <a:lnTo>
                    <a:pt x="174" y="0"/>
                  </a:lnTo>
                  <a:lnTo>
                    <a:pt x="136" y="23"/>
                  </a:lnTo>
                  <a:lnTo>
                    <a:pt x="103" y="50"/>
                  </a:lnTo>
                  <a:lnTo>
                    <a:pt x="71" y="77"/>
                  </a:lnTo>
                  <a:lnTo>
                    <a:pt x="49" y="109"/>
                  </a:lnTo>
                  <a:lnTo>
                    <a:pt x="28" y="148"/>
                  </a:lnTo>
                  <a:lnTo>
                    <a:pt x="11" y="191"/>
                  </a:lnTo>
                  <a:lnTo>
                    <a:pt x="0" y="229"/>
                  </a:lnTo>
                  <a:lnTo>
                    <a:pt x="0" y="277"/>
                  </a:lnTo>
                  <a:lnTo>
                    <a:pt x="0" y="277"/>
                  </a:lnTo>
                  <a:lnTo>
                    <a:pt x="0" y="321"/>
                  </a:lnTo>
                  <a:lnTo>
                    <a:pt x="11" y="365"/>
                  </a:lnTo>
                  <a:lnTo>
                    <a:pt x="28" y="402"/>
                  </a:lnTo>
                  <a:lnTo>
                    <a:pt x="49" y="441"/>
                  </a:lnTo>
                  <a:lnTo>
                    <a:pt x="71" y="473"/>
                  </a:lnTo>
                  <a:lnTo>
                    <a:pt x="103" y="506"/>
                  </a:lnTo>
                  <a:lnTo>
                    <a:pt x="136" y="527"/>
                  </a:lnTo>
                  <a:lnTo>
                    <a:pt x="174" y="550"/>
                  </a:lnTo>
                  <a:lnTo>
                    <a:pt x="174" y="277"/>
                  </a:lnTo>
                  <a:lnTo>
                    <a:pt x="17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4" name="Freeform 240"/>
            <p:cNvSpPr>
              <a:spLocks noChangeArrowheads="1"/>
            </p:cNvSpPr>
            <p:nvPr/>
          </p:nvSpPr>
          <p:spPr bwMode="auto">
            <a:xfrm>
              <a:off x="10066338" y="6083300"/>
              <a:ext cx="61913" cy="195262"/>
            </a:xfrm>
            <a:custGeom>
              <a:avLst/>
              <a:gdLst>
                <a:gd name="T0" fmla="*/ 0 w 175"/>
                <a:gd name="T1" fmla="*/ 272 h 545"/>
                <a:gd name="T2" fmla="*/ 0 w 175"/>
                <a:gd name="T3" fmla="*/ 272 h 545"/>
                <a:gd name="T4" fmla="*/ 0 w 175"/>
                <a:gd name="T5" fmla="*/ 315 h 545"/>
                <a:gd name="T6" fmla="*/ 11 w 175"/>
                <a:gd name="T7" fmla="*/ 359 h 545"/>
                <a:gd name="T8" fmla="*/ 28 w 175"/>
                <a:gd name="T9" fmla="*/ 397 h 545"/>
                <a:gd name="T10" fmla="*/ 49 w 175"/>
                <a:gd name="T11" fmla="*/ 435 h 545"/>
                <a:gd name="T12" fmla="*/ 71 w 175"/>
                <a:gd name="T13" fmla="*/ 467 h 545"/>
                <a:gd name="T14" fmla="*/ 103 w 175"/>
                <a:gd name="T15" fmla="*/ 500 h 545"/>
                <a:gd name="T16" fmla="*/ 136 w 175"/>
                <a:gd name="T17" fmla="*/ 527 h 545"/>
                <a:gd name="T18" fmla="*/ 174 w 175"/>
                <a:gd name="T19" fmla="*/ 544 h 545"/>
                <a:gd name="T20" fmla="*/ 174 w 175"/>
                <a:gd name="T21" fmla="*/ 0 h 545"/>
                <a:gd name="T22" fmla="*/ 174 w 175"/>
                <a:gd name="T23" fmla="*/ 0 h 545"/>
                <a:gd name="T24" fmla="*/ 136 w 175"/>
                <a:gd name="T25" fmla="*/ 17 h 545"/>
                <a:gd name="T26" fmla="*/ 103 w 175"/>
                <a:gd name="T27" fmla="*/ 44 h 545"/>
                <a:gd name="T28" fmla="*/ 71 w 175"/>
                <a:gd name="T29" fmla="*/ 76 h 545"/>
                <a:gd name="T30" fmla="*/ 49 w 175"/>
                <a:gd name="T31" fmla="*/ 109 h 545"/>
                <a:gd name="T32" fmla="*/ 28 w 175"/>
                <a:gd name="T33" fmla="*/ 147 h 545"/>
                <a:gd name="T34" fmla="*/ 11 w 175"/>
                <a:gd name="T35" fmla="*/ 185 h 545"/>
                <a:gd name="T36" fmla="*/ 0 w 175"/>
                <a:gd name="T37" fmla="*/ 228 h 545"/>
                <a:gd name="T38" fmla="*/ 0 w 175"/>
                <a:gd name="T39" fmla="*/ 272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545">
                  <a:moveTo>
                    <a:pt x="0" y="272"/>
                  </a:moveTo>
                  <a:lnTo>
                    <a:pt x="0" y="272"/>
                  </a:lnTo>
                  <a:lnTo>
                    <a:pt x="0" y="315"/>
                  </a:lnTo>
                  <a:lnTo>
                    <a:pt x="11" y="359"/>
                  </a:lnTo>
                  <a:lnTo>
                    <a:pt x="28" y="397"/>
                  </a:lnTo>
                  <a:lnTo>
                    <a:pt x="49" y="435"/>
                  </a:lnTo>
                  <a:lnTo>
                    <a:pt x="71" y="467"/>
                  </a:lnTo>
                  <a:lnTo>
                    <a:pt x="103" y="500"/>
                  </a:lnTo>
                  <a:lnTo>
                    <a:pt x="136" y="527"/>
                  </a:lnTo>
                  <a:lnTo>
                    <a:pt x="174" y="544"/>
                  </a:lnTo>
                  <a:lnTo>
                    <a:pt x="174" y="0"/>
                  </a:lnTo>
                  <a:lnTo>
                    <a:pt x="174" y="0"/>
                  </a:lnTo>
                  <a:lnTo>
                    <a:pt x="136" y="17"/>
                  </a:lnTo>
                  <a:lnTo>
                    <a:pt x="103" y="44"/>
                  </a:lnTo>
                  <a:lnTo>
                    <a:pt x="71" y="76"/>
                  </a:lnTo>
                  <a:lnTo>
                    <a:pt x="49" y="109"/>
                  </a:lnTo>
                  <a:lnTo>
                    <a:pt x="28" y="147"/>
                  </a:lnTo>
                  <a:lnTo>
                    <a:pt x="11" y="185"/>
                  </a:lnTo>
                  <a:lnTo>
                    <a:pt x="0" y="228"/>
                  </a:lnTo>
                  <a:lnTo>
                    <a:pt x="0"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5" name="Freeform 241"/>
            <p:cNvSpPr>
              <a:spLocks noChangeArrowheads="1"/>
            </p:cNvSpPr>
            <p:nvPr/>
          </p:nvSpPr>
          <p:spPr bwMode="auto">
            <a:xfrm>
              <a:off x="10844213" y="6024563"/>
              <a:ext cx="61913" cy="839787"/>
            </a:xfrm>
            <a:custGeom>
              <a:avLst/>
              <a:gdLst>
                <a:gd name="T0" fmla="*/ 174 w 175"/>
                <a:gd name="T1" fmla="*/ 2336 h 2337"/>
                <a:gd name="T2" fmla="*/ 0 w 175"/>
                <a:gd name="T3" fmla="*/ 2336 h 2337"/>
                <a:gd name="T4" fmla="*/ 0 w 175"/>
                <a:gd name="T5" fmla="*/ 0 h 2337"/>
                <a:gd name="T6" fmla="*/ 174 w 175"/>
                <a:gd name="T7" fmla="*/ 0 h 2337"/>
                <a:gd name="T8" fmla="*/ 174 w 175"/>
                <a:gd name="T9" fmla="*/ 2336 h 2337"/>
              </a:gdLst>
              <a:ahLst/>
              <a:cxnLst>
                <a:cxn ang="0">
                  <a:pos x="T0" y="T1"/>
                </a:cxn>
                <a:cxn ang="0">
                  <a:pos x="T2" y="T3"/>
                </a:cxn>
                <a:cxn ang="0">
                  <a:pos x="T4" y="T5"/>
                </a:cxn>
                <a:cxn ang="0">
                  <a:pos x="T6" y="T7"/>
                </a:cxn>
                <a:cxn ang="0">
                  <a:pos x="T8" y="T9"/>
                </a:cxn>
              </a:cxnLst>
              <a:rect l="0" t="0" r="r" b="b"/>
              <a:pathLst>
                <a:path w="175" h="2337">
                  <a:moveTo>
                    <a:pt x="174" y="2336"/>
                  </a:moveTo>
                  <a:lnTo>
                    <a:pt x="0" y="2336"/>
                  </a:lnTo>
                  <a:lnTo>
                    <a:pt x="0" y="0"/>
                  </a:lnTo>
                  <a:lnTo>
                    <a:pt x="174" y="0"/>
                  </a:lnTo>
                  <a:lnTo>
                    <a:pt x="174" y="233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6" name="Freeform 242"/>
            <p:cNvSpPr>
              <a:spLocks noChangeArrowheads="1"/>
            </p:cNvSpPr>
            <p:nvPr/>
          </p:nvSpPr>
          <p:spPr bwMode="auto">
            <a:xfrm>
              <a:off x="10999788" y="2271713"/>
              <a:ext cx="217488" cy="215900"/>
            </a:xfrm>
            <a:custGeom>
              <a:avLst/>
              <a:gdLst>
                <a:gd name="T0" fmla="*/ 239 w 609"/>
                <a:gd name="T1" fmla="*/ 597 h 604"/>
                <a:gd name="T2" fmla="*/ 136 w 609"/>
                <a:gd name="T3" fmla="*/ 554 h 604"/>
                <a:gd name="T4" fmla="*/ 49 w 609"/>
                <a:gd name="T5" fmla="*/ 472 h 604"/>
                <a:gd name="T6" fmla="*/ 6 w 609"/>
                <a:gd name="T7" fmla="*/ 364 h 604"/>
                <a:gd name="T8" fmla="*/ 6 w 609"/>
                <a:gd name="T9" fmla="*/ 239 h 604"/>
                <a:gd name="T10" fmla="*/ 49 w 609"/>
                <a:gd name="T11" fmla="*/ 130 h 604"/>
                <a:gd name="T12" fmla="*/ 136 w 609"/>
                <a:gd name="T13" fmla="*/ 49 h 604"/>
                <a:gd name="T14" fmla="*/ 239 w 609"/>
                <a:gd name="T15" fmla="*/ 5 h 604"/>
                <a:gd name="T16" fmla="*/ 364 w 609"/>
                <a:gd name="T17" fmla="*/ 5 h 604"/>
                <a:gd name="T18" fmla="*/ 473 w 609"/>
                <a:gd name="T19" fmla="*/ 49 h 604"/>
                <a:gd name="T20" fmla="*/ 554 w 609"/>
                <a:gd name="T21" fmla="*/ 130 h 604"/>
                <a:gd name="T22" fmla="*/ 597 w 609"/>
                <a:gd name="T23" fmla="*/ 239 h 604"/>
                <a:gd name="T24" fmla="*/ 597 w 609"/>
                <a:gd name="T25" fmla="*/ 364 h 604"/>
                <a:gd name="T26" fmla="*/ 554 w 609"/>
                <a:gd name="T27" fmla="*/ 472 h 604"/>
                <a:gd name="T28" fmla="*/ 473 w 609"/>
                <a:gd name="T29" fmla="*/ 554 h 604"/>
                <a:gd name="T30" fmla="*/ 364 w 609"/>
                <a:gd name="T31" fmla="*/ 597 h 604"/>
                <a:gd name="T32" fmla="*/ 304 w 609"/>
                <a:gd name="T33" fmla="*/ 174 h 604"/>
                <a:gd name="T34" fmla="*/ 250 w 609"/>
                <a:gd name="T35" fmla="*/ 185 h 604"/>
                <a:gd name="T36" fmla="*/ 212 w 609"/>
                <a:gd name="T37" fmla="*/ 212 h 604"/>
                <a:gd name="T38" fmla="*/ 185 w 609"/>
                <a:gd name="T39" fmla="*/ 249 h 604"/>
                <a:gd name="T40" fmla="*/ 174 w 609"/>
                <a:gd name="T41" fmla="*/ 304 h 604"/>
                <a:gd name="T42" fmla="*/ 185 w 609"/>
                <a:gd name="T43" fmla="*/ 353 h 604"/>
                <a:gd name="T44" fmla="*/ 212 w 609"/>
                <a:gd name="T45" fmla="*/ 391 h 604"/>
                <a:gd name="T46" fmla="*/ 250 w 609"/>
                <a:gd name="T47" fmla="*/ 424 h 604"/>
                <a:gd name="T48" fmla="*/ 304 w 609"/>
                <a:gd name="T49" fmla="*/ 429 h 604"/>
                <a:gd name="T50" fmla="*/ 353 w 609"/>
                <a:gd name="T51" fmla="*/ 424 h 604"/>
                <a:gd name="T52" fmla="*/ 397 w 609"/>
                <a:gd name="T53" fmla="*/ 391 h 604"/>
                <a:gd name="T54" fmla="*/ 424 w 609"/>
                <a:gd name="T55" fmla="*/ 353 h 604"/>
                <a:gd name="T56" fmla="*/ 435 w 609"/>
                <a:gd name="T57" fmla="*/ 304 h 604"/>
                <a:gd name="T58" fmla="*/ 424 w 609"/>
                <a:gd name="T59" fmla="*/ 249 h 604"/>
                <a:gd name="T60" fmla="*/ 397 w 609"/>
                <a:gd name="T61" fmla="*/ 212 h 604"/>
                <a:gd name="T62" fmla="*/ 353 w 609"/>
                <a:gd name="T63" fmla="*/ 185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39" y="597"/>
                  </a:lnTo>
                  <a:lnTo>
                    <a:pt x="185" y="581"/>
                  </a:lnTo>
                  <a:lnTo>
                    <a:pt x="136" y="554"/>
                  </a:lnTo>
                  <a:lnTo>
                    <a:pt x="87" y="516"/>
                  </a:lnTo>
                  <a:lnTo>
                    <a:pt x="49" y="472"/>
                  </a:lnTo>
                  <a:lnTo>
                    <a:pt x="22" y="418"/>
                  </a:lnTo>
                  <a:lnTo>
                    <a:pt x="6" y="364"/>
                  </a:lnTo>
                  <a:lnTo>
                    <a:pt x="0" y="304"/>
                  </a:lnTo>
                  <a:lnTo>
                    <a:pt x="6" y="239"/>
                  </a:lnTo>
                  <a:lnTo>
                    <a:pt x="22" y="185"/>
                  </a:lnTo>
                  <a:lnTo>
                    <a:pt x="49" y="130"/>
                  </a:lnTo>
                  <a:lnTo>
                    <a:pt x="87" y="87"/>
                  </a:lnTo>
                  <a:lnTo>
                    <a:pt x="136" y="49"/>
                  </a:lnTo>
                  <a:lnTo>
                    <a:pt x="185" y="22"/>
                  </a:lnTo>
                  <a:lnTo>
                    <a:pt x="239" y="5"/>
                  </a:lnTo>
                  <a:lnTo>
                    <a:pt x="304" y="0"/>
                  </a:lnTo>
                  <a:lnTo>
                    <a:pt x="364" y="5"/>
                  </a:lnTo>
                  <a:lnTo>
                    <a:pt x="418" y="22"/>
                  </a:lnTo>
                  <a:lnTo>
                    <a:pt x="473" y="49"/>
                  </a:lnTo>
                  <a:lnTo>
                    <a:pt x="516" y="87"/>
                  </a:lnTo>
                  <a:lnTo>
                    <a:pt x="554" y="130"/>
                  </a:lnTo>
                  <a:lnTo>
                    <a:pt x="581" y="185"/>
                  </a:lnTo>
                  <a:lnTo>
                    <a:pt x="597" y="239"/>
                  </a:lnTo>
                  <a:lnTo>
                    <a:pt x="608" y="304"/>
                  </a:lnTo>
                  <a:lnTo>
                    <a:pt x="597" y="364"/>
                  </a:lnTo>
                  <a:lnTo>
                    <a:pt x="581" y="418"/>
                  </a:lnTo>
                  <a:lnTo>
                    <a:pt x="554" y="472"/>
                  </a:lnTo>
                  <a:lnTo>
                    <a:pt x="516" y="516"/>
                  </a:lnTo>
                  <a:lnTo>
                    <a:pt x="473" y="554"/>
                  </a:lnTo>
                  <a:lnTo>
                    <a:pt x="418" y="581"/>
                  </a:lnTo>
                  <a:lnTo>
                    <a:pt x="364" y="597"/>
                  </a:lnTo>
                  <a:lnTo>
                    <a:pt x="304" y="603"/>
                  </a:lnTo>
                  <a:close/>
                  <a:moveTo>
                    <a:pt x="304" y="174"/>
                  </a:moveTo>
                  <a:lnTo>
                    <a:pt x="277" y="174"/>
                  </a:lnTo>
                  <a:lnTo>
                    <a:pt x="250" y="185"/>
                  </a:lnTo>
                  <a:lnTo>
                    <a:pt x="229" y="195"/>
                  </a:lnTo>
                  <a:lnTo>
                    <a:pt x="212" y="212"/>
                  </a:lnTo>
                  <a:lnTo>
                    <a:pt x="196" y="228"/>
                  </a:lnTo>
                  <a:lnTo>
                    <a:pt x="185" y="249"/>
                  </a:lnTo>
                  <a:lnTo>
                    <a:pt x="174" y="277"/>
                  </a:lnTo>
                  <a:lnTo>
                    <a:pt x="174" y="304"/>
                  </a:lnTo>
                  <a:lnTo>
                    <a:pt x="174" y="326"/>
                  </a:lnTo>
                  <a:lnTo>
                    <a:pt x="185" y="353"/>
                  </a:lnTo>
                  <a:lnTo>
                    <a:pt x="196" y="374"/>
                  </a:lnTo>
                  <a:lnTo>
                    <a:pt x="212" y="391"/>
                  </a:lnTo>
                  <a:lnTo>
                    <a:pt x="229" y="407"/>
                  </a:lnTo>
                  <a:lnTo>
                    <a:pt x="250" y="424"/>
                  </a:lnTo>
                  <a:lnTo>
                    <a:pt x="277" y="429"/>
                  </a:lnTo>
                  <a:lnTo>
                    <a:pt x="304" y="429"/>
                  </a:lnTo>
                  <a:lnTo>
                    <a:pt x="331" y="429"/>
                  </a:lnTo>
                  <a:lnTo>
                    <a:pt x="353" y="424"/>
                  </a:lnTo>
                  <a:lnTo>
                    <a:pt x="375" y="407"/>
                  </a:lnTo>
                  <a:lnTo>
                    <a:pt x="397" y="391"/>
                  </a:lnTo>
                  <a:lnTo>
                    <a:pt x="408" y="374"/>
                  </a:lnTo>
                  <a:lnTo>
                    <a:pt x="424" y="353"/>
                  </a:lnTo>
                  <a:lnTo>
                    <a:pt x="429" y="326"/>
                  </a:lnTo>
                  <a:lnTo>
                    <a:pt x="435" y="304"/>
                  </a:lnTo>
                  <a:lnTo>
                    <a:pt x="429" y="277"/>
                  </a:lnTo>
                  <a:lnTo>
                    <a:pt x="424" y="249"/>
                  </a:lnTo>
                  <a:lnTo>
                    <a:pt x="408" y="228"/>
                  </a:lnTo>
                  <a:lnTo>
                    <a:pt x="397" y="212"/>
                  </a:lnTo>
                  <a:lnTo>
                    <a:pt x="375" y="195"/>
                  </a:lnTo>
                  <a:lnTo>
                    <a:pt x="353" y="185"/>
                  </a:lnTo>
                  <a:lnTo>
                    <a:pt x="331"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7" name="Freeform 243"/>
            <p:cNvSpPr>
              <a:spLocks noChangeArrowheads="1"/>
            </p:cNvSpPr>
            <p:nvPr/>
          </p:nvSpPr>
          <p:spPr bwMode="auto">
            <a:xfrm>
              <a:off x="11466513" y="1851025"/>
              <a:ext cx="217488" cy="217487"/>
            </a:xfrm>
            <a:custGeom>
              <a:avLst/>
              <a:gdLst>
                <a:gd name="T0" fmla="*/ 244 w 609"/>
                <a:gd name="T1" fmla="*/ 603 h 609"/>
                <a:gd name="T2" fmla="*/ 136 w 609"/>
                <a:gd name="T3" fmla="*/ 554 h 609"/>
                <a:gd name="T4" fmla="*/ 49 w 609"/>
                <a:gd name="T5" fmla="*/ 472 h 609"/>
                <a:gd name="T6" fmla="*/ 5 w 609"/>
                <a:gd name="T7" fmla="*/ 364 h 609"/>
                <a:gd name="T8" fmla="*/ 5 w 609"/>
                <a:gd name="T9" fmla="*/ 244 h 609"/>
                <a:gd name="T10" fmla="*/ 49 w 609"/>
                <a:gd name="T11" fmla="*/ 135 h 609"/>
                <a:gd name="T12" fmla="*/ 136 w 609"/>
                <a:gd name="T13" fmla="*/ 54 h 609"/>
                <a:gd name="T14" fmla="*/ 244 w 609"/>
                <a:gd name="T15" fmla="*/ 6 h 609"/>
                <a:gd name="T16" fmla="*/ 363 w 609"/>
                <a:gd name="T17" fmla="*/ 6 h 609"/>
                <a:gd name="T18" fmla="*/ 472 w 609"/>
                <a:gd name="T19" fmla="*/ 54 h 609"/>
                <a:gd name="T20" fmla="*/ 553 w 609"/>
                <a:gd name="T21" fmla="*/ 135 h 609"/>
                <a:gd name="T22" fmla="*/ 597 w 609"/>
                <a:gd name="T23" fmla="*/ 244 h 609"/>
                <a:gd name="T24" fmla="*/ 597 w 609"/>
                <a:gd name="T25" fmla="*/ 364 h 609"/>
                <a:gd name="T26" fmla="*/ 553 w 609"/>
                <a:gd name="T27" fmla="*/ 472 h 609"/>
                <a:gd name="T28" fmla="*/ 472 w 609"/>
                <a:gd name="T29" fmla="*/ 554 h 609"/>
                <a:gd name="T30" fmla="*/ 363 w 609"/>
                <a:gd name="T31" fmla="*/ 603 h 609"/>
                <a:gd name="T32" fmla="*/ 304 w 609"/>
                <a:gd name="T33" fmla="*/ 174 h 609"/>
                <a:gd name="T34" fmla="*/ 255 w 609"/>
                <a:gd name="T35" fmla="*/ 185 h 609"/>
                <a:gd name="T36" fmla="*/ 211 w 609"/>
                <a:gd name="T37" fmla="*/ 212 h 609"/>
                <a:gd name="T38" fmla="*/ 184 w 609"/>
                <a:gd name="T39" fmla="*/ 255 h 609"/>
                <a:gd name="T40" fmla="*/ 174 w 609"/>
                <a:gd name="T41" fmla="*/ 304 h 609"/>
                <a:gd name="T42" fmla="*/ 184 w 609"/>
                <a:gd name="T43" fmla="*/ 353 h 609"/>
                <a:gd name="T44" fmla="*/ 211 w 609"/>
                <a:gd name="T45" fmla="*/ 397 h 609"/>
                <a:gd name="T46" fmla="*/ 255 w 609"/>
                <a:gd name="T47" fmla="*/ 424 h 609"/>
                <a:gd name="T48" fmla="*/ 304 w 609"/>
                <a:gd name="T49" fmla="*/ 435 h 609"/>
                <a:gd name="T50" fmla="*/ 353 w 609"/>
                <a:gd name="T51" fmla="*/ 424 h 609"/>
                <a:gd name="T52" fmla="*/ 396 w 609"/>
                <a:gd name="T53" fmla="*/ 397 h 609"/>
                <a:gd name="T54" fmla="*/ 423 w 609"/>
                <a:gd name="T55" fmla="*/ 353 h 609"/>
                <a:gd name="T56" fmla="*/ 434 w 609"/>
                <a:gd name="T57" fmla="*/ 304 h 609"/>
                <a:gd name="T58" fmla="*/ 423 w 609"/>
                <a:gd name="T59" fmla="*/ 255 h 609"/>
                <a:gd name="T60" fmla="*/ 396 w 609"/>
                <a:gd name="T61" fmla="*/ 212 h 609"/>
                <a:gd name="T62" fmla="*/ 353 w 609"/>
                <a:gd name="T63" fmla="*/ 185 h 609"/>
                <a:gd name="T64" fmla="*/ 304 w 609"/>
                <a:gd name="T65" fmla="*/ 1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84" y="587"/>
                  </a:lnTo>
                  <a:lnTo>
                    <a:pt x="136" y="554"/>
                  </a:lnTo>
                  <a:lnTo>
                    <a:pt x="87" y="522"/>
                  </a:lnTo>
                  <a:lnTo>
                    <a:pt x="49" y="472"/>
                  </a:lnTo>
                  <a:lnTo>
                    <a:pt x="22" y="424"/>
                  </a:lnTo>
                  <a:lnTo>
                    <a:pt x="5" y="364"/>
                  </a:lnTo>
                  <a:lnTo>
                    <a:pt x="0" y="304"/>
                  </a:lnTo>
                  <a:lnTo>
                    <a:pt x="5" y="244"/>
                  </a:lnTo>
                  <a:lnTo>
                    <a:pt x="22" y="185"/>
                  </a:lnTo>
                  <a:lnTo>
                    <a:pt x="49" y="135"/>
                  </a:lnTo>
                  <a:lnTo>
                    <a:pt x="87" y="92"/>
                  </a:lnTo>
                  <a:lnTo>
                    <a:pt x="136" y="54"/>
                  </a:lnTo>
                  <a:lnTo>
                    <a:pt x="184" y="27"/>
                  </a:lnTo>
                  <a:lnTo>
                    <a:pt x="244" y="6"/>
                  </a:lnTo>
                  <a:lnTo>
                    <a:pt x="304" y="0"/>
                  </a:lnTo>
                  <a:lnTo>
                    <a:pt x="363" y="6"/>
                  </a:lnTo>
                  <a:lnTo>
                    <a:pt x="418" y="27"/>
                  </a:lnTo>
                  <a:lnTo>
                    <a:pt x="472" y="54"/>
                  </a:lnTo>
                  <a:lnTo>
                    <a:pt x="515" y="92"/>
                  </a:lnTo>
                  <a:lnTo>
                    <a:pt x="553" y="135"/>
                  </a:lnTo>
                  <a:lnTo>
                    <a:pt x="580" y="185"/>
                  </a:lnTo>
                  <a:lnTo>
                    <a:pt x="597" y="244"/>
                  </a:lnTo>
                  <a:lnTo>
                    <a:pt x="608" y="304"/>
                  </a:lnTo>
                  <a:lnTo>
                    <a:pt x="597" y="364"/>
                  </a:lnTo>
                  <a:lnTo>
                    <a:pt x="580" y="424"/>
                  </a:lnTo>
                  <a:lnTo>
                    <a:pt x="553" y="472"/>
                  </a:lnTo>
                  <a:lnTo>
                    <a:pt x="515" y="522"/>
                  </a:lnTo>
                  <a:lnTo>
                    <a:pt x="472" y="554"/>
                  </a:lnTo>
                  <a:lnTo>
                    <a:pt x="418" y="587"/>
                  </a:lnTo>
                  <a:lnTo>
                    <a:pt x="363" y="603"/>
                  </a:lnTo>
                  <a:lnTo>
                    <a:pt x="304" y="608"/>
                  </a:lnTo>
                  <a:close/>
                  <a:moveTo>
                    <a:pt x="304" y="174"/>
                  </a:moveTo>
                  <a:lnTo>
                    <a:pt x="276" y="179"/>
                  </a:lnTo>
                  <a:lnTo>
                    <a:pt x="255" y="185"/>
                  </a:lnTo>
                  <a:lnTo>
                    <a:pt x="228" y="195"/>
                  </a:lnTo>
                  <a:lnTo>
                    <a:pt x="211" y="212"/>
                  </a:lnTo>
                  <a:lnTo>
                    <a:pt x="195" y="233"/>
                  </a:lnTo>
                  <a:lnTo>
                    <a:pt x="184" y="255"/>
                  </a:lnTo>
                  <a:lnTo>
                    <a:pt x="174" y="277"/>
                  </a:lnTo>
                  <a:lnTo>
                    <a:pt x="174" y="304"/>
                  </a:lnTo>
                  <a:lnTo>
                    <a:pt x="174" y="331"/>
                  </a:lnTo>
                  <a:lnTo>
                    <a:pt x="184" y="353"/>
                  </a:lnTo>
                  <a:lnTo>
                    <a:pt x="195" y="375"/>
                  </a:lnTo>
                  <a:lnTo>
                    <a:pt x="211" y="397"/>
                  </a:lnTo>
                  <a:lnTo>
                    <a:pt x="228" y="413"/>
                  </a:lnTo>
                  <a:lnTo>
                    <a:pt x="255" y="424"/>
                  </a:lnTo>
                  <a:lnTo>
                    <a:pt x="276" y="435"/>
                  </a:lnTo>
                  <a:lnTo>
                    <a:pt x="304" y="435"/>
                  </a:lnTo>
                  <a:lnTo>
                    <a:pt x="331" y="435"/>
                  </a:lnTo>
                  <a:lnTo>
                    <a:pt x="353" y="424"/>
                  </a:lnTo>
                  <a:lnTo>
                    <a:pt x="374" y="413"/>
                  </a:lnTo>
                  <a:lnTo>
                    <a:pt x="396" y="397"/>
                  </a:lnTo>
                  <a:lnTo>
                    <a:pt x="412" y="375"/>
                  </a:lnTo>
                  <a:lnTo>
                    <a:pt x="423" y="353"/>
                  </a:lnTo>
                  <a:lnTo>
                    <a:pt x="428" y="331"/>
                  </a:lnTo>
                  <a:lnTo>
                    <a:pt x="434" y="304"/>
                  </a:lnTo>
                  <a:lnTo>
                    <a:pt x="428" y="277"/>
                  </a:lnTo>
                  <a:lnTo>
                    <a:pt x="423" y="255"/>
                  </a:lnTo>
                  <a:lnTo>
                    <a:pt x="412" y="233"/>
                  </a:lnTo>
                  <a:lnTo>
                    <a:pt x="396" y="212"/>
                  </a:lnTo>
                  <a:lnTo>
                    <a:pt x="374" y="195"/>
                  </a:lnTo>
                  <a:lnTo>
                    <a:pt x="353" y="185"/>
                  </a:lnTo>
                  <a:lnTo>
                    <a:pt x="331" y="179"/>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8" name="Freeform 244"/>
            <p:cNvSpPr>
              <a:spLocks noChangeArrowheads="1"/>
            </p:cNvSpPr>
            <p:nvPr/>
          </p:nvSpPr>
          <p:spPr bwMode="auto">
            <a:xfrm>
              <a:off x="10844213" y="4545013"/>
              <a:ext cx="217488" cy="217487"/>
            </a:xfrm>
            <a:custGeom>
              <a:avLst/>
              <a:gdLst>
                <a:gd name="T0" fmla="*/ 244 w 609"/>
                <a:gd name="T1" fmla="*/ 603 h 610"/>
                <a:gd name="T2" fmla="*/ 136 w 609"/>
                <a:gd name="T3" fmla="*/ 560 h 610"/>
                <a:gd name="T4" fmla="*/ 55 w 609"/>
                <a:gd name="T5" fmla="*/ 473 h 610"/>
                <a:gd name="T6" fmla="*/ 5 w 609"/>
                <a:gd name="T7" fmla="*/ 364 h 610"/>
                <a:gd name="T8" fmla="*/ 5 w 609"/>
                <a:gd name="T9" fmla="*/ 245 h 610"/>
                <a:gd name="T10" fmla="*/ 55 w 609"/>
                <a:gd name="T11" fmla="*/ 137 h 610"/>
                <a:gd name="T12" fmla="*/ 136 w 609"/>
                <a:gd name="T13" fmla="*/ 55 h 610"/>
                <a:gd name="T14" fmla="*/ 244 w 609"/>
                <a:gd name="T15" fmla="*/ 12 h 610"/>
                <a:gd name="T16" fmla="*/ 363 w 609"/>
                <a:gd name="T17" fmla="*/ 12 h 610"/>
                <a:gd name="T18" fmla="*/ 472 w 609"/>
                <a:gd name="T19" fmla="*/ 55 h 610"/>
                <a:gd name="T20" fmla="*/ 554 w 609"/>
                <a:gd name="T21" fmla="*/ 137 h 610"/>
                <a:gd name="T22" fmla="*/ 603 w 609"/>
                <a:gd name="T23" fmla="*/ 245 h 610"/>
                <a:gd name="T24" fmla="*/ 603 w 609"/>
                <a:gd name="T25" fmla="*/ 364 h 610"/>
                <a:gd name="T26" fmla="*/ 554 w 609"/>
                <a:gd name="T27" fmla="*/ 473 h 610"/>
                <a:gd name="T28" fmla="*/ 472 w 609"/>
                <a:gd name="T29" fmla="*/ 560 h 610"/>
                <a:gd name="T30" fmla="*/ 363 w 609"/>
                <a:gd name="T31" fmla="*/ 603 h 610"/>
                <a:gd name="T32" fmla="*/ 304 w 609"/>
                <a:gd name="T33" fmla="*/ 174 h 610"/>
                <a:gd name="T34" fmla="*/ 255 w 609"/>
                <a:gd name="T35" fmla="*/ 185 h 610"/>
                <a:gd name="T36" fmla="*/ 211 w 609"/>
                <a:gd name="T37" fmla="*/ 212 h 610"/>
                <a:gd name="T38" fmla="*/ 184 w 609"/>
                <a:gd name="T39" fmla="*/ 256 h 610"/>
                <a:gd name="T40" fmla="*/ 174 w 609"/>
                <a:gd name="T41" fmla="*/ 305 h 610"/>
                <a:gd name="T42" fmla="*/ 184 w 609"/>
                <a:gd name="T43" fmla="*/ 359 h 610"/>
                <a:gd name="T44" fmla="*/ 211 w 609"/>
                <a:gd name="T45" fmla="*/ 397 h 610"/>
                <a:gd name="T46" fmla="*/ 255 w 609"/>
                <a:gd name="T47" fmla="*/ 424 h 610"/>
                <a:gd name="T48" fmla="*/ 304 w 609"/>
                <a:gd name="T49" fmla="*/ 435 h 610"/>
                <a:gd name="T50" fmla="*/ 353 w 609"/>
                <a:gd name="T51" fmla="*/ 424 h 610"/>
                <a:gd name="T52" fmla="*/ 396 w 609"/>
                <a:gd name="T53" fmla="*/ 397 h 610"/>
                <a:gd name="T54" fmla="*/ 423 w 609"/>
                <a:gd name="T55" fmla="*/ 359 h 610"/>
                <a:gd name="T56" fmla="*/ 434 w 609"/>
                <a:gd name="T57" fmla="*/ 305 h 610"/>
                <a:gd name="T58" fmla="*/ 423 w 609"/>
                <a:gd name="T59" fmla="*/ 256 h 610"/>
                <a:gd name="T60" fmla="*/ 396 w 609"/>
                <a:gd name="T61" fmla="*/ 212 h 610"/>
                <a:gd name="T62" fmla="*/ 353 w 609"/>
                <a:gd name="T63" fmla="*/ 185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4" y="603"/>
                  </a:lnTo>
                  <a:lnTo>
                    <a:pt x="184" y="587"/>
                  </a:lnTo>
                  <a:lnTo>
                    <a:pt x="136" y="560"/>
                  </a:lnTo>
                  <a:lnTo>
                    <a:pt x="87" y="522"/>
                  </a:lnTo>
                  <a:lnTo>
                    <a:pt x="55" y="473"/>
                  </a:lnTo>
                  <a:lnTo>
                    <a:pt x="22" y="424"/>
                  </a:lnTo>
                  <a:lnTo>
                    <a:pt x="5" y="364"/>
                  </a:lnTo>
                  <a:lnTo>
                    <a:pt x="0" y="305"/>
                  </a:lnTo>
                  <a:lnTo>
                    <a:pt x="5" y="245"/>
                  </a:lnTo>
                  <a:lnTo>
                    <a:pt x="22" y="191"/>
                  </a:lnTo>
                  <a:lnTo>
                    <a:pt x="55" y="137"/>
                  </a:lnTo>
                  <a:lnTo>
                    <a:pt x="87" y="93"/>
                  </a:lnTo>
                  <a:lnTo>
                    <a:pt x="136" y="55"/>
                  </a:lnTo>
                  <a:lnTo>
                    <a:pt x="184" y="28"/>
                  </a:lnTo>
                  <a:lnTo>
                    <a:pt x="244" y="12"/>
                  </a:lnTo>
                  <a:lnTo>
                    <a:pt x="304" y="0"/>
                  </a:lnTo>
                  <a:lnTo>
                    <a:pt x="363" y="12"/>
                  </a:lnTo>
                  <a:lnTo>
                    <a:pt x="423" y="28"/>
                  </a:lnTo>
                  <a:lnTo>
                    <a:pt x="472" y="55"/>
                  </a:lnTo>
                  <a:lnTo>
                    <a:pt x="515" y="93"/>
                  </a:lnTo>
                  <a:lnTo>
                    <a:pt x="554" y="137"/>
                  </a:lnTo>
                  <a:lnTo>
                    <a:pt x="581" y="191"/>
                  </a:lnTo>
                  <a:lnTo>
                    <a:pt x="603" y="245"/>
                  </a:lnTo>
                  <a:lnTo>
                    <a:pt x="608" y="305"/>
                  </a:lnTo>
                  <a:lnTo>
                    <a:pt x="603" y="364"/>
                  </a:lnTo>
                  <a:lnTo>
                    <a:pt x="581" y="424"/>
                  </a:lnTo>
                  <a:lnTo>
                    <a:pt x="554" y="473"/>
                  </a:lnTo>
                  <a:lnTo>
                    <a:pt x="515" y="522"/>
                  </a:lnTo>
                  <a:lnTo>
                    <a:pt x="472" y="560"/>
                  </a:lnTo>
                  <a:lnTo>
                    <a:pt x="423" y="587"/>
                  </a:lnTo>
                  <a:lnTo>
                    <a:pt x="363" y="603"/>
                  </a:lnTo>
                  <a:lnTo>
                    <a:pt x="304" y="609"/>
                  </a:lnTo>
                  <a:close/>
                  <a:moveTo>
                    <a:pt x="304" y="174"/>
                  </a:moveTo>
                  <a:lnTo>
                    <a:pt x="277" y="180"/>
                  </a:lnTo>
                  <a:lnTo>
                    <a:pt x="255" y="185"/>
                  </a:lnTo>
                  <a:lnTo>
                    <a:pt x="234" y="196"/>
                  </a:lnTo>
                  <a:lnTo>
                    <a:pt x="211" y="212"/>
                  </a:lnTo>
                  <a:lnTo>
                    <a:pt x="195" y="234"/>
                  </a:lnTo>
                  <a:lnTo>
                    <a:pt x="184" y="256"/>
                  </a:lnTo>
                  <a:lnTo>
                    <a:pt x="179" y="278"/>
                  </a:lnTo>
                  <a:lnTo>
                    <a:pt x="174" y="305"/>
                  </a:lnTo>
                  <a:lnTo>
                    <a:pt x="179" y="332"/>
                  </a:lnTo>
                  <a:lnTo>
                    <a:pt x="184" y="359"/>
                  </a:lnTo>
                  <a:lnTo>
                    <a:pt x="195" y="381"/>
                  </a:lnTo>
                  <a:lnTo>
                    <a:pt x="211" y="397"/>
                  </a:lnTo>
                  <a:lnTo>
                    <a:pt x="234" y="414"/>
                  </a:lnTo>
                  <a:lnTo>
                    <a:pt x="255" y="424"/>
                  </a:lnTo>
                  <a:lnTo>
                    <a:pt x="277" y="435"/>
                  </a:lnTo>
                  <a:lnTo>
                    <a:pt x="304" y="435"/>
                  </a:lnTo>
                  <a:lnTo>
                    <a:pt x="331" y="435"/>
                  </a:lnTo>
                  <a:lnTo>
                    <a:pt x="353" y="424"/>
                  </a:lnTo>
                  <a:lnTo>
                    <a:pt x="375" y="414"/>
                  </a:lnTo>
                  <a:lnTo>
                    <a:pt x="396" y="397"/>
                  </a:lnTo>
                  <a:lnTo>
                    <a:pt x="413" y="381"/>
                  </a:lnTo>
                  <a:lnTo>
                    <a:pt x="423" y="359"/>
                  </a:lnTo>
                  <a:lnTo>
                    <a:pt x="429" y="332"/>
                  </a:lnTo>
                  <a:lnTo>
                    <a:pt x="434" y="305"/>
                  </a:lnTo>
                  <a:lnTo>
                    <a:pt x="429" y="278"/>
                  </a:lnTo>
                  <a:lnTo>
                    <a:pt x="423" y="256"/>
                  </a:lnTo>
                  <a:lnTo>
                    <a:pt x="413" y="234"/>
                  </a:lnTo>
                  <a:lnTo>
                    <a:pt x="396" y="212"/>
                  </a:lnTo>
                  <a:lnTo>
                    <a:pt x="375" y="196"/>
                  </a:lnTo>
                  <a:lnTo>
                    <a:pt x="353" y="185"/>
                  </a:lnTo>
                  <a:lnTo>
                    <a:pt x="331" y="180"/>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9" name="Freeform 245"/>
            <p:cNvSpPr>
              <a:spLocks noChangeArrowheads="1"/>
            </p:cNvSpPr>
            <p:nvPr/>
          </p:nvSpPr>
          <p:spPr bwMode="auto">
            <a:xfrm>
              <a:off x="11153775" y="5367338"/>
              <a:ext cx="217488" cy="217487"/>
            </a:xfrm>
            <a:custGeom>
              <a:avLst/>
              <a:gdLst>
                <a:gd name="T0" fmla="*/ 245 w 609"/>
                <a:gd name="T1" fmla="*/ 603 h 610"/>
                <a:gd name="T2" fmla="*/ 136 w 609"/>
                <a:gd name="T3" fmla="*/ 559 h 610"/>
                <a:gd name="T4" fmla="*/ 54 w 609"/>
                <a:gd name="T5" fmla="*/ 473 h 610"/>
                <a:gd name="T6" fmla="*/ 11 w 609"/>
                <a:gd name="T7" fmla="*/ 364 h 610"/>
                <a:gd name="T8" fmla="*/ 11 w 609"/>
                <a:gd name="T9" fmla="*/ 244 h 610"/>
                <a:gd name="T10" fmla="*/ 54 w 609"/>
                <a:gd name="T11" fmla="*/ 136 h 610"/>
                <a:gd name="T12" fmla="*/ 136 w 609"/>
                <a:gd name="T13" fmla="*/ 55 h 610"/>
                <a:gd name="T14" fmla="*/ 245 w 609"/>
                <a:gd name="T15" fmla="*/ 5 h 610"/>
                <a:gd name="T16" fmla="*/ 369 w 609"/>
                <a:gd name="T17" fmla="*/ 11 h 610"/>
                <a:gd name="T18" fmla="*/ 472 w 609"/>
                <a:gd name="T19" fmla="*/ 55 h 610"/>
                <a:gd name="T20" fmla="*/ 560 w 609"/>
                <a:gd name="T21" fmla="*/ 136 h 610"/>
                <a:gd name="T22" fmla="*/ 603 w 609"/>
                <a:gd name="T23" fmla="*/ 244 h 610"/>
                <a:gd name="T24" fmla="*/ 603 w 609"/>
                <a:gd name="T25" fmla="*/ 364 h 610"/>
                <a:gd name="T26" fmla="*/ 560 w 609"/>
                <a:gd name="T27" fmla="*/ 473 h 610"/>
                <a:gd name="T28" fmla="*/ 472 w 609"/>
                <a:gd name="T29" fmla="*/ 559 h 610"/>
                <a:gd name="T30" fmla="*/ 369 w 609"/>
                <a:gd name="T31" fmla="*/ 603 h 610"/>
                <a:gd name="T32" fmla="*/ 304 w 609"/>
                <a:gd name="T33" fmla="*/ 174 h 610"/>
                <a:gd name="T34" fmla="*/ 256 w 609"/>
                <a:gd name="T35" fmla="*/ 184 h 610"/>
                <a:gd name="T36" fmla="*/ 212 w 609"/>
                <a:gd name="T37" fmla="*/ 212 h 610"/>
                <a:gd name="T38" fmla="*/ 185 w 609"/>
                <a:gd name="T39" fmla="*/ 255 h 610"/>
                <a:gd name="T40" fmla="*/ 174 w 609"/>
                <a:gd name="T41" fmla="*/ 304 h 610"/>
                <a:gd name="T42" fmla="*/ 185 w 609"/>
                <a:gd name="T43" fmla="*/ 353 h 610"/>
                <a:gd name="T44" fmla="*/ 212 w 609"/>
                <a:gd name="T45" fmla="*/ 396 h 610"/>
                <a:gd name="T46" fmla="*/ 256 w 609"/>
                <a:gd name="T47" fmla="*/ 424 h 610"/>
                <a:gd name="T48" fmla="*/ 304 w 609"/>
                <a:gd name="T49" fmla="*/ 434 h 610"/>
                <a:gd name="T50" fmla="*/ 358 w 609"/>
                <a:gd name="T51" fmla="*/ 424 h 610"/>
                <a:gd name="T52" fmla="*/ 397 w 609"/>
                <a:gd name="T53" fmla="*/ 396 h 610"/>
                <a:gd name="T54" fmla="*/ 424 w 609"/>
                <a:gd name="T55" fmla="*/ 359 h 610"/>
                <a:gd name="T56" fmla="*/ 435 w 609"/>
                <a:gd name="T57" fmla="*/ 304 h 610"/>
                <a:gd name="T58" fmla="*/ 424 w 609"/>
                <a:gd name="T59" fmla="*/ 255 h 610"/>
                <a:gd name="T60" fmla="*/ 397 w 609"/>
                <a:gd name="T61" fmla="*/ 212 h 610"/>
                <a:gd name="T62" fmla="*/ 358 w 609"/>
                <a:gd name="T63" fmla="*/ 184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5" y="603"/>
                  </a:lnTo>
                  <a:lnTo>
                    <a:pt x="190" y="587"/>
                  </a:lnTo>
                  <a:lnTo>
                    <a:pt x="136" y="559"/>
                  </a:lnTo>
                  <a:lnTo>
                    <a:pt x="93" y="521"/>
                  </a:lnTo>
                  <a:lnTo>
                    <a:pt x="54" y="473"/>
                  </a:lnTo>
                  <a:lnTo>
                    <a:pt x="27" y="424"/>
                  </a:lnTo>
                  <a:lnTo>
                    <a:pt x="11" y="364"/>
                  </a:lnTo>
                  <a:lnTo>
                    <a:pt x="0" y="304"/>
                  </a:lnTo>
                  <a:lnTo>
                    <a:pt x="11" y="244"/>
                  </a:lnTo>
                  <a:lnTo>
                    <a:pt x="27" y="190"/>
                  </a:lnTo>
                  <a:lnTo>
                    <a:pt x="54" y="136"/>
                  </a:lnTo>
                  <a:lnTo>
                    <a:pt x="93" y="92"/>
                  </a:lnTo>
                  <a:lnTo>
                    <a:pt x="136" y="55"/>
                  </a:lnTo>
                  <a:lnTo>
                    <a:pt x="190" y="27"/>
                  </a:lnTo>
                  <a:lnTo>
                    <a:pt x="245" y="5"/>
                  </a:lnTo>
                  <a:lnTo>
                    <a:pt x="304" y="0"/>
                  </a:lnTo>
                  <a:lnTo>
                    <a:pt x="369" y="11"/>
                  </a:lnTo>
                  <a:lnTo>
                    <a:pt x="424" y="27"/>
                  </a:lnTo>
                  <a:lnTo>
                    <a:pt x="472" y="55"/>
                  </a:lnTo>
                  <a:lnTo>
                    <a:pt x="521" y="92"/>
                  </a:lnTo>
                  <a:lnTo>
                    <a:pt x="560" y="136"/>
                  </a:lnTo>
                  <a:lnTo>
                    <a:pt x="587" y="190"/>
                  </a:lnTo>
                  <a:lnTo>
                    <a:pt x="603" y="244"/>
                  </a:lnTo>
                  <a:lnTo>
                    <a:pt x="608" y="304"/>
                  </a:lnTo>
                  <a:lnTo>
                    <a:pt x="603" y="364"/>
                  </a:lnTo>
                  <a:lnTo>
                    <a:pt x="587" y="424"/>
                  </a:lnTo>
                  <a:lnTo>
                    <a:pt x="560" y="473"/>
                  </a:lnTo>
                  <a:lnTo>
                    <a:pt x="521" y="521"/>
                  </a:lnTo>
                  <a:lnTo>
                    <a:pt x="472" y="559"/>
                  </a:lnTo>
                  <a:lnTo>
                    <a:pt x="424" y="587"/>
                  </a:lnTo>
                  <a:lnTo>
                    <a:pt x="369" y="603"/>
                  </a:lnTo>
                  <a:lnTo>
                    <a:pt x="304" y="609"/>
                  </a:lnTo>
                  <a:close/>
                  <a:moveTo>
                    <a:pt x="304" y="174"/>
                  </a:moveTo>
                  <a:lnTo>
                    <a:pt x="283" y="180"/>
                  </a:lnTo>
                  <a:lnTo>
                    <a:pt x="256" y="184"/>
                  </a:lnTo>
                  <a:lnTo>
                    <a:pt x="233" y="196"/>
                  </a:lnTo>
                  <a:lnTo>
                    <a:pt x="212" y="212"/>
                  </a:lnTo>
                  <a:lnTo>
                    <a:pt x="196" y="234"/>
                  </a:lnTo>
                  <a:lnTo>
                    <a:pt x="185" y="255"/>
                  </a:lnTo>
                  <a:lnTo>
                    <a:pt x="179" y="282"/>
                  </a:lnTo>
                  <a:lnTo>
                    <a:pt x="174" y="304"/>
                  </a:lnTo>
                  <a:lnTo>
                    <a:pt x="179" y="332"/>
                  </a:lnTo>
                  <a:lnTo>
                    <a:pt x="185" y="353"/>
                  </a:lnTo>
                  <a:lnTo>
                    <a:pt x="196" y="375"/>
                  </a:lnTo>
                  <a:lnTo>
                    <a:pt x="212" y="396"/>
                  </a:lnTo>
                  <a:lnTo>
                    <a:pt x="233" y="413"/>
                  </a:lnTo>
                  <a:lnTo>
                    <a:pt x="256" y="424"/>
                  </a:lnTo>
                  <a:lnTo>
                    <a:pt x="283" y="434"/>
                  </a:lnTo>
                  <a:lnTo>
                    <a:pt x="304" y="434"/>
                  </a:lnTo>
                  <a:lnTo>
                    <a:pt x="331" y="434"/>
                  </a:lnTo>
                  <a:lnTo>
                    <a:pt x="358" y="424"/>
                  </a:lnTo>
                  <a:lnTo>
                    <a:pt x="380" y="413"/>
                  </a:lnTo>
                  <a:lnTo>
                    <a:pt x="397" y="396"/>
                  </a:lnTo>
                  <a:lnTo>
                    <a:pt x="413" y="380"/>
                  </a:lnTo>
                  <a:lnTo>
                    <a:pt x="424" y="359"/>
                  </a:lnTo>
                  <a:lnTo>
                    <a:pt x="435" y="332"/>
                  </a:lnTo>
                  <a:lnTo>
                    <a:pt x="435" y="304"/>
                  </a:lnTo>
                  <a:lnTo>
                    <a:pt x="435" y="277"/>
                  </a:lnTo>
                  <a:lnTo>
                    <a:pt x="424" y="255"/>
                  </a:lnTo>
                  <a:lnTo>
                    <a:pt x="413" y="234"/>
                  </a:lnTo>
                  <a:lnTo>
                    <a:pt x="397" y="212"/>
                  </a:lnTo>
                  <a:lnTo>
                    <a:pt x="380" y="196"/>
                  </a:lnTo>
                  <a:lnTo>
                    <a:pt x="358" y="184"/>
                  </a:lnTo>
                  <a:lnTo>
                    <a:pt x="331" y="180"/>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0" name="Freeform 246"/>
            <p:cNvSpPr>
              <a:spLocks noChangeArrowheads="1"/>
            </p:cNvSpPr>
            <p:nvPr/>
          </p:nvSpPr>
          <p:spPr bwMode="auto">
            <a:xfrm>
              <a:off x="11466513" y="2905125"/>
              <a:ext cx="217488" cy="217487"/>
            </a:xfrm>
            <a:custGeom>
              <a:avLst/>
              <a:gdLst>
                <a:gd name="T0" fmla="*/ 244 w 609"/>
                <a:gd name="T1" fmla="*/ 603 h 609"/>
                <a:gd name="T2" fmla="*/ 136 w 609"/>
                <a:gd name="T3" fmla="*/ 560 h 609"/>
                <a:gd name="T4" fmla="*/ 49 w 609"/>
                <a:gd name="T5" fmla="*/ 473 h 609"/>
                <a:gd name="T6" fmla="*/ 5 w 609"/>
                <a:gd name="T7" fmla="*/ 369 h 609"/>
                <a:gd name="T8" fmla="*/ 5 w 609"/>
                <a:gd name="T9" fmla="*/ 244 h 609"/>
                <a:gd name="T10" fmla="*/ 49 w 609"/>
                <a:gd name="T11" fmla="*/ 136 h 609"/>
                <a:gd name="T12" fmla="*/ 136 w 609"/>
                <a:gd name="T13" fmla="*/ 54 h 609"/>
                <a:gd name="T14" fmla="*/ 244 w 609"/>
                <a:gd name="T15" fmla="*/ 11 h 609"/>
                <a:gd name="T16" fmla="*/ 363 w 609"/>
                <a:gd name="T17" fmla="*/ 11 h 609"/>
                <a:gd name="T18" fmla="*/ 472 w 609"/>
                <a:gd name="T19" fmla="*/ 54 h 609"/>
                <a:gd name="T20" fmla="*/ 553 w 609"/>
                <a:gd name="T21" fmla="*/ 136 h 609"/>
                <a:gd name="T22" fmla="*/ 597 w 609"/>
                <a:gd name="T23" fmla="*/ 244 h 609"/>
                <a:gd name="T24" fmla="*/ 597 w 609"/>
                <a:gd name="T25" fmla="*/ 369 h 609"/>
                <a:gd name="T26" fmla="*/ 553 w 609"/>
                <a:gd name="T27" fmla="*/ 473 h 609"/>
                <a:gd name="T28" fmla="*/ 472 w 609"/>
                <a:gd name="T29" fmla="*/ 560 h 609"/>
                <a:gd name="T30" fmla="*/ 363 w 609"/>
                <a:gd name="T31" fmla="*/ 603 h 609"/>
                <a:gd name="T32" fmla="*/ 304 w 609"/>
                <a:gd name="T33" fmla="*/ 173 h 609"/>
                <a:gd name="T34" fmla="*/ 255 w 609"/>
                <a:gd name="T35" fmla="*/ 185 h 609"/>
                <a:gd name="T36" fmla="*/ 211 w 609"/>
                <a:gd name="T37" fmla="*/ 212 h 609"/>
                <a:gd name="T38" fmla="*/ 184 w 609"/>
                <a:gd name="T39" fmla="*/ 255 h 609"/>
                <a:gd name="T40" fmla="*/ 174 w 609"/>
                <a:gd name="T41" fmla="*/ 304 h 609"/>
                <a:gd name="T42" fmla="*/ 184 w 609"/>
                <a:gd name="T43" fmla="*/ 358 h 609"/>
                <a:gd name="T44" fmla="*/ 211 w 609"/>
                <a:gd name="T45" fmla="*/ 396 h 609"/>
                <a:gd name="T46" fmla="*/ 255 w 609"/>
                <a:gd name="T47" fmla="*/ 423 h 609"/>
                <a:gd name="T48" fmla="*/ 304 w 609"/>
                <a:gd name="T49" fmla="*/ 435 h 609"/>
                <a:gd name="T50" fmla="*/ 353 w 609"/>
                <a:gd name="T51" fmla="*/ 423 h 609"/>
                <a:gd name="T52" fmla="*/ 396 w 609"/>
                <a:gd name="T53" fmla="*/ 396 h 609"/>
                <a:gd name="T54" fmla="*/ 423 w 609"/>
                <a:gd name="T55" fmla="*/ 358 h 609"/>
                <a:gd name="T56" fmla="*/ 434 w 609"/>
                <a:gd name="T57" fmla="*/ 304 h 609"/>
                <a:gd name="T58" fmla="*/ 423 w 609"/>
                <a:gd name="T59" fmla="*/ 255 h 609"/>
                <a:gd name="T60" fmla="*/ 396 w 609"/>
                <a:gd name="T61" fmla="*/ 212 h 609"/>
                <a:gd name="T62" fmla="*/ 353 w 609"/>
                <a:gd name="T63" fmla="*/ 185 h 609"/>
                <a:gd name="T64" fmla="*/ 304 w 609"/>
                <a:gd name="T65"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84" y="587"/>
                  </a:lnTo>
                  <a:lnTo>
                    <a:pt x="136" y="560"/>
                  </a:lnTo>
                  <a:lnTo>
                    <a:pt x="87" y="521"/>
                  </a:lnTo>
                  <a:lnTo>
                    <a:pt x="49" y="473"/>
                  </a:lnTo>
                  <a:lnTo>
                    <a:pt x="22" y="423"/>
                  </a:lnTo>
                  <a:lnTo>
                    <a:pt x="5" y="369"/>
                  </a:lnTo>
                  <a:lnTo>
                    <a:pt x="0" y="304"/>
                  </a:lnTo>
                  <a:lnTo>
                    <a:pt x="5" y="244"/>
                  </a:lnTo>
                  <a:lnTo>
                    <a:pt x="22" y="190"/>
                  </a:lnTo>
                  <a:lnTo>
                    <a:pt x="49" y="136"/>
                  </a:lnTo>
                  <a:lnTo>
                    <a:pt x="87" y="92"/>
                  </a:lnTo>
                  <a:lnTo>
                    <a:pt x="136" y="54"/>
                  </a:lnTo>
                  <a:lnTo>
                    <a:pt x="184" y="27"/>
                  </a:lnTo>
                  <a:lnTo>
                    <a:pt x="244" y="11"/>
                  </a:lnTo>
                  <a:lnTo>
                    <a:pt x="304" y="0"/>
                  </a:lnTo>
                  <a:lnTo>
                    <a:pt x="363" y="11"/>
                  </a:lnTo>
                  <a:lnTo>
                    <a:pt x="418" y="27"/>
                  </a:lnTo>
                  <a:lnTo>
                    <a:pt x="472" y="54"/>
                  </a:lnTo>
                  <a:lnTo>
                    <a:pt x="515" y="92"/>
                  </a:lnTo>
                  <a:lnTo>
                    <a:pt x="553" y="136"/>
                  </a:lnTo>
                  <a:lnTo>
                    <a:pt x="580" y="190"/>
                  </a:lnTo>
                  <a:lnTo>
                    <a:pt x="597" y="244"/>
                  </a:lnTo>
                  <a:lnTo>
                    <a:pt x="608" y="304"/>
                  </a:lnTo>
                  <a:lnTo>
                    <a:pt x="597" y="369"/>
                  </a:lnTo>
                  <a:lnTo>
                    <a:pt x="580" y="423"/>
                  </a:lnTo>
                  <a:lnTo>
                    <a:pt x="553" y="473"/>
                  </a:lnTo>
                  <a:lnTo>
                    <a:pt x="515" y="521"/>
                  </a:lnTo>
                  <a:lnTo>
                    <a:pt x="472" y="560"/>
                  </a:lnTo>
                  <a:lnTo>
                    <a:pt x="418" y="587"/>
                  </a:lnTo>
                  <a:lnTo>
                    <a:pt x="363" y="603"/>
                  </a:lnTo>
                  <a:lnTo>
                    <a:pt x="304" y="608"/>
                  </a:lnTo>
                  <a:close/>
                  <a:moveTo>
                    <a:pt x="304" y="173"/>
                  </a:moveTo>
                  <a:lnTo>
                    <a:pt x="276" y="179"/>
                  </a:lnTo>
                  <a:lnTo>
                    <a:pt x="255" y="185"/>
                  </a:lnTo>
                  <a:lnTo>
                    <a:pt x="228" y="201"/>
                  </a:lnTo>
                  <a:lnTo>
                    <a:pt x="211" y="212"/>
                  </a:lnTo>
                  <a:lnTo>
                    <a:pt x="195" y="233"/>
                  </a:lnTo>
                  <a:lnTo>
                    <a:pt x="184" y="255"/>
                  </a:lnTo>
                  <a:lnTo>
                    <a:pt x="174" y="277"/>
                  </a:lnTo>
                  <a:lnTo>
                    <a:pt x="174" y="304"/>
                  </a:lnTo>
                  <a:lnTo>
                    <a:pt x="174" y="331"/>
                  </a:lnTo>
                  <a:lnTo>
                    <a:pt x="184" y="358"/>
                  </a:lnTo>
                  <a:lnTo>
                    <a:pt x="195" y="380"/>
                  </a:lnTo>
                  <a:lnTo>
                    <a:pt x="211" y="396"/>
                  </a:lnTo>
                  <a:lnTo>
                    <a:pt x="228" y="413"/>
                  </a:lnTo>
                  <a:lnTo>
                    <a:pt x="255" y="423"/>
                  </a:lnTo>
                  <a:lnTo>
                    <a:pt x="276" y="435"/>
                  </a:lnTo>
                  <a:lnTo>
                    <a:pt x="304" y="435"/>
                  </a:lnTo>
                  <a:lnTo>
                    <a:pt x="331" y="435"/>
                  </a:lnTo>
                  <a:lnTo>
                    <a:pt x="353" y="423"/>
                  </a:lnTo>
                  <a:lnTo>
                    <a:pt x="374" y="413"/>
                  </a:lnTo>
                  <a:lnTo>
                    <a:pt x="396" y="396"/>
                  </a:lnTo>
                  <a:lnTo>
                    <a:pt x="412" y="380"/>
                  </a:lnTo>
                  <a:lnTo>
                    <a:pt x="423" y="358"/>
                  </a:lnTo>
                  <a:lnTo>
                    <a:pt x="428" y="331"/>
                  </a:lnTo>
                  <a:lnTo>
                    <a:pt x="434" y="304"/>
                  </a:lnTo>
                  <a:lnTo>
                    <a:pt x="428" y="277"/>
                  </a:lnTo>
                  <a:lnTo>
                    <a:pt x="423" y="255"/>
                  </a:lnTo>
                  <a:lnTo>
                    <a:pt x="412" y="233"/>
                  </a:lnTo>
                  <a:lnTo>
                    <a:pt x="396" y="212"/>
                  </a:lnTo>
                  <a:lnTo>
                    <a:pt x="374" y="201"/>
                  </a:lnTo>
                  <a:lnTo>
                    <a:pt x="353" y="185"/>
                  </a:lnTo>
                  <a:lnTo>
                    <a:pt x="331" y="179"/>
                  </a:lnTo>
                  <a:lnTo>
                    <a:pt x="304" y="17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1" name="Freeform 247"/>
            <p:cNvSpPr>
              <a:spLocks noChangeArrowheads="1"/>
            </p:cNvSpPr>
            <p:nvPr/>
          </p:nvSpPr>
          <p:spPr bwMode="auto">
            <a:xfrm>
              <a:off x="10533063" y="5926138"/>
              <a:ext cx="61913" cy="196850"/>
            </a:xfrm>
            <a:custGeom>
              <a:avLst/>
              <a:gdLst>
                <a:gd name="T0" fmla="*/ 0 w 175"/>
                <a:gd name="T1" fmla="*/ 0 h 550"/>
                <a:gd name="T2" fmla="*/ 0 w 175"/>
                <a:gd name="T3" fmla="*/ 271 h 550"/>
                <a:gd name="T4" fmla="*/ 0 w 175"/>
                <a:gd name="T5" fmla="*/ 549 h 550"/>
                <a:gd name="T6" fmla="*/ 0 w 175"/>
                <a:gd name="T7" fmla="*/ 549 h 550"/>
                <a:gd name="T8" fmla="*/ 43 w 175"/>
                <a:gd name="T9" fmla="*/ 521 h 550"/>
                <a:gd name="T10" fmla="*/ 81 w 175"/>
                <a:gd name="T11" fmla="*/ 489 h 550"/>
                <a:gd name="T12" fmla="*/ 81 w 175"/>
                <a:gd name="T13" fmla="*/ 489 h 550"/>
                <a:gd name="T14" fmla="*/ 119 w 175"/>
                <a:gd name="T15" fmla="*/ 440 h 550"/>
                <a:gd name="T16" fmla="*/ 152 w 175"/>
                <a:gd name="T17" fmla="*/ 385 h 550"/>
                <a:gd name="T18" fmla="*/ 168 w 175"/>
                <a:gd name="T19" fmla="*/ 331 h 550"/>
                <a:gd name="T20" fmla="*/ 174 w 175"/>
                <a:gd name="T21" fmla="*/ 271 h 550"/>
                <a:gd name="T22" fmla="*/ 174 w 175"/>
                <a:gd name="T23" fmla="*/ 271 h 550"/>
                <a:gd name="T24" fmla="*/ 168 w 175"/>
                <a:gd name="T25" fmla="*/ 212 h 550"/>
                <a:gd name="T26" fmla="*/ 152 w 175"/>
                <a:gd name="T27" fmla="*/ 157 h 550"/>
                <a:gd name="T28" fmla="*/ 119 w 175"/>
                <a:gd name="T29" fmla="*/ 103 h 550"/>
                <a:gd name="T30" fmla="*/ 81 w 175"/>
                <a:gd name="T31" fmla="*/ 60 h 550"/>
                <a:gd name="T32" fmla="*/ 81 w 175"/>
                <a:gd name="T33" fmla="*/ 60 h 550"/>
                <a:gd name="T34" fmla="*/ 43 w 175"/>
                <a:gd name="T35" fmla="*/ 21 h 550"/>
                <a:gd name="T36" fmla="*/ 0 w 175"/>
                <a:gd name="T37"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550">
                  <a:moveTo>
                    <a:pt x="0" y="0"/>
                  </a:moveTo>
                  <a:lnTo>
                    <a:pt x="0" y="271"/>
                  </a:lnTo>
                  <a:lnTo>
                    <a:pt x="0" y="549"/>
                  </a:lnTo>
                  <a:lnTo>
                    <a:pt x="0" y="549"/>
                  </a:lnTo>
                  <a:lnTo>
                    <a:pt x="43" y="521"/>
                  </a:lnTo>
                  <a:lnTo>
                    <a:pt x="81" y="489"/>
                  </a:lnTo>
                  <a:lnTo>
                    <a:pt x="81" y="489"/>
                  </a:lnTo>
                  <a:lnTo>
                    <a:pt x="119" y="440"/>
                  </a:lnTo>
                  <a:lnTo>
                    <a:pt x="152" y="385"/>
                  </a:lnTo>
                  <a:lnTo>
                    <a:pt x="168" y="331"/>
                  </a:lnTo>
                  <a:lnTo>
                    <a:pt x="174" y="271"/>
                  </a:lnTo>
                  <a:lnTo>
                    <a:pt x="174" y="271"/>
                  </a:lnTo>
                  <a:lnTo>
                    <a:pt x="168" y="212"/>
                  </a:lnTo>
                  <a:lnTo>
                    <a:pt x="152" y="157"/>
                  </a:lnTo>
                  <a:lnTo>
                    <a:pt x="119" y="103"/>
                  </a:lnTo>
                  <a:lnTo>
                    <a:pt x="81" y="60"/>
                  </a:lnTo>
                  <a:lnTo>
                    <a:pt x="81" y="60"/>
                  </a:lnTo>
                  <a:lnTo>
                    <a:pt x="43" y="2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2" name="Freeform 248"/>
            <p:cNvSpPr>
              <a:spLocks noChangeArrowheads="1"/>
            </p:cNvSpPr>
            <p:nvPr/>
          </p:nvSpPr>
          <p:spPr bwMode="auto">
            <a:xfrm>
              <a:off x="11777663" y="5060950"/>
              <a:ext cx="61913" cy="808037"/>
            </a:xfrm>
            <a:custGeom>
              <a:avLst/>
              <a:gdLst>
                <a:gd name="T0" fmla="*/ 174 w 175"/>
                <a:gd name="T1" fmla="*/ 1972 h 2250"/>
                <a:gd name="T2" fmla="*/ 174 w 175"/>
                <a:gd name="T3" fmla="*/ 0 h 2250"/>
                <a:gd name="T4" fmla="*/ 0 w 175"/>
                <a:gd name="T5" fmla="*/ 0 h 2250"/>
                <a:gd name="T6" fmla="*/ 0 w 175"/>
                <a:gd name="T7" fmla="*/ 2249 h 2250"/>
                <a:gd name="T8" fmla="*/ 0 w 175"/>
                <a:gd name="T9" fmla="*/ 2249 h 2250"/>
                <a:gd name="T10" fmla="*/ 6 w 175"/>
                <a:gd name="T11" fmla="*/ 2200 h 2250"/>
                <a:gd name="T12" fmla="*/ 16 w 175"/>
                <a:gd name="T13" fmla="*/ 2162 h 2250"/>
                <a:gd name="T14" fmla="*/ 27 w 175"/>
                <a:gd name="T15" fmla="*/ 2119 h 2250"/>
                <a:gd name="T16" fmla="*/ 49 w 175"/>
                <a:gd name="T17" fmla="*/ 2081 h 2250"/>
                <a:gd name="T18" fmla="*/ 76 w 175"/>
                <a:gd name="T19" fmla="*/ 2048 h 2250"/>
                <a:gd name="T20" fmla="*/ 103 w 175"/>
                <a:gd name="T21" fmla="*/ 2021 h 2250"/>
                <a:gd name="T22" fmla="*/ 136 w 175"/>
                <a:gd name="T23" fmla="*/ 1994 h 2250"/>
                <a:gd name="T24" fmla="*/ 174 w 175"/>
                <a:gd name="T25" fmla="*/ 1972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250">
                  <a:moveTo>
                    <a:pt x="174" y="1972"/>
                  </a:moveTo>
                  <a:lnTo>
                    <a:pt x="174" y="0"/>
                  </a:lnTo>
                  <a:lnTo>
                    <a:pt x="0" y="0"/>
                  </a:lnTo>
                  <a:lnTo>
                    <a:pt x="0" y="2249"/>
                  </a:lnTo>
                  <a:lnTo>
                    <a:pt x="0" y="2249"/>
                  </a:lnTo>
                  <a:lnTo>
                    <a:pt x="6" y="2200"/>
                  </a:lnTo>
                  <a:lnTo>
                    <a:pt x="16" y="2162"/>
                  </a:lnTo>
                  <a:lnTo>
                    <a:pt x="27" y="2119"/>
                  </a:lnTo>
                  <a:lnTo>
                    <a:pt x="49" y="2081"/>
                  </a:lnTo>
                  <a:lnTo>
                    <a:pt x="76" y="2048"/>
                  </a:lnTo>
                  <a:lnTo>
                    <a:pt x="103" y="2021"/>
                  </a:lnTo>
                  <a:lnTo>
                    <a:pt x="136" y="1994"/>
                  </a:lnTo>
                  <a:lnTo>
                    <a:pt x="174" y="19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3" name="Freeform 249"/>
            <p:cNvSpPr>
              <a:spLocks noChangeArrowheads="1"/>
            </p:cNvSpPr>
            <p:nvPr/>
          </p:nvSpPr>
          <p:spPr bwMode="auto">
            <a:xfrm>
              <a:off x="11777663" y="5416550"/>
              <a:ext cx="217488" cy="217487"/>
            </a:xfrm>
            <a:custGeom>
              <a:avLst/>
              <a:gdLst>
                <a:gd name="T0" fmla="*/ 244 w 609"/>
                <a:gd name="T1" fmla="*/ 603 h 609"/>
                <a:gd name="T2" fmla="*/ 136 w 609"/>
                <a:gd name="T3" fmla="*/ 554 h 609"/>
                <a:gd name="T4" fmla="*/ 54 w 609"/>
                <a:gd name="T5" fmla="*/ 473 h 609"/>
                <a:gd name="T6" fmla="*/ 6 w 609"/>
                <a:gd name="T7" fmla="*/ 364 h 609"/>
                <a:gd name="T8" fmla="*/ 6 w 609"/>
                <a:gd name="T9" fmla="*/ 244 h 609"/>
                <a:gd name="T10" fmla="*/ 54 w 609"/>
                <a:gd name="T11" fmla="*/ 136 h 609"/>
                <a:gd name="T12" fmla="*/ 136 w 609"/>
                <a:gd name="T13" fmla="*/ 54 h 609"/>
                <a:gd name="T14" fmla="*/ 244 w 609"/>
                <a:gd name="T15" fmla="*/ 5 h 609"/>
                <a:gd name="T16" fmla="*/ 364 w 609"/>
                <a:gd name="T17" fmla="*/ 5 h 609"/>
                <a:gd name="T18" fmla="*/ 472 w 609"/>
                <a:gd name="T19" fmla="*/ 54 h 609"/>
                <a:gd name="T20" fmla="*/ 554 w 609"/>
                <a:gd name="T21" fmla="*/ 136 h 609"/>
                <a:gd name="T22" fmla="*/ 602 w 609"/>
                <a:gd name="T23" fmla="*/ 244 h 609"/>
                <a:gd name="T24" fmla="*/ 602 w 609"/>
                <a:gd name="T25" fmla="*/ 364 h 609"/>
                <a:gd name="T26" fmla="*/ 554 w 609"/>
                <a:gd name="T27" fmla="*/ 473 h 609"/>
                <a:gd name="T28" fmla="*/ 472 w 609"/>
                <a:gd name="T29" fmla="*/ 554 h 609"/>
                <a:gd name="T30" fmla="*/ 364 w 609"/>
                <a:gd name="T31" fmla="*/ 603 h 609"/>
                <a:gd name="T32" fmla="*/ 304 w 609"/>
                <a:gd name="T33" fmla="*/ 173 h 609"/>
                <a:gd name="T34" fmla="*/ 255 w 609"/>
                <a:gd name="T35" fmla="*/ 185 h 609"/>
                <a:gd name="T36" fmla="*/ 212 w 609"/>
                <a:gd name="T37" fmla="*/ 212 h 609"/>
                <a:gd name="T38" fmla="*/ 185 w 609"/>
                <a:gd name="T39" fmla="*/ 255 h 609"/>
                <a:gd name="T40" fmla="*/ 174 w 609"/>
                <a:gd name="T41" fmla="*/ 304 h 609"/>
                <a:gd name="T42" fmla="*/ 185 w 609"/>
                <a:gd name="T43" fmla="*/ 353 h 609"/>
                <a:gd name="T44" fmla="*/ 212 w 609"/>
                <a:gd name="T45" fmla="*/ 396 h 609"/>
                <a:gd name="T46" fmla="*/ 255 w 609"/>
                <a:gd name="T47" fmla="*/ 423 h 609"/>
                <a:gd name="T48" fmla="*/ 304 w 609"/>
                <a:gd name="T49" fmla="*/ 435 h 609"/>
                <a:gd name="T50" fmla="*/ 353 w 609"/>
                <a:gd name="T51" fmla="*/ 423 h 609"/>
                <a:gd name="T52" fmla="*/ 396 w 609"/>
                <a:gd name="T53" fmla="*/ 396 h 609"/>
                <a:gd name="T54" fmla="*/ 423 w 609"/>
                <a:gd name="T55" fmla="*/ 353 h 609"/>
                <a:gd name="T56" fmla="*/ 434 w 609"/>
                <a:gd name="T57" fmla="*/ 304 h 609"/>
                <a:gd name="T58" fmla="*/ 423 w 609"/>
                <a:gd name="T59" fmla="*/ 255 h 609"/>
                <a:gd name="T60" fmla="*/ 396 w 609"/>
                <a:gd name="T61" fmla="*/ 212 h 609"/>
                <a:gd name="T62" fmla="*/ 353 w 609"/>
                <a:gd name="T63" fmla="*/ 185 h 609"/>
                <a:gd name="T64" fmla="*/ 304 w 609"/>
                <a:gd name="T65"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85" y="587"/>
                  </a:lnTo>
                  <a:lnTo>
                    <a:pt x="136" y="554"/>
                  </a:lnTo>
                  <a:lnTo>
                    <a:pt x="92" y="521"/>
                  </a:lnTo>
                  <a:lnTo>
                    <a:pt x="54" y="473"/>
                  </a:lnTo>
                  <a:lnTo>
                    <a:pt x="27" y="423"/>
                  </a:lnTo>
                  <a:lnTo>
                    <a:pt x="6" y="364"/>
                  </a:lnTo>
                  <a:lnTo>
                    <a:pt x="0" y="304"/>
                  </a:lnTo>
                  <a:lnTo>
                    <a:pt x="6" y="244"/>
                  </a:lnTo>
                  <a:lnTo>
                    <a:pt x="27" y="185"/>
                  </a:lnTo>
                  <a:lnTo>
                    <a:pt x="54" y="136"/>
                  </a:lnTo>
                  <a:lnTo>
                    <a:pt x="92" y="92"/>
                  </a:lnTo>
                  <a:lnTo>
                    <a:pt x="136" y="54"/>
                  </a:lnTo>
                  <a:lnTo>
                    <a:pt x="185" y="27"/>
                  </a:lnTo>
                  <a:lnTo>
                    <a:pt x="244" y="5"/>
                  </a:lnTo>
                  <a:lnTo>
                    <a:pt x="304" y="0"/>
                  </a:lnTo>
                  <a:lnTo>
                    <a:pt x="364" y="5"/>
                  </a:lnTo>
                  <a:lnTo>
                    <a:pt x="423" y="27"/>
                  </a:lnTo>
                  <a:lnTo>
                    <a:pt x="472" y="54"/>
                  </a:lnTo>
                  <a:lnTo>
                    <a:pt x="521" y="92"/>
                  </a:lnTo>
                  <a:lnTo>
                    <a:pt x="554" y="136"/>
                  </a:lnTo>
                  <a:lnTo>
                    <a:pt x="586" y="185"/>
                  </a:lnTo>
                  <a:lnTo>
                    <a:pt x="602" y="244"/>
                  </a:lnTo>
                  <a:lnTo>
                    <a:pt x="608" y="304"/>
                  </a:lnTo>
                  <a:lnTo>
                    <a:pt x="602" y="364"/>
                  </a:lnTo>
                  <a:lnTo>
                    <a:pt x="586" y="423"/>
                  </a:lnTo>
                  <a:lnTo>
                    <a:pt x="554" y="473"/>
                  </a:lnTo>
                  <a:lnTo>
                    <a:pt x="521" y="521"/>
                  </a:lnTo>
                  <a:lnTo>
                    <a:pt x="472" y="554"/>
                  </a:lnTo>
                  <a:lnTo>
                    <a:pt x="423" y="587"/>
                  </a:lnTo>
                  <a:lnTo>
                    <a:pt x="364" y="603"/>
                  </a:lnTo>
                  <a:lnTo>
                    <a:pt x="304" y="608"/>
                  </a:lnTo>
                  <a:close/>
                  <a:moveTo>
                    <a:pt x="304" y="173"/>
                  </a:moveTo>
                  <a:lnTo>
                    <a:pt x="277" y="179"/>
                  </a:lnTo>
                  <a:lnTo>
                    <a:pt x="255" y="185"/>
                  </a:lnTo>
                  <a:lnTo>
                    <a:pt x="233" y="196"/>
                  </a:lnTo>
                  <a:lnTo>
                    <a:pt x="212" y="212"/>
                  </a:lnTo>
                  <a:lnTo>
                    <a:pt x="196" y="233"/>
                  </a:lnTo>
                  <a:lnTo>
                    <a:pt x="185" y="255"/>
                  </a:lnTo>
                  <a:lnTo>
                    <a:pt x="179" y="277"/>
                  </a:lnTo>
                  <a:lnTo>
                    <a:pt x="174" y="304"/>
                  </a:lnTo>
                  <a:lnTo>
                    <a:pt x="179" y="331"/>
                  </a:lnTo>
                  <a:lnTo>
                    <a:pt x="185" y="353"/>
                  </a:lnTo>
                  <a:lnTo>
                    <a:pt x="196" y="375"/>
                  </a:lnTo>
                  <a:lnTo>
                    <a:pt x="212" y="396"/>
                  </a:lnTo>
                  <a:lnTo>
                    <a:pt x="233" y="412"/>
                  </a:lnTo>
                  <a:lnTo>
                    <a:pt x="255" y="423"/>
                  </a:lnTo>
                  <a:lnTo>
                    <a:pt x="277" y="429"/>
                  </a:lnTo>
                  <a:lnTo>
                    <a:pt x="304" y="435"/>
                  </a:lnTo>
                  <a:lnTo>
                    <a:pt x="331" y="429"/>
                  </a:lnTo>
                  <a:lnTo>
                    <a:pt x="353" y="423"/>
                  </a:lnTo>
                  <a:lnTo>
                    <a:pt x="375" y="412"/>
                  </a:lnTo>
                  <a:lnTo>
                    <a:pt x="396" y="396"/>
                  </a:lnTo>
                  <a:lnTo>
                    <a:pt x="412" y="375"/>
                  </a:lnTo>
                  <a:lnTo>
                    <a:pt x="423" y="353"/>
                  </a:lnTo>
                  <a:lnTo>
                    <a:pt x="429" y="331"/>
                  </a:lnTo>
                  <a:lnTo>
                    <a:pt x="434" y="304"/>
                  </a:lnTo>
                  <a:lnTo>
                    <a:pt x="429" y="277"/>
                  </a:lnTo>
                  <a:lnTo>
                    <a:pt x="423" y="255"/>
                  </a:lnTo>
                  <a:lnTo>
                    <a:pt x="412" y="233"/>
                  </a:lnTo>
                  <a:lnTo>
                    <a:pt x="396" y="212"/>
                  </a:lnTo>
                  <a:lnTo>
                    <a:pt x="375" y="196"/>
                  </a:lnTo>
                  <a:lnTo>
                    <a:pt x="353" y="185"/>
                  </a:lnTo>
                  <a:lnTo>
                    <a:pt x="331" y="179"/>
                  </a:lnTo>
                  <a:lnTo>
                    <a:pt x="304" y="17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4" name="Freeform 250"/>
            <p:cNvSpPr>
              <a:spLocks noChangeArrowheads="1"/>
            </p:cNvSpPr>
            <p:nvPr/>
          </p:nvSpPr>
          <p:spPr bwMode="auto">
            <a:xfrm>
              <a:off x="11841163" y="2057400"/>
              <a:ext cx="92075" cy="106362"/>
            </a:xfrm>
            <a:custGeom>
              <a:avLst/>
              <a:gdLst>
                <a:gd name="T0" fmla="*/ 130 w 261"/>
                <a:gd name="T1" fmla="*/ 174 h 300"/>
                <a:gd name="T2" fmla="*/ 130 w 261"/>
                <a:gd name="T3" fmla="*/ 174 h 300"/>
                <a:gd name="T4" fmla="*/ 157 w 261"/>
                <a:gd name="T5" fmla="*/ 174 h 300"/>
                <a:gd name="T6" fmla="*/ 179 w 261"/>
                <a:gd name="T7" fmla="*/ 179 h 300"/>
                <a:gd name="T8" fmla="*/ 201 w 261"/>
                <a:gd name="T9" fmla="*/ 196 h 300"/>
                <a:gd name="T10" fmla="*/ 222 w 261"/>
                <a:gd name="T11" fmla="*/ 212 h 300"/>
                <a:gd name="T12" fmla="*/ 238 w 261"/>
                <a:gd name="T13" fmla="*/ 229 h 300"/>
                <a:gd name="T14" fmla="*/ 249 w 261"/>
                <a:gd name="T15" fmla="*/ 250 h 300"/>
                <a:gd name="T16" fmla="*/ 255 w 261"/>
                <a:gd name="T17" fmla="*/ 277 h 300"/>
                <a:gd name="T18" fmla="*/ 260 w 261"/>
                <a:gd name="T19" fmla="*/ 299 h 300"/>
                <a:gd name="T20" fmla="*/ 260 w 261"/>
                <a:gd name="T21" fmla="*/ 27 h 300"/>
                <a:gd name="T22" fmla="*/ 260 w 261"/>
                <a:gd name="T23" fmla="*/ 27 h 300"/>
                <a:gd name="T24" fmla="*/ 228 w 261"/>
                <a:gd name="T25" fmla="*/ 17 h 300"/>
                <a:gd name="T26" fmla="*/ 201 w 261"/>
                <a:gd name="T27" fmla="*/ 6 h 300"/>
                <a:gd name="T28" fmla="*/ 163 w 261"/>
                <a:gd name="T29" fmla="*/ 0 h 300"/>
                <a:gd name="T30" fmla="*/ 130 w 261"/>
                <a:gd name="T31" fmla="*/ 0 h 300"/>
                <a:gd name="T32" fmla="*/ 130 w 261"/>
                <a:gd name="T33" fmla="*/ 0 h 300"/>
                <a:gd name="T34" fmla="*/ 97 w 261"/>
                <a:gd name="T35" fmla="*/ 0 h 300"/>
                <a:gd name="T36" fmla="*/ 65 w 261"/>
                <a:gd name="T37" fmla="*/ 6 h 300"/>
                <a:gd name="T38" fmla="*/ 32 w 261"/>
                <a:gd name="T39" fmla="*/ 17 h 300"/>
                <a:gd name="T40" fmla="*/ 0 w 261"/>
                <a:gd name="T41" fmla="*/ 27 h 300"/>
                <a:gd name="T42" fmla="*/ 0 w 261"/>
                <a:gd name="T43" fmla="*/ 299 h 300"/>
                <a:gd name="T44" fmla="*/ 0 w 261"/>
                <a:gd name="T45" fmla="*/ 299 h 300"/>
                <a:gd name="T46" fmla="*/ 5 w 261"/>
                <a:gd name="T47" fmla="*/ 277 h 300"/>
                <a:gd name="T48" fmla="*/ 11 w 261"/>
                <a:gd name="T49" fmla="*/ 250 h 300"/>
                <a:gd name="T50" fmla="*/ 22 w 261"/>
                <a:gd name="T51" fmla="*/ 229 h 300"/>
                <a:gd name="T52" fmla="*/ 38 w 261"/>
                <a:gd name="T53" fmla="*/ 212 h 300"/>
                <a:gd name="T54" fmla="*/ 59 w 261"/>
                <a:gd name="T55" fmla="*/ 196 h 300"/>
                <a:gd name="T56" fmla="*/ 81 w 261"/>
                <a:gd name="T57" fmla="*/ 179 h 300"/>
                <a:gd name="T58" fmla="*/ 103 w 261"/>
                <a:gd name="T59" fmla="*/ 174 h 300"/>
                <a:gd name="T60" fmla="*/ 130 w 261"/>
                <a:gd name="T61" fmla="*/ 17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0">
                  <a:moveTo>
                    <a:pt x="130" y="174"/>
                  </a:moveTo>
                  <a:lnTo>
                    <a:pt x="130" y="174"/>
                  </a:lnTo>
                  <a:lnTo>
                    <a:pt x="157" y="174"/>
                  </a:lnTo>
                  <a:lnTo>
                    <a:pt x="179" y="179"/>
                  </a:lnTo>
                  <a:lnTo>
                    <a:pt x="201" y="196"/>
                  </a:lnTo>
                  <a:lnTo>
                    <a:pt x="222" y="212"/>
                  </a:lnTo>
                  <a:lnTo>
                    <a:pt x="238" y="229"/>
                  </a:lnTo>
                  <a:lnTo>
                    <a:pt x="249" y="250"/>
                  </a:lnTo>
                  <a:lnTo>
                    <a:pt x="255" y="277"/>
                  </a:lnTo>
                  <a:lnTo>
                    <a:pt x="260" y="299"/>
                  </a:lnTo>
                  <a:lnTo>
                    <a:pt x="260" y="27"/>
                  </a:lnTo>
                  <a:lnTo>
                    <a:pt x="260" y="27"/>
                  </a:lnTo>
                  <a:lnTo>
                    <a:pt x="228" y="17"/>
                  </a:lnTo>
                  <a:lnTo>
                    <a:pt x="201" y="6"/>
                  </a:lnTo>
                  <a:lnTo>
                    <a:pt x="163" y="0"/>
                  </a:lnTo>
                  <a:lnTo>
                    <a:pt x="130" y="0"/>
                  </a:lnTo>
                  <a:lnTo>
                    <a:pt x="130" y="0"/>
                  </a:lnTo>
                  <a:lnTo>
                    <a:pt x="97" y="0"/>
                  </a:lnTo>
                  <a:lnTo>
                    <a:pt x="65" y="6"/>
                  </a:lnTo>
                  <a:lnTo>
                    <a:pt x="32" y="17"/>
                  </a:lnTo>
                  <a:lnTo>
                    <a:pt x="0" y="27"/>
                  </a:lnTo>
                  <a:lnTo>
                    <a:pt x="0" y="299"/>
                  </a:lnTo>
                  <a:lnTo>
                    <a:pt x="0" y="299"/>
                  </a:lnTo>
                  <a:lnTo>
                    <a:pt x="5" y="277"/>
                  </a:lnTo>
                  <a:lnTo>
                    <a:pt x="11" y="250"/>
                  </a:lnTo>
                  <a:lnTo>
                    <a:pt x="22" y="229"/>
                  </a:lnTo>
                  <a:lnTo>
                    <a:pt x="38" y="212"/>
                  </a:lnTo>
                  <a:lnTo>
                    <a:pt x="59" y="196"/>
                  </a:lnTo>
                  <a:lnTo>
                    <a:pt x="81" y="179"/>
                  </a:lnTo>
                  <a:lnTo>
                    <a:pt x="103" y="174"/>
                  </a:lnTo>
                  <a:lnTo>
                    <a:pt x="130"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5" name="Freeform 251"/>
            <p:cNvSpPr>
              <a:spLocks noChangeArrowheads="1"/>
            </p:cNvSpPr>
            <p:nvPr/>
          </p:nvSpPr>
          <p:spPr bwMode="auto">
            <a:xfrm>
              <a:off x="11841163" y="2163763"/>
              <a:ext cx="92075" cy="107950"/>
            </a:xfrm>
            <a:custGeom>
              <a:avLst/>
              <a:gdLst>
                <a:gd name="T0" fmla="*/ 130 w 261"/>
                <a:gd name="T1" fmla="*/ 130 h 305"/>
                <a:gd name="T2" fmla="*/ 130 w 261"/>
                <a:gd name="T3" fmla="*/ 130 h 305"/>
                <a:gd name="T4" fmla="*/ 103 w 261"/>
                <a:gd name="T5" fmla="*/ 130 h 305"/>
                <a:gd name="T6" fmla="*/ 81 w 261"/>
                <a:gd name="T7" fmla="*/ 120 h 305"/>
                <a:gd name="T8" fmla="*/ 59 w 261"/>
                <a:gd name="T9" fmla="*/ 109 h 305"/>
                <a:gd name="T10" fmla="*/ 38 w 261"/>
                <a:gd name="T11" fmla="*/ 92 h 305"/>
                <a:gd name="T12" fmla="*/ 22 w 261"/>
                <a:gd name="T13" fmla="*/ 76 h 305"/>
                <a:gd name="T14" fmla="*/ 11 w 261"/>
                <a:gd name="T15" fmla="*/ 55 h 305"/>
                <a:gd name="T16" fmla="*/ 5 w 261"/>
                <a:gd name="T17" fmla="*/ 27 h 305"/>
                <a:gd name="T18" fmla="*/ 0 w 261"/>
                <a:gd name="T19" fmla="*/ 0 h 305"/>
                <a:gd name="T20" fmla="*/ 0 w 261"/>
                <a:gd name="T21" fmla="*/ 277 h 305"/>
                <a:gd name="T22" fmla="*/ 0 w 261"/>
                <a:gd name="T23" fmla="*/ 277 h 305"/>
                <a:gd name="T24" fmla="*/ 32 w 261"/>
                <a:gd name="T25" fmla="*/ 288 h 305"/>
                <a:gd name="T26" fmla="*/ 65 w 261"/>
                <a:gd name="T27" fmla="*/ 299 h 305"/>
                <a:gd name="T28" fmla="*/ 97 w 261"/>
                <a:gd name="T29" fmla="*/ 304 h 305"/>
                <a:gd name="T30" fmla="*/ 130 w 261"/>
                <a:gd name="T31" fmla="*/ 304 h 305"/>
                <a:gd name="T32" fmla="*/ 130 w 261"/>
                <a:gd name="T33" fmla="*/ 304 h 305"/>
                <a:gd name="T34" fmla="*/ 163 w 261"/>
                <a:gd name="T35" fmla="*/ 304 h 305"/>
                <a:gd name="T36" fmla="*/ 201 w 261"/>
                <a:gd name="T37" fmla="*/ 299 h 305"/>
                <a:gd name="T38" fmla="*/ 228 w 261"/>
                <a:gd name="T39" fmla="*/ 288 h 305"/>
                <a:gd name="T40" fmla="*/ 260 w 261"/>
                <a:gd name="T41" fmla="*/ 277 h 305"/>
                <a:gd name="T42" fmla="*/ 260 w 261"/>
                <a:gd name="T43" fmla="*/ 0 h 305"/>
                <a:gd name="T44" fmla="*/ 260 w 261"/>
                <a:gd name="T45" fmla="*/ 0 h 305"/>
                <a:gd name="T46" fmla="*/ 255 w 261"/>
                <a:gd name="T47" fmla="*/ 27 h 305"/>
                <a:gd name="T48" fmla="*/ 249 w 261"/>
                <a:gd name="T49" fmla="*/ 55 h 305"/>
                <a:gd name="T50" fmla="*/ 238 w 261"/>
                <a:gd name="T51" fmla="*/ 76 h 305"/>
                <a:gd name="T52" fmla="*/ 222 w 261"/>
                <a:gd name="T53" fmla="*/ 92 h 305"/>
                <a:gd name="T54" fmla="*/ 201 w 261"/>
                <a:gd name="T55" fmla="*/ 109 h 305"/>
                <a:gd name="T56" fmla="*/ 179 w 261"/>
                <a:gd name="T57" fmla="*/ 120 h 305"/>
                <a:gd name="T58" fmla="*/ 157 w 261"/>
                <a:gd name="T59" fmla="*/ 130 h 305"/>
                <a:gd name="T60" fmla="*/ 130 w 261"/>
                <a:gd name="T61" fmla="*/ 13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30"/>
                  </a:moveTo>
                  <a:lnTo>
                    <a:pt x="130" y="130"/>
                  </a:lnTo>
                  <a:lnTo>
                    <a:pt x="103" y="130"/>
                  </a:lnTo>
                  <a:lnTo>
                    <a:pt x="81" y="120"/>
                  </a:lnTo>
                  <a:lnTo>
                    <a:pt x="59" y="109"/>
                  </a:lnTo>
                  <a:lnTo>
                    <a:pt x="38" y="92"/>
                  </a:lnTo>
                  <a:lnTo>
                    <a:pt x="22" y="76"/>
                  </a:lnTo>
                  <a:lnTo>
                    <a:pt x="11" y="55"/>
                  </a:lnTo>
                  <a:lnTo>
                    <a:pt x="5" y="27"/>
                  </a:lnTo>
                  <a:lnTo>
                    <a:pt x="0" y="0"/>
                  </a:lnTo>
                  <a:lnTo>
                    <a:pt x="0" y="277"/>
                  </a:lnTo>
                  <a:lnTo>
                    <a:pt x="0" y="277"/>
                  </a:lnTo>
                  <a:lnTo>
                    <a:pt x="32" y="288"/>
                  </a:lnTo>
                  <a:lnTo>
                    <a:pt x="65" y="299"/>
                  </a:lnTo>
                  <a:lnTo>
                    <a:pt x="97" y="304"/>
                  </a:lnTo>
                  <a:lnTo>
                    <a:pt x="130" y="304"/>
                  </a:lnTo>
                  <a:lnTo>
                    <a:pt x="130" y="304"/>
                  </a:lnTo>
                  <a:lnTo>
                    <a:pt x="163" y="304"/>
                  </a:lnTo>
                  <a:lnTo>
                    <a:pt x="201" y="299"/>
                  </a:lnTo>
                  <a:lnTo>
                    <a:pt x="228" y="288"/>
                  </a:lnTo>
                  <a:lnTo>
                    <a:pt x="260" y="277"/>
                  </a:lnTo>
                  <a:lnTo>
                    <a:pt x="260" y="0"/>
                  </a:lnTo>
                  <a:lnTo>
                    <a:pt x="260" y="0"/>
                  </a:lnTo>
                  <a:lnTo>
                    <a:pt x="255" y="27"/>
                  </a:lnTo>
                  <a:lnTo>
                    <a:pt x="249" y="55"/>
                  </a:lnTo>
                  <a:lnTo>
                    <a:pt x="238" y="76"/>
                  </a:lnTo>
                  <a:lnTo>
                    <a:pt x="222" y="92"/>
                  </a:lnTo>
                  <a:lnTo>
                    <a:pt x="201" y="109"/>
                  </a:lnTo>
                  <a:lnTo>
                    <a:pt x="179" y="120"/>
                  </a:lnTo>
                  <a:lnTo>
                    <a:pt x="157" y="130"/>
                  </a:lnTo>
                  <a:lnTo>
                    <a:pt x="130" y="1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6" name="Freeform 252"/>
            <p:cNvSpPr>
              <a:spLocks noChangeArrowheads="1"/>
            </p:cNvSpPr>
            <p:nvPr/>
          </p:nvSpPr>
          <p:spPr bwMode="auto">
            <a:xfrm>
              <a:off x="11777663" y="2066925"/>
              <a:ext cx="61913" cy="196850"/>
            </a:xfrm>
            <a:custGeom>
              <a:avLst/>
              <a:gdLst>
                <a:gd name="T0" fmla="*/ 174 w 175"/>
                <a:gd name="T1" fmla="*/ 0 h 550"/>
                <a:gd name="T2" fmla="*/ 174 w 175"/>
                <a:gd name="T3" fmla="*/ 0 h 550"/>
                <a:gd name="T4" fmla="*/ 136 w 175"/>
                <a:gd name="T5" fmla="*/ 22 h 550"/>
                <a:gd name="T6" fmla="*/ 103 w 175"/>
                <a:gd name="T7" fmla="*/ 44 h 550"/>
                <a:gd name="T8" fmla="*/ 76 w 175"/>
                <a:gd name="T9" fmla="*/ 77 h 550"/>
                <a:gd name="T10" fmla="*/ 49 w 175"/>
                <a:gd name="T11" fmla="*/ 109 h 550"/>
                <a:gd name="T12" fmla="*/ 27 w 175"/>
                <a:gd name="T13" fmla="*/ 147 h 550"/>
                <a:gd name="T14" fmla="*/ 16 w 175"/>
                <a:gd name="T15" fmla="*/ 185 h 550"/>
                <a:gd name="T16" fmla="*/ 6 w 175"/>
                <a:gd name="T17" fmla="*/ 229 h 550"/>
                <a:gd name="T18" fmla="*/ 0 w 175"/>
                <a:gd name="T19" fmla="*/ 272 h 550"/>
                <a:gd name="T20" fmla="*/ 0 w 175"/>
                <a:gd name="T21" fmla="*/ 272 h 550"/>
                <a:gd name="T22" fmla="*/ 6 w 175"/>
                <a:gd name="T23" fmla="*/ 321 h 550"/>
                <a:gd name="T24" fmla="*/ 16 w 175"/>
                <a:gd name="T25" fmla="*/ 359 h 550"/>
                <a:gd name="T26" fmla="*/ 27 w 175"/>
                <a:gd name="T27" fmla="*/ 402 h 550"/>
                <a:gd name="T28" fmla="*/ 49 w 175"/>
                <a:gd name="T29" fmla="*/ 440 h 550"/>
                <a:gd name="T30" fmla="*/ 76 w 175"/>
                <a:gd name="T31" fmla="*/ 473 h 550"/>
                <a:gd name="T32" fmla="*/ 103 w 175"/>
                <a:gd name="T33" fmla="*/ 500 h 550"/>
                <a:gd name="T34" fmla="*/ 136 w 175"/>
                <a:gd name="T35" fmla="*/ 527 h 550"/>
                <a:gd name="T36" fmla="*/ 174 w 175"/>
                <a:gd name="T37" fmla="*/ 549 h 550"/>
                <a:gd name="T38" fmla="*/ 174 w 175"/>
                <a:gd name="T39" fmla="*/ 272 h 550"/>
                <a:gd name="T40" fmla="*/ 174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174" y="0"/>
                  </a:moveTo>
                  <a:lnTo>
                    <a:pt x="174" y="0"/>
                  </a:lnTo>
                  <a:lnTo>
                    <a:pt x="136" y="22"/>
                  </a:lnTo>
                  <a:lnTo>
                    <a:pt x="103" y="44"/>
                  </a:lnTo>
                  <a:lnTo>
                    <a:pt x="76" y="77"/>
                  </a:lnTo>
                  <a:lnTo>
                    <a:pt x="49" y="109"/>
                  </a:lnTo>
                  <a:lnTo>
                    <a:pt x="27" y="147"/>
                  </a:lnTo>
                  <a:lnTo>
                    <a:pt x="16" y="185"/>
                  </a:lnTo>
                  <a:lnTo>
                    <a:pt x="6" y="229"/>
                  </a:lnTo>
                  <a:lnTo>
                    <a:pt x="0" y="272"/>
                  </a:lnTo>
                  <a:lnTo>
                    <a:pt x="0" y="272"/>
                  </a:lnTo>
                  <a:lnTo>
                    <a:pt x="6" y="321"/>
                  </a:lnTo>
                  <a:lnTo>
                    <a:pt x="16" y="359"/>
                  </a:lnTo>
                  <a:lnTo>
                    <a:pt x="27" y="402"/>
                  </a:lnTo>
                  <a:lnTo>
                    <a:pt x="49" y="440"/>
                  </a:lnTo>
                  <a:lnTo>
                    <a:pt x="76" y="473"/>
                  </a:lnTo>
                  <a:lnTo>
                    <a:pt x="103" y="500"/>
                  </a:lnTo>
                  <a:lnTo>
                    <a:pt x="136" y="527"/>
                  </a:lnTo>
                  <a:lnTo>
                    <a:pt x="174" y="549"/>
                  </a:lnTo>
                  <a:lnTo>
                    <a:pt x="174" y="272"/>
                  </a:lnTo>
                  <a:lnTo>
                    <a:pt x="17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7" name="Freeform 253"/>
            <p:cNvSpPr>
              <a:spLocks noChangeArrowheads="1"/>
            </p:cNvSpPr>
            <p:nvPr/>
          </p:nvSpPr>
          <p:spPr bwMode="auto">
            <a:xfrm>
              <a:off x="11934825" y="2066925"/>
              <a:ext cx="61913" cy="196850"/>
            </a:xfrm>
            <a:custGeom>
              <a:avLst/>
              <a:gdLst>
                <a:gd name="T0" fmla="*/ 0 w 175"/>
                <a:gd name="T1" fmla="*/ 0 h 550"/>
                <a:gd name="T2" fmla="*/ 0 w 175"/>
                <a:gd name="T3" fmla="*/ 272 h 550"/>
                <a:gd name="T4" fmla="*/ 0 w 175"/>
                <a:gd name="T5" fmla="*/ 549 h 550"/>
                <a:gd name="T6" fmla="*/ 0 w 175"/>
                <a:gd name="T7" fmla="*/ 549 h 550"/>
                <a:gd name="T8" fmla="*/ 38 w 175"/>
                <a:gd name="T9" fmla="*/ 527 h 550"/>
                <a:gd name="T10" fmla="*/ 71 w 175"/>
                <a:gd name="T11" fmla="*/ 500 h 550"/>
                <a:gd name="T12" fmla="*/ 98 w 175"/>
                <a:gd name="T13" fmla="*/ 473 h 550"/>
                <a:gd name="T14" fmla="*/ 125 w 175"/>
                <a:gd name="T15" fmla="*/ 440 h 550"/>
                <a:gd name="T16" fmla="*/ 147 w 175"/>
                <a:gd name="T17" fmla="*/ 402 h 550"/>
                <a:gd name="T18" fmla="*/ 163 w 175"/>
                <a:gd name="T19" fmla="*/ 359 h 550"/>
                <a:gd name="T20" fmla="*/ 168 w 175"/>
                <a:gd name="T21" fmla="*/ 321 h 550"/>
                <a:gd name="T22" fmla="*/ 174 w 175"/>
                <a:gd name="T23" fmla="*/ 272 h 550"/>
                <a:gd name="T24" fmla="*/ 174 w 175"/>
                <a:gd name="T25" fmla="*/ 272 h 550"/>
                <a:gd name="T26" fmla="*/ 168 w 175"/>
                <a:gd name="T27" fmla="*/ 229 h 550"/>
                <a:gd name="T28" fmla="*/ 163 w 175"/>
                <a:gd name="T29" fmla="*/ 185 h 550"/>
                <a:gd name="T30" fmla="*/ 147 w 175"/>
                <a:gd name="T31" fmla="*/ 147 h 550"/>
                <a:gd name="T32" fmla="*/ 125 w 175"/>
                <a:gd name="T33" fmla="*/ 109 h 550"/>
                <a:gd name="T34" fmla="*/ 98 w 175"/>
                <a:gd name="T35" fmla="*/ 77 h 550"/>
                <a:gd name="T36" fmla="*/ 71 w 175"/>
                <a:gd name="T37" fmla="*/ 44 h 550"/>
                <a:gd name="T38" fmla="*/ 38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2"/>
                  </a:lnTo>
                  <a:lnTo>
                    <a:pt x="0" y="549"/>
                  </a:lnTo>
                  <a:lnTo>
                    <a:pt x="0" y="549"/>
                  </a:lnTo>
                  <a:lnTo>
                    <a:pt x="38" y="527"/>
                  </a:lnTo>
                  <a:lnTo>
                    <a:pt x="71" y="500"/>
                  </a:lnTo>
                  <a:lnTo>
                    <a:pt x="98" y="473"/>
                  </a:lnTo>
                  <a:lnTo>
                    <a:pt x="125" y="440"/>
                  </a:lnTo>
                  <a:lnTo>
                    <a:pt x="147" y="402"/>
                  </a:lnTo>
                  <a:lnTo>
                    <a:pt x="163" y="359"/>
                  </a:lnTo>
                  <a:lnTo>
                    <a:pt x="168" y="321"/>
                  </a:lnTo>
                  <a:lnTo>
                    <a:pt x="174" y="272"/>
                  </a:lnTo>
                  <a:lnTo>
                    <a:pt x="174" y="272"/>
                  </a:lnTo>
                  <a:lnTo>
                    <a:pt x="168" y="229"/>
                  </a:lnTo>
                  <a:lnTo>
                    <a:pt x="163" y="185"/>
                  </a:lnTo>
                  <a:lnTo>
                    <a:pt x="147" y="147"/>
                  </a:lnTo>
                  <a:lnTo>
                    <a:pt x="125" y="109"/>
                  </a:lnTo>
                  <a:lnTo>
                    <a:pt x="98" y="77"/>
                  </a:lnTo>
                  <a:lnTo>
                    <a:pt x="71" y="44"/>
                  </a:lnTo>
                  <a:lnTo>
                    <a:pt x="38"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38" name="Freeform 254"/>
            <p:cNvSpPr>
              <a:spLocks noChangeArrowheads="1"/>
            </p:cNvSpPr>
            <p:nvPr/>
          </p:nvSpPr>
          <p:spPr bwMode="auto">
            <a:xfrm>
              <a:off x="10533063" y="2978150"/>
              <a:ext cx="674688" cy="665162"/>
            </a:xfrm>
            <a:custGeom>
              <a:avLst/>
              <a:gdLst>
                <a:gd name="T0" fmla="*/ 1010 w 1879"/>
                <a:gd name="T1" fmla="*/ 27 h 1853"/>
                <a:gd name="T2" fmla="*/ 1010 w 1879"/>
                <a:gd name="T3" fmla="*/ 27 h 1853"/>
                <a:gd name="T4" fmla="*/ 999 w 1879"/>
                <a:gd name="T5" fmla="*/ 16 h 1853"/>
                <a:gd name="T6" fmla="*/ 982 w 1879"/>
                <a:gd name="T7" fmla="*/ 5 h 1853"/>
                <a:gd name="T8" fmla="*/ 966 w 1879"/>
                <a:gd name="T9" fmla="*/ 0 h 1853"/>
                <a:gd name="T10" fmla="*/ 950 w 1879"/>
                <a:gd name="T11" fmla="*/ 0 h 1853"/>
                <a:gd name="T12" fmla="*/ 950 w 1879"/>
                <a:gd name="T13" fmla="*/ 0 h 1853"/>
                <a:gd name="T14" fmla="*/ 934 w 1879"/>
                <a:gd name="T15" fmla="*/ 0 h 1853"/>
                <a:gd name="T16" fmla="*/ 918 w 1879"/>
                <a:gd name="T17" fmla="*/ 5 h 1853"/>
                <a:gd name="T18" fmla="*/ 901 w 1879"/>
                <a:gd name="T19" fmla="*/ 16 h 1853"/>
                <a:gd name="T20" fmla="*/ 890 w 1879"/>
                <a:gd name="T21" fmla="*/ 27 h 1853"/>
                <a:gd name="T22" fmla="*/ 22 w 1879"/>
                <a:gd name="T23" fmla="*/ 891 h 1853"/>
                <a:gd name="T24" fmla="*/ 22 w 1879"/>
                <a:gd name="T25" fmla="*/ 891 h 1853"/>
                <a:gd name="T26" fmla="*/ 10 w 1879"/>
                <a:gd name="T27" fmla="*/ 907 h 1853"/>
                <a:gd name="T28" fmla="*/ 6 w 1879"/>
                <a:gd name="T29" fmla="*/ 918 h 1853"/>
                <a:gd name="T30" fmla="*/ 0 w 1879"/>
                <a:gd name="T31" fmla="*/ 934 h 1853"/>
                <a:gd name="T32" fmla="*/ 0 w 1879"/>
                <a:gd name="T33" fmla="*/ 956 h 1853"/>
                <a:gd name="T34" fmla="*/ 0 w 1879"/>
                <a:gd name="T35" fmla="*/ 956 h 1853"/>
                <a:gd name="T36" fmla="*/ 0 w 1879"/>
                <a:gd name="T37" fmla="*/ 972 h 1853"/>
                <a:gd name="T38" fmla="*/ 6 w 1879"/>
                <a:gd name="T39" fmla="*/ 988 h 1853"/>
                <a:gd name="T40" fmla="*/ 10 w 1879"/>
                <a:gd name="T41" fmla="*/ 999 h 1853"/>
                <a:gd name="T42" fmla="*/ 22 w 1879"/>
                <a:gd name="T43" fmla="*/ 1015 h 1853"/>
                <a:gd name="T44" fmla="*/ 863 w 1879"/>
                <a:gd name="T45" fmla="*/ 1852 h 1853"/>
                <a:gd name="T46" fmla="*/ 863 w 1879"/>
                <a:gd name="T47" fmla="*/ 1608 h 1853"/>
                <a:gd name="T48" fmla="*/ 206 w 1879"/>
                <a:gd name="T49" fmla="*/ 950 h 1853"/>
                <a:gd name="T50" fmla="*/ 950 w 1879"/>
                <a:gd name="T51" fmla="*/ 212 h 1853"/>
                <a:gd name="T52" fmla="*/ 1753 w 1879"/>
                <a:gd name="T53" fmla="*/ 1015 h 1853"/>
                <a:gd name="T54" fmla="*/ 1878 w 1879"/>
                <a:gd name="T55" fmla="*/ 891 h 1853"/>
                <a:gd name="T56" fmla="*/ 1010 w 1879"/>
                <a:gd name="T57" fmla="*/ 27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9" h="1853">
                  <a:moveTo>
                    <a:pt x="1010" y="27"/>
                  </a:moveTo>
                  <a:lnTo>
                    <a:pt x="1010" y="27"/>
                  </a:lnTo>
                  <a:lnTo>
                    <a:pt x="999" y="16"/>
                  </a:lnTo>
                  <a:lnTo>
                    <a:pt x="982" y="5"/>
                  </a:lnTo>
                  <a:lnTo>
                    <a:pt x="966" y="0"/>
                  </a:lnTo>
                  <a:lnTo>
                    <a:pt x="950" y="0"/>
                  </a:lnTo>
                  <a:lnTo>
                    <a:pt x="950" y="0"/>
                  </a:lnTo>
                  <a:lnTo>
                    <a:pt x="934" y="0"/>
                  </a:lnTo>
                  <a:lnTo>
                    <a:pt x="918" y="5"/>
                  </a:lnTo>
                  <a:lnTo>
                    <a:pt x="901" y="16"/>
                  </a:lnTo>
                  <a:lnTo>
                    <a:pt x="890" y="27"/>
                  </a:lnTo>
                  <a:lnTo>
                    <a:pt x="22" y="891"/>
                  </a:lnTo>
                  <a:lnTo>
                    <a:pt x="22" y="891"/>
                  </a:lnTo>
                  <a:lnTo>
                    <a:pt x="10" y="907"/>
                  </a:lnTo>
                  <a:lnTo>
                    <a:pt x="6" y="918"/>
                  </a:lnTo>
                  <a:lnTo>
                    <a:pt x="0" y="934"/>
                  </a:lnTo>
                  <a:lnTo>
                    <a:pt x="0" y="956"/>
                  </a:lnTo>
                  <a:lnTo>
                    <a:pt x="0" y="956"/>
                  </a:lnTo>
                  <a:lnTo>
                    <a:pt x="0" y="972"/>
                  </a:lnTo>
                  <a:lnTo>
                    <a:pt x="6" y="988"/>
                  </a:lnTo>
                  <a:lnTo>
                    <a:pt x="10" y="999"/>
                  </a:lnTo>
                  <a:lnTo>
                    <a:pt x="22" y="1015"/>
                  </a:lnTo>
                  <a:lnTo>
                    <a:pt x="863" y="1852"/>
                  </a:lnTo>
                  <a:lnTo>
                    <a:pt x="863" y="1608"/>
                  </a:lnTo>
                  <a:lnTo>
                    <a:pt x="206" y="950"/>
                  </a:lnTo>
                  <a:lnTo>
                    <a:pt x="950" y="212"/>
                  </a:lnTo>
                  <a:lnTo>
                    <a:pt x="1753" y="1015"/>
                  </a:lnTo>
                  <a:lnTo>
                    <a:pt x="1878" y="891"/>
                  </a:lnTo>
                  <a:lnTo>
                    <a:pt x="1010" y="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Tree>
    <p:extLst>
      <p:ext uri="{BB962C8B-B14F-4D97-AF65-F5344CB8AC3E}">
        <p14:creationId xmlns:p14="http://schemas.microsoft.com/office/powerpoint/2010/main" val="112315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457200"/>
            <a:ext cx="11313561" cy="792162"/>
          </a:xfrm>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79413" y="1435100"/>
            <a:ext cx="11313560" cy="4762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6570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79412" y="452438"/>
            <a:ext cx="11313561" cy="792162"/>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8" name="Text Placeholder 2"/>
          <p:cNvSpPr>
            <a:spLocks noGrp="1"/>
          </p:cNvSpPr>
          <p:nvPr>
            <p:ph type="body" idx="1"/>
          </p:nvPr>
        </p:nvSpPr>
        <p:spPr>
          <a:xfrm>
            <a:off x="379413" y="1447801"/>
            <a:ext cx="11313560" cy="4678364"/>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6" name="Group 45"/>
          <p:cNvGrpSpPr/>
          <p:nvPr userDrawn="1"/>
        </p:nvGrpSpPr>
        <p:grpSpPr>
          <a:xfrm>
            <a:off x="509985" y="6385630"/>
            <a:ext cx="1164827" cy="226840"/>
            <a:chOff x="382588" y="4784726"/>
            <a:chExt cx="896938" cy="174625"/>
          </a:xfrm>
          <a:solidFill>
            <a:schemeClr val="tx1"/>
          </a:solidFill>
        </p:grpSpPr>
        <p:sp>
          <p:nvSpPr>
            <p:cNvPr id="47"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8"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9"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0"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1"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2"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3"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4"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
        <p:nvSpPr>
          <p:cNvPr id="59" name="Slide Number Placeholder 5"/>
          <p:cNvSpPr txBox="1">
            <a:spLocks/>
          </p:cNvSpPr>
          <p:nvPr userDrawn="1"/>
        </p:nvSpPr>
        <p:spPr>
          <a:xfrm>
            <a:off x="11352212" y="6457947"/>
            <a:ext cx="340761" cy="198967"/>
          </a:xfrm>
          <a:prstGeom prst="rect">
            <a:avLst/>
          </a:prstGeom>
        </p:spPr>
        <p:txBody>
          <a:bodyPr vert="horz" lIns="0" tIns="0" rIns="0" bIns="0" rtlCol="0" anchor="ct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811AAA-31B3-8347-9AC8-36DEEB43E775}" type="slidenum">
              <a:rPr lang="en-US" sz="900" smtClean="0">
                <a:solidFill>
                  <a:srgbClr val="282828"/>
                </a:solidFill>
                <a:latin typeface="+mn-lt"/>
                <a:cs typeface="Calibri"/>
              </a:rPr>
              <a:pPr/>
              <a:t>‹#›</a:t>
            </a:fld>
            <a:endParaRPr lang="en-US" sz="900" dirty="0">
              <a:solidFill>
                <a:srgbClr val="282828"/>
              </a:solidFill>
              <a:latin typeface="+mn-lt"/>
              <a:cs typeface="Calibri"/>
            </a:endParaRPr>
          </a:p>
        </p:txBody>
      </p:sp>
      <p:sp>
        <p:nvSpPr>
          <p:cNvPr id="60" name="Footer Placeholder 4"/>
          <p:cNvSpPr txBox="1">
            <a:spLocks/>
          </p:cNvSpPr>
          <p:nvPr userDrawn="1"/>
        </p:nvSpPr>
        <p:spPr>
          <a:xfrm>
            <a:off x="7492417" y="6457947"/>
            <a:ext cx="3859795" cy="201168"/>
          </a:xfrm>
          <a:prstGeom prst="rect">
            <a:avLst/>
          </a:prstGeom>
        </p:spPr>
        <p:txBody>
          <a:bodyPr vert="horz" lIns="0" tIns="0" rIns="0" bIns="0" rtlCol="0" anchor="ctr"/>
          <a:lstStyle>
            <a:defPPr>
              <a:defRPr lang="en-US"/>
            </a:defPPr>
            <a:lvl1pPr marL="0" algn="r" defTabSz="914400" rtl="0" eaLnBrk="1" latinLnBrk="0" hangingPunct="1">
              <a:defRPr lang="en-US" sz="900" kern="1200" dirty="0">
                <a:solidFill>
                  <a:schemeClr val="tx1"/>
                </a:solidFill>
                <a:latin typeface="Calibre Regular"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b="0" i="0" dirty="0" smtClean="0">
                <a:solidFill>
                  <a:srgbClr val="282828"/>
                </a:solidFill>
                <a:latin typeface="+mn-lt"/>
                <a:cs typeface="Calibri"/>
              </a:rPr>
              <a:t>© Cloudera,</a:t>
            </a:r>
            <a:r>
              <a:rPr lang="en-US" b="0" i="0" baseline="0" dirty="0" smtClean="0">
                <a:solidFill>
                  <a:srgbClr val="282828"/>
                </a:solidFill>
                <a:latin typeface="+mn-lt"/>
                <a:cs typeface="Calibri"/>
              </a:rPr>
              <a:t> Inc</a:t>
            </a:r>
            <a:r>
              <a:rPr lang="en-US" b="0" i="0" dirty="0" smtClean="0">
                <a:solidFill>
                  <a:srgbClr val="282828"/>
                </a:solidFill>
                <a:latin typeface="+mn-lt"/>
                <a:cs typeface="Calibri"/>
              </a:rPr>
              <a:t>. All rights reserved.</a:t>
            </a:r>
          </a:p>
        </p:txBody>
      </p:sp>
    </p:spTree>
    <p:extLst>
      <p:ext uri="{BB962C8B-B14F-4D97-AF65-F5344CB8AC3E}">
        <p14:creationId xmlns:p14="http://schemas.microsoft.com/office/powerpoint/2010/main" val="12914777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89" r:id="rId4"/>
    <p:sldLayoutId id="2147483685" r:id="rId5"/>
    <p:sldLayoutId id="2147483690" r:id="rId6"/>
    <p:sldLayoutId id="2147483687" r:id="rId7"/>
    <p:sldLayoutId id="2147483691" r:id="rId8"/>
    <p:sldLayoutId id="2147483692" r:id="rId9"/>
    <p:sldLayoutId id="2147483693" r:id="rId10"/>
    <p:sldLayoutId id="2147483653" r:id="rId11"/>
    <p:sldLayoutId id="2147483654" r:id="rId12"/>
    <p:sldLayoutId id="2147483655" r:id="rId13"/>
    <p:sldLayoutId id="2147483677" r:id="rId14"/>
    <p:sldLayoutId id="2147483678" r:id="rId15"/>
    <p:sldLayoutId id="2147483670" r:id="rId16"/>
    <p:sldLayoutId id="2147483668" r:id="rId17"/>
    <p:sldLayoutId id="2147483669" r:id="rId18"/>
    <p:sldLayoutId id="2147483679" r:id="rId19"/>
    <p:sldLayoutId id="2147483680" r:id="rId20"/>
    <p:sldLayoutId id="2147483681" r:id="rId21"/>
    <p:sldLayoutId id="2147483667" r:id="rId22"/>
    <p:sldLayoutId id="2147483694" r:id="rId23"/>
    <p:sldLayoutId id="2147483671" r:id="rId24"/>
    <p:sldLayoutId id="2147483672" r:id="rId25"/>
    <p:sldLayoutId id="2147483673" r:id="rId26"/>
    <p:sldLayoutId id="2147483674" r:id="rId27"/>
    <p:sldLayoutId id="2147483675" r:id="rId28"/>
    <p:sldLayoutId id="2147483695" r:id="rId2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457200" rtl="0" eaLnBrk="1" latinLnBrk="0" hangingPunct="1">
        <a:lnSpc>
          <a:spcPct val="80000"/>
        </a:lnSpc>
        <a:spcBef>
          <a:spcPct val="0"/>
        </a:spcBef>
        <a:buNone/>
        <a:defRPr sz="4000" b="0" i="0" kern="1200">
          <a:solidFill>
            <a:schemeClr val="tx2"/>
          </a:solidFill>
          <a:latin typeface="+mj-lt"/>
          <a:ea typeface="+mj-ea"/>
          <a:cs typeface="Calibri Light"/>
        </a:defRPr>
      </a:lvl1pPr>
    </p:titleStyle>
    <p:bodyStyle>
      <a:lvl1pPr marL="176213" indent="-176213" algn="l" defTabSz="457200" rtl="0" eaLnBrk="1" latinLnBrk="0" hangingPunct="1">
        <a:spcBef>
          <a:spcPct val="20000"/>
        </a:spcBef>
        <a:buClr>
          <a:schemeClr val="tx1"/>
        </a:buClr>
        <a:buSzPct val="80000"/>
        <a:buFont typeface="Arial"/>
        <a:buChar char="•"/>
        <a:defRPr sz="2600" b="0" i="0" kern="1200">
          <a:solidFill>
            <a:srgbClr val="595B59"/>
          </a:solidFill>
          <a:latin typeface="+mn-lt"/>
          <a:ea typeface="+mn-ea"/>
          <a:cs typeface="Calibri Light"/>
        </a:defRPr>
      </a:lvl1pPr>
      <a:lvl2pPr marL="454025" indent="-165100" algn="l" defTabSz="457200" rtl="0" eaLnBrk="1" latinLnBrk="0" hangingPunct="1">
        <a:spcBef>
          <a:spcPct val="20000"/>
        </a:spcBef>
        <a:buClr>
          <a:schemeClr val="tx1"/>
        </a:buClr>
        <a:buSzPct val="80000"/>
        <a:buFont typeface="Arial"/>
        <a:buChar char="•"/>
        <a:defRPr sz="2600" b="0" i="0" kern="1200">
          <a:solidFill>
            <a:srgbClr val="595B59"/>
          </a:solidFill>
          <a:latin typeface="+mn-lt"/>
          <a:ea typeface="+mn-ea"/>
          <a:cs typeface="Calibri Light"/>
        </a:defRPr>
      </a:lvl2pPr>
      <a:lvl3pPr marL="857250" indent="-176213" algn="l" defTabSz="457200" rtl="0" eaLnBrk="1" latinLnBrk="0" hangingPunct="1">
        <a:spcBef>
          <a:spcPct val="20000"/>
        </a:spcBef>
        <a:buClr>
          <a:schemeClr val="tx1"/>
        </a:buClr>
        <a:buSzPct val="80000"/>
        <a:buFont typeface="Arial"/>
        <a:buChar char="•"/>
        <a:defRPr sz="2600" b="0" i="0" kern="1200">
          <a:solidFill>
            <a:srgbClr val="595B59"/>
          </a:solidFill>
          <a:latin typeface="+mn-lt"/>
          <a:ea typeface="+mn-ea"/>
          <a:cs typeface="Calibri Light"/>
        </a:defRPr>
      </a:lvl3pPr>
      <a:lvl4pPr marL="1196975" indent="-165100" algn="l" defTabSz="457200" rtl="0" eaLnBrk="1" latinLnBrk="0" hangingPunct="1">
        <a:spcBef>
          <a:spcPct val="20000"/>
        </a:spcBef>
        <a:buClr>
          <a:schemeClr val="tx1"/>
        </a:buClr>
        <a:buSzPct val="80000"/>
        <a:buFont typeface="Arial"/>
        <a:buChar char="•"/>
        <a:tabLst>
          <a:tab pos="1889125" algn="l"/>
        </a:tabLst>
        <a:defRPr sz="2600" b="0" i="0" kern="1200">
          <a:solidFill>
            <a:srgbClr val="595B59"/>
          </a:solidFill>
          <a:latin typeface="+mn-lt"/>
          <a:ea typeface="+mn-ea"/>
          <a:cs typeface="Calibri Light"/>
        </a:defRPr>
      </a:lvl4pPr>
      <a:lvl5pPr marL="1600200" indent="-174625" algn="l" defTabSz="457200" rtl="0" eaLnBrk="1" latinLnBrk="0" hangingPunct="1">
        <a:spcBef>
          <a:spcPct val="20000"/>
        </a:spcBef>
        <a:buClr>
          <a:schemeClr val="tx1"/>
        </a:buClr>
        <a:buSzPct val="80000"/>
        <a:buFont typeface="Arial"/>
        <a:buChar char="•"/>
        <a:defRPr sz="2600" b="0" i="0" kern="1200">
          <a:solidFill>
            <a:srgbClr val="595B59"/>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rthik@cloudera.com" TargetMode="External"/><Relationship Id="rId4" Type="http://schemas.openxmlformats.org/officeDocument/2006/relationships/hyperlink" Target="mailto:andrew.wang@cloudera.com" TargetMode="External"/><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png"/><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9.xml"/><Relationship Id="rId2"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8.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8.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1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chart" Target="../charts/char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png"/><Relationship Id="rId3"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10303" y="3420089"/>
            <a:ext cx="7795546" cy="1320436"/>
          </a:xfrm>
        </p:spPr>
        <p:txBody>
          <a:bodyPr>
            <a:noAutofit/>
          </a:bodyPr>
          <a:lstStyle/>
          <a:p>
            <a:r>
              <a:rPr lang="en-US" dirty="0" smtClean="0">
                <a:solidFill>
                  <a:schemeClr val="accent1"/>
                </a:solidFill>
              </a:rPr>
              <a:t/>
            </a:r>
            <a:br>
              <a:rPr lang="en-US" dirty="0" smtClean="0">
                <a:solidFill>
                  <a:schemeClr val="accent1"/>
                </a:solidFill>
              </a:rPr>
            </a:br>
            <a:r>
              <a:rPr lang="en-US" sz="4000" dirty="0" smtClean="0">
                <a:solidFill>
                  <a:schemeClr val="accent5">
                    <a:lumMod val="60000"/>
                    <a:lumOff val="40000"/>
                  </a:schemeClr>
                </a:solidFill>
              </a:rPr>
              <a:t>Open problems in distributed storage and resource management</a:t>
            </a:r>
            <a:endParaRPr lang="en-US" sz="4000" dirty="0">
              <a:solidFill>
                <a:schemeClr val="accent5">
                  <a:lumMod val="60000"/>
                  <a:lumOff val="40000"/>
                </a:schemeClr>
              </a:solidFill>
            </a:endParaRPr>
          </a:p>
        </p:txBody>
      </p:sp>
      <p:sp>
        <p:nvSpPr>
          <p:cNvPr id="6" name="Subtitle 5"/>
          <p:cNvSpPr>
            <a:spLocks noGrp="1"/>
          </p:cNvSpPr>
          <p:nvPr>
            <p:ph type="subTitle" idx="1"/>
          </p:nvPr>
        </p:nvSpPr>
        <p:spPr/>
        <p:txBody>
          <a:bodyPr/>
          <a:lstStyle/>
          <a:p>
            <a:r>
              <a:rPr lang="en-US" dirty="0" err="1" smtClean="0"/>
              <a:t>Karthik</a:t>
            </a:r>
            <a:r>
              <a:rPr lang="en-US" dirty="0" smtClean="0"/>
              <a:t> </a:t>
            </a:r>
            <a:r>
              <a:rPr lang="en-US" dirty="0" err="1" smtClean="0"/>
              <a:t>Kambatla</a:t>
            </a:r>
            <a:r>
              <a:rPr lang="en-US" dirty="0" smtClean="0"/>
              <a:t> | </a:t>
            </a:r>
            <a:r>
              <a:rPr lang="en-US" dirty="0" smtClean="0">
                <a:hlinkClick r:id="rId3"/>
              </a:rPr>
              <a:t>kasha@cloudera.com</a:t>
            </a:r>
            <a:endParaRPr lang="en-US" dirty="0" smtClean="0"/>
          </a:p>
          <a:p>
            <a:r>
              <a:rPr lang="en-US" dirty="0" smtClean="0"/>
              <a:t>Andrew Wang | </a:t>
            </a:r>
            <a:r>
              <a:rPr lang="en-US" dirty="0" smtClean="0">
                <a:hlinkClick r:id="rId4"/>
              </a:rPr>
              <a:t>andrew.wang@cloudera.com</a:t>
            </a:r>
            <a:endParaRPr lang="en-US" dirty="0"/>
          </a:p>
          <a:p>
            <a:endParaRPr lang="en-US" dirty="0" smtClean="0"/>
          </a:p>
        </p:txBody>
      </p:sp>
      <p:sp>
        <p:nvSpPr>
          <p:cNvPr id="4" name="Title 4"/>
          <p:cNvSpPr txBox="1">
            <a:spLocks/>
          </p:cNvSpPr>
          <p:nvPr/>
        </p:nvSpPr>
        <p:spPr>
          <a:xfrm>
            <a:off x="410303" y="2621895"/>
            <a:ext cx="7795546" cy="1000080"/>
          </a:xfrm>
          <a:prstGeom prst="rect">
            <a:avLst/>
          </a:prstGeom>
        </p:spPr>
        <p:txBody>
          <a:bodyPr vert="horz" lIns="91440" tIns="45720" rIns="91440" bIns="45720" rtlCol="0" anchor="b">
            <a:noAutofit/>
          </a:bodyPr>
          <a:lstStyle>
            <a:lvl1pPr algn="l" defTabSz="457200" rtl="0" eaLnBrk="1" latinLnBrk="0" hangingPunct="1">
              <a:lnSpc>
                <a:spcPct val="80000"/>
              </a:lnSpc>
              <a:spcBef>
                <a:spcPct val="0"/>
              </a:spcBef>
              <a:buNone/>
              <a:defRPr sz="4400" b="0" i="0" kern="1200">
                <a:solidFill>
                  <a:schemeClr val="tx2"/>
                </a:solidFill>
                <a:latin typeface="+mj-lt"/>
                <a:ea typeface="+mj-ea"/>
                <a:cs typeface="Calibri Light"/>
              </a:defRPr>
            </a:lvl1pPr>
          </a:lstStyle>
          <a:p>
            <a:r>
              <a:rPr lang="en-US" dirty="0" smtClean="0">
                <a:solidFill>
                  <a:schemeClr val="accent1"/>
                </a:solidFill>
              </a:rPr>
              <a:t>Next-Generation Apache Hadoop</a:t>
            </a:r>
            <a:endParaRPr lang="en-US" sz="4000" dirty="0">
              <a:solidFill>
                <a:schemeClr val="accent5">
                  <a:lumMod val="60000"/>
                  <a:lumOff val="40000"/>
                </a:schemeClr>
              </a:solidFill>
            </a:endParaRPr>
          </a:p>
        </p:txBody>
      </p:sp>
    </p:spTree>
    <p:extLst>
      <p:ext uri="{BB962C8B-B14F-4D97-AF65-F5344CB8AC3E}">
        <p14:creationId xmlns:p14="http://schemas.microsoft.com/office/powerpoint/2010/main" val="2234905010"/>
      </p:ext>
    </p:extLst>
  </p:cSld>
  <p:clrMapOvr>
    <a:masterClrMapping/>
  </p:clrMapOvr>
  <mc:AlternateContent xmlns:mc="http://schemas.openxmlformats.org/markup-compatibility/2006" xmlns:p14="http://schemas.microsoft.com/office/powerpoint/2010/main">
    <mc:Choice Requires="p14">
      <p:transition p14:dur="0" advTm="8451"/>
    </mc:Choice>
    <mc:Fallback xmlns="">
      <p:transition advTm="845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46606386"/>
              </p:ext>
            </p:extLst>
          </p:nvPr>
        </p:nvGraphicFramePr>
        <p:xfrm>
          <a:off x="507470" y="1463040"/>
          <a:ext cx="11013969" cy="4651974"/>
        </p:xfrm>
        <a:graphic>
          <a:graphicData uri="http://schemas.openxmlformats.org/drawingml/2006/table">
            <a:tbl>
              <a:tblPr firstRow="1" bandRow="1">
                <a:tableStyleId>{5C22544A-7EE6-4342-B048-85BDC9FD1C3A}</a:tableStyleId>
              </a:tblPr>
              <a:tblGrid>
                <a:gridCol w="5695045"/>
                <a:gridCol w="2829950"/>
                <a:gridCol w="2488974"/>
              </a:tblGrid>
              <a:tr h="598134">
                <a:tc>
                  <a:txBody>
                    <a:bodyPr/>
                    <a:lstStyle/>
                    <a:p>
                      <a:r>
                        <a:rPr lang="en-US" sz="2800" dirty="0" smtClean="0"/>
                        <a:t>Project</a:t>
                      </a:r>
                      <a:endParaRPr lang="en-US" sz="2800" dirty="0"/>
                    </a:p>
                  </a:txBody>
                  <a:tcPr/>
                </a:tc>
                <a:tc>
                  <a:txBody>
                    <a:bodyPr/>
                    <a:lstStyle/>
                    <a:p>
                      <a:r>
                        <a:rPr lang="en-US" sz="2800" dirty="0" smtClean="0"/>
                        <a:t>Improvement</a:t>
                      </a:r>
                      <a:endParaRPr lang="en-US" sz="2800" dirty="0"/>
                    </a:p>
                  </a:txBody>
                  <a:tcPr/>
                </a:tc>
                <a:tc>
                  <a:txBody>
                    <a:bodyPr/>
                    <a:lstStyle/>
                    <a:p>
                      <a:pPr algn="ctr"/>
                      <a:r>
                        <a:rPr lang="en-US" sz="2800" dirty="0" smtClean="0"/>
                        <a:t>Cost (months)</a:t>
                      </a:r>
                      <a:endParaRPr lang="en-US" sz="2800" dirty="0"/>
                    </a:p>
                  </a:txBody>
                  <a:tcPr/>
                </a:tc>
              </a:tr>
              <a:tr h="485360">
                <a:tc>
                  <a:txBody>
                    <a:bodyPr/>
                    <a:lstStyle/>
                    <a:p>
                      <a:r>
                        <a:rPr lang="en-US" sz="2800" dirty="0" smtClean="0"/>
                        <a:t>Multiple</a:t>
                      </a:r>
                      <a:r>
                        <a:rPr lang="en-US" sz="2800" baseline="0" dirty="0" smtClean="0"/>
                        <a:t> volumes per NN</a:t>
                      </a:r>
                      <a:endParaRPr lang="en-US" sz="2800" dirty="0"/>
                    </a:p>
                  </a:txBody>
                  <a:tcPr/>
                </a:tc>
                <a:tc>
                  <a:txBody>
                    <a:bodyPr/>
                    <a:lstStyle/>
                    <a:p>
                      <a:r>
                        <a:rPr lang="en-US" sz="2800" dirty="0" smtClean="0"/>
                        <a:t>Operational</a:t>
                      </a:r>
                      <a:endParaRPr lang="en-US" sz="2800" dirty="0"/>
                    </a:p>
                  </a:txBody>
                  <a:tcPr/>
                </a:tc>
                <a:tc>
                  <a:txBody>
                    <a:bodyPr/>
                    <a:lstStyle/>
                    <a:p>
                      <a:pPr algn="ctr"/>
                      <a:r>
                        <a:rPr lang="en-US" sz="2800" dirty="0" smtClean="0"/>
                        <a:t>6</a:t>
                      </a:r>
                      <a:endParaRPr lang="en-US" sz="2800" dirty="0"/>
                    </a:p>
                  </a:txBody>
                  <a:tcPr/>
                </a:tc>
              </a:tr>
              <a:tr h="837745">
                <a:tc>
                  <a:txBody>
                    <a:bodyPr/>
                    <a:lstStyle/>
                    <a:p>
                      <a:r>
                        <a:rPr lang="en-US" sz="2800" dirty="0" smtClean="0"/>
                        <a:t>Split namespace</a:t>
                      </a:r>
                      <a:r>
                        <a:rPr lang="en-US" sz="2800" baseline="0" dirty="0" smtClean="0"/>
                        <a:t> and block management locking</a:t>
                      </a:r>
                      <a:endParaRPr lang="en-US" sz="2800" dirty="0"/>
                    </a:p>
                  </a:txBody>
                  <a:tcPr/>
                </a:tc>
                <a:tc>
                  <a:txBody>
                    <a:bodyPr/>
                    <a:lstStyle/>
                    <a:p>
                      <a:r>
                        <a:rPr lang="en-US" sz="2800" dirty="0" smtClean="0"/>
                        <a:t>2x RPC</a:t>
                      </a:r>
                      <a:endParaRPr lang="en-US" sz="2800" dirty="0"/>
                    </a:p>
                  </a:txBody>
                  <a:tcPr/>
                </a:tc>
                <a:tc>
                  <a:txBody>
                    <a:bodyPr/>
                    <a:lstStyle/>
                    <a:p>
                      <a:pPr algn="ctr"/>
                      <a:r>
                        <a:rPr lang="en-US" sz="2800" dirty="0" smtClean="0"/>
                        <a:t>12</a:t>
                      </a:r>
                      <a:endParaRPr lang="en-US" sz="2800" dirty="0"/>
                    </a:p>
                  </a:txBody>
                  <a:tcPr/>
                </a:tc>
              </a:tr>
              <a:tr h="485360">
                <a:tc>
                  <a:txBody>
                    <a:bodyPr/>
                    <a:lstStyle/>
                    <a:p>
                      <a:r>
                        <a:rPr lang="en-US" sz="2800" dirty="0" smtClean="0"/>
                        <a:t>Fine-grained</a:t>
                      </a:r>
                      <a:r>
                        <a:rPr lang="en-US" sz="2800" baseline="0" dirty="0" smtClean="0"/>
                        <a:t> locking of namespace</a:t>
                      </a:r>
                      <a:endParaRPr lang="en-US" sz="2800" dirty="0"/>
                    </a:p>
                  </a:txBody>
                  <a:tcPr/>
                </a:tc>
                <a:tc>
                  <a:txBody>
                    <a:bodyPr/>
                    <a:lstStyle/>
                    <a:p>
                      <a:r>
                        <a:rPr lang="en-US" sz="2800" dirty="0" smtClean="0"/>
                        <a:t>2x RPC</a:t>
                      </a:r>
                      <a:endParaRPr lang="en-US" sz="2800" dirty="0"/>
                    </a:p>
                  </a:txBody>
                  <a:tcPr/>
                </a:tc>
                <a:tc>
                  <a:txBody>
                    <a:bodyPr/>
                    <a:lstStyle/>
                    <a:p>
                      <a:pPr algn="ctr"/>
                      <a:r>
                        <a:rPr lang="en-US" sz="2800" dirty="0" smtClean="0"/>
                        <a:t>6</a:t>
                      </a:r>
                      <a:endParaRPr lang="en-US" sz="2800" dirty="0"/>
                    </a:p>
                  </a:txBody>
                  <a:tcPr/>
                </a:tc>
              </a:tr>
              <a:tr h="485360">
                <a:tc>
                  <a:txBody>
                    <a:bodyPr/>
                    <a:lstStyle/>
                    <a:p>
                      <a:r>
                        <a:rPr lang="en-US" sz="2800" dirty="0" err="1" smtClean="0"/>
                        <a:t>Pageable</a:t>
                      </a:r>
                      <a:r>
                        <a:rPr lang="en-US" sz="2800" dirty="0" smtClean="0"/>
                        <a:t> namespace</a:t>
                      </a:r>
                      <a:endParaRPr lang="en-US" sz="2800" dirty="0"/>
                    </a:p>
                  </a:txBody>
                  <a:tcPr/>
                </a:tc>
                <a:tc>
                  <a:txBody>
                    <a:bodyPr/>
                    <a:lstStyle/>
                    <a:p>
                      <a:r>
                        <a:rPr lang="en-US" sz="2800" dirty="0" smtClean="0"/>
                        <a:t>2x</a:t>
                      </a:r>
                      <a:r>
                        <a:rPr lang="en-US" sz="2800" baseline="0" dirty="0" smtClean="0"/>
                        <a:t> object count</a:t>
                      </a:r>
                      <a:endParaRPr lang="en-US" sz="2800" dirty="0"/>
                    </a:p>
                  </a:txBody>
                  <a:tcPr/>
                </a:tc>
                <a:tc>
                  <a:txBody>
                    <a:bodyPr/>
                    <a:lstStyle/>
                    <a:p>
                      <a:pPr algn="ctr"/>
                      <a:r>
                        <a:rPr lang="en-US" sz="2800" dirty="0" smtClean="0"/>
                        <a:t>6</a:t>
                      </a:r>
                      <a:endParaRPr lang="en-US" sz="2800" dirty="0"/>
                    </a:p>
                  </a:txBody>
                  <a:tcPr/>
                </a:tc>
              </a:tr>
              <a:tr h="485360">
                <a:tc>
                  <a:txBody>
                    <a:bodyPr/>
                    <a:lstStyle/>
                    <a:p>
                      <a:r>
                        <a:rPr lang="en-US" sz="2800" dirty="0" smtClean="0"/>
                        <a:t>Persistent block space</a:t>
                      </a:r>
                      <a:endParaRPr lang="en-US" sz="2800" dirty="0"/>
                    </a:p>
                  </a:txBody>
                  <a:tcPr/>
                </a:tc>
                <a:tc>
                  <a:txBody>
                    <a:bodyPr/>
                    <a:lstStyle/>
                    <a:p>
                      <a:r>
                        <a:rPr lang="en-US" sz="2800" dirty="0" smtClean="0"/>
                        <a:t>Operational</a:t>
                      </a:r>
                      <a:endParaRPr lang="en-US" sz="2800" dirty="0"/>
                    </a:p>
                  </a:txBody>
                  <a:tcPr/>
                </a:tc>
                <a:tc>
                  <a:txBody>
                    <a:bodyPr/>
                    <a:lstStyle/>
                    <a:p>
                      <a:pPr algn="ctr"/>
                      <a:r>
                        <a:rPr lang="en-US" sz="2800" dirty="0" smtClean="0"/>
                        <a:t>6</a:t>
                      </a:r>
                      <a:endParaRPr lang="en-US" sz="2800" dirty="0"/>
                    </a:p>
                  </a:txBody>
                  <a:tcPr/>
                </a:tc>
              </a:tr>
              <a:tr h="485360">
                <a:tc>
                  <a:txBody>
                    <a:bodyPr/>
                    <a:lstStyle/>
                    <a:p>
                      <a:r>
                        <a:rPr lang="en-US" sz="2800" dirty="0" smtClean="0"/>
                        <a:t>Block management</a:t>
                      </a:r>
                      <a:r>
                        <a:rPr lang="en-US" sz="2800" baseline="0" dirty="0" smtClean="0"/>
                        <a:t> as a service</a:t>
                      </a:r>
                      <a:endParaRPr lang="en-US" sz="2800" dirty="0"/>
                    </a:p>
                  </a:txBody>
                  <a:tcPr/>
                </a:tc>
                <a:tc>
                  <a:txBody>
                    <a:bodyPr/>
                    <a:lstStyle/>
                    <a:p>
                      <a:r>
                        <a:rPr lang="en-US" sz="2800" dirty="0" smtClean="0"/>
                        <a:t>2x object count</a:t>
                      </a:r>
                      <a:endParaRPr lang="en-US" sz="2800" dirty="0"/>
                    </a:p>
                  </a:txBody>
                  <a:tcPr/>
                </a:tc>
                <a:tc>
                  <a:txBody>
                    <a:bodyPr/>
                    <a:lstStyle/>
                    <a:p>
                      <a:pPr algn="ctr"/>
                      <a:r>
                        <a:rPr lang="en-US" sz="2800" dirty="0" smtClean="0"/>
                        <a:t>12+</a:t>
                      </a:r>
                      <a:endParaRPr lang="en-US" sz="2800" dirty="0"/>
                    </a:p>
                  </a:txBody>
                  <a:tcPr/>
                </a:tc>
              </a:tr>
              <a:tr h="485360">
                <a:tc>
                  <a:txBody>
                    <a:bodyPr/>
                    <a:lstStyle/>
                    <a:p>
                      <a:r>
                        <a:rPr lang="en-US" sz="2800" dirty="0" smtClean="0"/>
                        <a:t>Volume migration</a:t>
                      </a:r>
                      <a:endParaRPr lang="en-US" sz="2800" dirty="0"/>
                    </a:p>
                  </a:txBody>
                  <a:tcPr/>
                </a:tc>
                <a:tc>
                  <a:txBody>
                    <a:bodyPr/>
                    <a:lstStyle/>
                    <a:p>
                      <a:r>
                        <a:rPr lang="en-US" sz="2800" dirty="0" smtClean="0"/>
                        <a:t>Operational</a:t>
                      </a:r>
                      <a:endParaRPr lang="en-US" sz="2800" dirty="0"/>
                    </a:p>
                  </a:txBody>
                  <a:tcPr/>
                </a:tc>
                <a:tc>
                  <a:txBody>
                    <a:bodyPr/>
                    <a:lstStyle/>
                    <a:p>
                      <a:pPr algn="ctr"/>
                      <a:r>
                        <a:rPr lang="en-US" sz="2800" dirty="0" smtClean="0"/>
                        <a:t>12</a:t>
                      </a:r>
                      <a:endParaRPr lang="en-US" sz="2800" dirty="0"/>
                    </a:p>
                  </a:txBody>
                  <a:tcPr/>
                </a:tc>
              </a:tr>
            </a:tbl>
          </a:graphicData>
        </a:graphic>
      </p:graphicFrame>
      <p:sp>
        <p:nvSpPr>
          <p:cNvPr id="5" name="Rectangle 4"/>
          <p:cNvSpPr/>
          <p:nvPr/>
        </p:nvSpPr>
        <p:spPr>
          <a:xfrm>
            <a:off x="6202679" y="1463040"/>
            <a:ext cx="2847605" cy="4651974"/>
          </a:xfrm>
          <a:prstGeom prst="rect">
            <a:avLst/>
          </a:prstGeom>
          <a:noFill/>
          <a:ln w="762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TextBox 5"/>
          <p:cNvSpPr txBox="1"/>
          <p:nvPr/>
        </p:nvSpPr>
        <p:spPr>
          <a:xfrm>
            <a:off x="6009516" y="446586"/>
            <a:ext cx="3233929" cy="830997"/>
          </a:xfrm>
          <a:prstGeom prst="rect">
            <a:avLst/>
          </a:prstGeom>
          <a:noFill/>
        </p:spPr>
        <p:txBody>
          <a:bodyPr wrap="square" rtlCol="0">
            <a:spAutoFit/>
          </a:bodyPr>
          <a:lstStyle/>
          <a:p>
            <a:r>
              <a:rPr lang="en-US" sz="4800" b="1" smtClean="0">
                <a:solidFill>
                  <a:schemeClr val="accent4"/>
                </a:solidFill>
              </a:rPr>
              <a:t>Incremental</a:t>
            </a:r>
            <a:endParaRPr lang="en-US" sz="4800" b="1" dirty="0">
              <a:solidFill>
                <a:schemeClr val="accent4"/>
              </a:solidFill>
            </a:endParaRPr>
          </a:p>
        </p:txBody>
      </p:sp>
    </p:spTree>
    <p:extLst>
      <p:ext uri="{BB962C8B-B14F-4D97-AF65-F5344CB8AC3E}">
        <p14:creationId xmlns:p14="http://schemas.microsoft.com/office/powerpoint/2010/main" val="1638928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51122144"/>
              </p:ext>
            </p:extLst>
          </p:nvPr>
        </p:nvGraphicFramePr>
        <p:xfrm>
          <a:off x="507470" y="1463040"/>
          <a:ext cx="11013969" cy="4651974"/>
        </p:xfrm>
        <a:graphic>
          <a:graphicData uri="http://schemas.openxmlformats.org/drawingml/2006/table">
            <a:tbl>
              <a:tblPr firstRow="1" bandRow="1">
                <a:tableStyleId>{5C22544A-7EE6-4342-B048-85BDC9FD1C3A}</a:tableStyleId>
              </a:tblPr>
              <a:tblGrid>
                <a:gridCol w="5695045"/>
                <a:gridCol w="2829950"/>
                <a:gridCol w="2488974"/>
              </a:tblGrid>
              <a:tr h="598134">
                <a:tc>
                  <a:txBody>
                    <a:bodyPr/>
                    <a:lstStyle/>
                    <a:p>
                      <a:r>
                        <a:rPr lang="en-US" sz="2800" dirty="0" smtClean="0"/>
                        <a:t>Project</a:t>
                      </a:r>
                      <a:endParaRPr lang="en-US" sz="2800" dirty="0"/>
                    </a:p>
                  </a:txBody>
                  <a:tcPr/>
                </a:tc>
                <a:tc>
                  <a:txBody>
                    <a:bodyPr/>
                    <a:lstStyle/>
                    <a:p>
                      <a:r>
                        <a:rPr lang="en-US" sz="2800" dirty="0" smtClean="0"/>
                        <a:t>Improvement</a:t>
                      </a:r>
                      <a:endParaRPr lang="en-US" sz="2800" dirty="0"/>
                    </a:p>
                  </a:txBody>
                  <a:tcPr/>
                </a:tc>
                <a:tc>
                  <a:txBody>
                    <a:bodyPr/>
                    <a:lstStyle/>
                    <a:p>
                      <a:pPr algn="ctr"/>
                      <a:r>
                        <a:rPr lang="en-US" sz="2800" dirty="0" smtClean="0"/>
                        <a:t>Cost (months)</a:t>
                      </a:r>
                      <a:endParaRPr lang="en-US" sz="2800" dirty="0"/>
                    </a:p>
                  </a:txBody>
                  <a:tcPr/>
                </a:tc>
              </a:tr>
              <a:tr h="485360">
                <a:tc>
                  <a:txBody>
                    <a:bodyPr/>
                    <a:lstStyle/>
                    <a:p>
                      <a:r>
                        <a:rPr lang="en-US" sz="2800" dirty="0" smtClean="0"/>
                        <a:t>Multiple</a:t>
                      </a:r>
                      <a:r>
                        <a:rPr lang="en-US" sz="2800" baseline="0" dirty="0" smtClean="0"/>
                        <a:t> volumes per NN</a:t>
                      </a:r>
                      <a:endParaRPr lang="en-US" sz="2800" dirty="0"/>
                    </a:p>
                  </a:txBody>
                  <a:tcPr/>
                </a:tc>
                <a:tc>
                  <a:txBody>
                    <a:bodyPr/>
                    <a:lstStyle/>
                    <a:p>
                      <a:r>
                        <a:rPr lang="en-US" sz="2800" dirty="0" smtClean="0"/>
                        <a:t>Operational</a:t>
                      </a:r>
                      <a:endParaRPr lang="en-US" sz="2800" dirty="0"/>
                    </a:p>
                  </a:txBody>
                  <a:tcPr/>
                </a:tc>
                <a:tc>
                  <a:txBody>
                    <a:bodyPr/>
                    <a:lstStyle/>
                    <a:p>
                      <a:pPr algn="ctr"/>
                      <a:r>
                        <a:rPr lang="en-US" sz="2800" dirty="0" smtClean="0"/>
                        <a:t>6</a:t>
                      </a:r>
                      <a:endParaRPr lang="en-US" sz="2800" dirty="0"/>
                    </a:p>
                  </a:txBody>
                  <a:tcPr/>
                </a:tc>
              </a:tr>
              <a:tr h="837745">
                <a:tc>
                  <a:txBody>
                    <a:bodyPr/>
                    <a:lstStyle/>
                    <a:p>
                      <a:r>
                        <a:rPr lang="en-US" sz="2800" dirty="0" smtClean="0"/>
                        <a:t>Split namespace</a:t>
                      </a:r>
                      <a:r>
                        <a:rPr lang="en-US" sz="2800" baseline="0" dirty="0" smtClean="0"/>
                        <a:t> and block management locking</a:t>
                      </a:r>
                      <a:endParaRPr lang="en-US" sz="2800" dirty="0"/>
                    </a:p>
                  </a:txBody>
                  <a:tcPr/>
                </a:tc>
                <a:tc>
                  <a:txBody>
                    <a:bodyPr/>
                    <a:lstStyle/>
                    <a:p>
                      <a:r>
                        <a:rPr lang="en-US" sz="2800" dirty="0" smtClean="0"/>
                        <a:t>2x RPC</a:t>
                      </a:r>
                      <a:endParaRPr lang="en-US" sz="2800" dirty="0"/>
                    </a:p>
                  </a:txBody>
                  <a:tcPr/>
                </a:tc>
                <a:tc>
                  <a:txBody>
                    <a:bodyPr/>
                    <a:lstStyle/>
                    <a:p>
                      <a:pPr algn="ctr"/>
                      <a:r>
                        <a:rPr lang="en-US" sz="2800" dirty="0" smtClean="0"/>
                        <a:t>12</a:t>
                      </a:r>
                      <a:endParaRPr lang="en-US" sz="2800" dirty="0"/>
                    </a:p>
                  </a:txBody>
                  <a:tcPr/>
                </a:tc>
              </a:tr>
              <a:tr h="485360">
                <a:tc>
                  <a:txBody>
                    <a:bodyPr/>
                    <a:lstStyle/>
                    <a:p>
                      <a:r>
                        <a:rPr lang="en-US" sz="2800" dirty="0" smtClean="0"/>
                        <a:t>Fine-grained</a:t>
                      </a:r>
                      <a:r>
                        <a:rPr lang="en-US" sz="2800" baseline="0" dirty="0" smtClean="0"/>
                        <a:t> locking of namespace</a:t>
                      </a:r>
                      <a:endParaRPr lang="en-US" sz="2800" dirty="0"/>
                    </a:p>
                  </a:txBody>
                  <a:tcPr/>
                </a:tc>
                <a:tc>
                  <a:txBody>
                    <a:bodyPr/>
                    <a:lstStyle/>
                    <a:p>
                      <a:r>
                        <a:rPr lang="en-US" sz="2800" dirty="0" smtClean="0"/>
                        <a:t>2x RPC</a:t>
                      </a:r>
                      <a:endParaRPr lang="en-US" sz="2800" dirty="0"/>
                    </a:p>
                  </a:txBody>
                  <a:tcPr/>
                </a:tc>
                <a:tc>
                  <a:txBody>
                    <a:bodyPr/>
                    <a:lstStyle/>
                    <a:p>
                      <a:pPr algn="ctr"/>
                      <a:r>
                        <a:rPr lang="en-US" sz="2800" dirty="0" smtClean="0"/>
                        <a:t>6</a:t>
                      </a:r>
                      <a:endParaRPr lang="en-US" sz="2800" dirty="0"/>
                    </a:p>
                  </a:txBody>
                  <a:tcPr/>
                </a:tc>
              </a:tr>
              <a:tr h="485360">
                <a:tc>
                  <a:txBody>
                    <a:bodyPr/>
                    <a:lstStyle/>
                    <a:p>
                      <a:r>
                        <a:rPr lang="en-US" sz="2800" dirty="0" err="1" smtClean="0"/>
                        <a:t>Pageable</a:t>
                      </a:r>
                      <a:r>
                        <a:rPr lang="en-US" sz="2800" dirty="0" smtClean="0"/>
                        <a:t> namespace</a:t>
                      </a:r>
                      <a:endParaRPr lang="en-US" sz="2800" dirty="0"/>
                    </a:p>
                  </a:txBody>
                  <a:tcPr/>
                </a:tc>
                <a:tc>
                  <a:txBody>
                    <a:bodyPr/>
                    <a:lstStyle/>
                    <a:p>
                      <a:r>
                        <a:rPr lang="en-US" sz="2800" dirty="0" smtClean="0"/>
                        <a:t>2x</a:t>
                      </a:r>
                      <a:r>
                        <a:rPr lang="en-US" sz="2800" baseline="0" dirty="0" smtClean="0"/>
                        <a:t> object count</a:t>
                      </a:r>
                      <a:endParaRPr lang="en-US" sz="2800" dirty="0"/>
                    </a:p>
                  </a:txBody>
                  <a:tcPr/>
                </a:tc>
                <a:tc>
                  <a:txBody>
                    <a:bodyPr/>
                    <a:lstStyle/>
                    <a:p>
                      <a:pPr algn="ctr"/>
                      <a:r>
                        <a:rPr lang="en-US" sz="2800" dirty="0" smtClean="0"/>
                        <a:t>6</a:t>
                      </a:r>
                      <a:endParaRPr lang="en-US" sz="2800" dirty="0"/>
                    </a:p>
                  </a:txBody>
                  <a:tcPr/>
                </a:tc>
              </a:tr>
              <a:tr h="485360">
                <a:tc>
                  <a:txBody>
                    <a:bodyPr/>
                    <a:lstStyle/>
                    <a:p>
                      <a:r>
                        <a:rPr lang="en-US" sz="2800" dirty="0" smtClean="0"/>
                        <a:t>Persistent block space</a:t>
                      </a:r>
                      <a:endParaRPr lang="en-US" sz="2800" dirty="0"/>
                    </a:p>
                  </a:txBody>
                  <a:tcPr/>
                </a:tc>
                <a:tc>
                  <a:txBody>
                    <a:bodyPr/>
                    <a:lstStyle/>
                    <a:p>
                      <a:r>
                        <a:rPr lang="en-US" sz="2800" dirty="0" smtClean="0"/>
                        <a:t>Operational</a:t>
                      </a:r>
                      <a:endParaRPr lang="en-US" sz="2800" dirty="0"/>
                    </a:p>
                  </a:txBody>
                  <a:tcPr/>
                </a:tc>
                <a:tc>
                  <a:txBody>
                    <a:bodyPr/>
                    <a:lstStyle/>
                    <a:p>
                      <a:pPr algn="ctr"/>
                      <a:r>
                        <a:rPr lang="en-US" sz="2800" dirty="0" smtClean="0"/>
                        <a:t>6</a:t>
                      </a:r>
                      <a:endParaRPr lang="en-US" sz="2800" dirty="0"/>
                    </a:p>
                  </a:txBody>
                  <a:tcPr/>
                </a:tc>
              </a:tr>
              <a:tr h="485360">
                <a:tc>
                  <a:txBody>
                    <a:bodyPr/>
                    <a:lstStyle/>
                    <a:p>
                      <a:r>
                        <a:rPr lang="en-US" sz="2800" dirty="0" smtClean="0"/>
                        <a:t>Block management</a:t>
                      </a:r>
                      <a:r>
                        <a:rPr lang="en-US" sz="2800" baseline="0" dirty="0" smtClean="0"/>
                        <a:t> as a service</a:t>
                      </a:r>
                      <a:endParaRPr lang="en-US" sz="2800" dirty="0"/>
                    </a:p>
                  </a:txBody>
                  <a:tcPr/>
                </a:tc>
                <a:tc>
                  <a:txBody>
                    <a:bodyPr/>
                    <a:lstStyle/>
                    <a:p>
                      <a:r>
                        <a:rPr lang="en-US" sz="2800" dirty="0" smtClean="0"/>
                        <a:t>2x object count</a:t>
                      </a:r>
                      <a:endParaRPr lang="en-US" sz="2800" dirty="0"/>
                    </a:p>
                  </a:txBody>
                  <a:tcPr/>
                </a:tc>
                <a:tc>
                  <a:txBody>
                    <a:bodyPr/>
                    <a:lstStyle/>
                    <a:p>
                      <a:pPr algn="ctr"/>
                      <a:r>
                        <a:rPr lang="en-US" sz="2800" dirty="0" smtClean="0"/>
                        <a:t>12+</a:t>
                      </a:r>
                      <a:endParaRPr lang="en-US" sz="2800" dirty="0"/>
                    </a:p>
                  </a:txBody>
                  <a:tcPr/>
                </a:tc>
              </a:tr>
              <a:tr h="485360">
                <a:tc>
                  <a:txBody>
                    <a:bodyPr/>
                    <a:lstStyle/>
                    <a:p>
                      <a:r>
                        <a:rPr lang="en-US" sz="2800" dirty="0" smtClean="0"/>
                        <a:t>Volume migration</a:t>
                      </a:r>
                      <a:endParaRPr lang="en-US" sz="2800" dirty="0"/>
                    </a:p>
                  </a:txBody>
                  <a:tcPr/>
                </a:tc>
                <a:tc>
                  <a:txBody>
                    <a:bodyPr/>
                    <a:lstStyle/>
                    <a:p>
                      <a:r>
                        <a:rPr lang="en-US" sz="2800" dirty="0" smtClean="0"/>
                        <a:t>Operational</a:t>
                      </a:r>
                      <a:endParaRPr lang="en-US" sz="2800" dirty="0"/>
                    </a:p>
                  </a:txBody>
                  <a:tcPr/>
                </a:tc>
                <a:tc>
                  <a:txBody>
                    <a:bodyPr/>
                    <a:lstStyle/>
                    <a:p>
                      <a:pPr algn="ctr"/>
                      <a:r>
                        <a:rPr lang="en-US" sz="2800" dirty="0" smtClean="0"/>
                        <a:t>12</a:t>
                      </a:r>
                      <a:endParaRPr lang="en-US" sz="2800" dirty="0"/>
                    </a:p>
                  </a:txBody>
                  <a:tcPr/>
                </a:tc>
              </a:tr>
            </a:tbl>
          </a:graphicData>
        </a:graphic>
      </p:graphicFrame>
      <p:sp>
        <p:nvSpPr>
          <p:cNvPr id="5" name="Rectangle 4"/>
          <p:cNvSpPr/>
          <p:nvPr/>
        </p:nvSpPr>
        <p:spPr>
          <a:xfrm>
            <a:off x="8991600" y="1463040"/>
            <a:ext cx="2529839" cy="4651974"/>
          </a:xfrm>
          <a:prstGeom prst="rect">
            <a:avLst/>
          </a:prstGeom>
          <a:noFill/>
          <a:ln w="762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TextBox 5"/>
          <p:cNvSpPr txBox="1"/>
          <p:nvPr/>
        </p:nvSpPr>
        <p:spPr>
          <a:xfrm>
            <a:off x="8275321" y="418365"/>
            <a:ext cx="3689372" cy="830997"/>
          </a:xfrm>
          <a:prstGeom prst="rect">
            <a:avLst/>
          </a:prstGeom>
          <a:noFill/>
        </p:spPr>
        <p:txBody>
          <a:bodyPr wrap="square" rtlCol="0">
            <a:spAutoFit/>
          </a:bodyPr>
          <a:lstStyle/>
          <a:p>
            <a:r>
              <a:rPr lang="en-US" sz="4800" b="1" dirty="0" smtClean="0">
                <a:solidFill>
                  <a:schemeClr val="accent4"/>
                </a:solidFill>
              </a:rPr>
              <a:t>Years of work</a:t>
            </a:r>
            <a:endParaRPr lang="en-US" sz="4800" b="1" dirty="0">
              <a:solidFill>
                <a:schemeClr val="accent4"/>
              </a:solidFill>
            </a:endParaRPr>
          </a:p>
        </p:txBody>
      </p:sp>
    </p:spTree>
    <p:extLst>
      <p:ext uri="{BB962C8B-B14F-4D97-AF65-F5344CB8AC3E}">
        <p14:creationId xmlns:p14="http://schemas.microsoft.com/office/powerpoint/2010/main" val="3740294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trends on the horizon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72836592"/>
              </p:ext>
            </p:extLst>
          </p:nvPr>
        </p:nvGraphicFramePr>
        <p:xfrm>
          <a:off x="481680" y="2009910"/>
          <a:ext cx="8273116" cy="2891220"/>
        </p:xfrm>
        <a:graphic>
          <a:graphicData uri="http://schemas.openxmlformats.org/drawingml/2006/table">
            <a:tbl>
              <a:tblPr firstRow="1" bandRow="1">
                <a:tableStyleId>{5C22544A-7EE6-4342-B048-85BDC9FD1C3A}</a:tableStyleId>
              </a:tblPr>
              <a:tblGrid>
                <a:gridCol w="4806600"/>
                <a:gridCol w="1249680"/>
                <a:gridCol w="1066800"/>
                <a:gridCol w="1150036"/>
              </a:tblGrid>
              <a:tr h="596130">
                <a:tc>
                  <a:txBody>
                    <a:bodyPr/>
                    <a:lstStyle/>
                    <a:p>
                      <a:endParaRPr lang="en-US" sz="3200" dirty="0"/>
                    </a:p>
                  </a:txBody>
                  <a:tcPr/>
                </a:tc>
                <a:tc>
                  <a:txBody>
                    <a:bodyPr/>
                    <a:lstStyle/>
                    <a:p>
                      <a:r>
                        <a:rPr lang="en-US" sz="3200" dirty="0" smtClean="0"/>
                        <a:t>2006</a:t>
                      </a:r>
                      <a:endParaRPr lang="en-US" sz="3200" dirty="0"/>
                    </a:p>
                  </a:txBody>
                  <a:tcPr/>
                </a:tc>
                <a:tc>
                  <a:txBody>
                    <a:bodyPr/>
                    <a:lstStyle/>
                    <a:p>
                      <a:r>
                        <a:rPr lang="en-US" sz="3200" dirty="0" smtClean="0"/>
                        <a:t>2016</a:t>
                      </a:r>
                      <a:endParaRPr lang="en-US" sz="3200" dirty="0"/>
                    </a:p>
                  </a:txBody>
                  <a:tcPr/>
                </a:tc>
                <a:tc>
                  <a:txBody>
                    <a:bodyPr/>
                    <a:lstStyle/>
                    <a:p>
                      <a:r>
                        <a:rPr lang="en-US" sz="3200" dirty="0" smtClean="0"/>
                        <a:t>2021</a:t>
                      </a:r>
                      <a:endParaRPr lang="en-US" sz="3200" dirty="0"/>
                    </a:p>
                  </a:txBody>
                  <a:tcPr/>
                </a:tc>
              </a:tr>
              <a:tr h="765030">
                <a:tc>
                  <a:txBody>
                    <a:bodyPr/>
                    <a:lstStyle/>
                    <a:p>
                      <a:r>
                        <a:rPr lang="en-US" sz="4000" baseline="0" dirty="0" smtClean="0"/>
                        <a:t>HDD capacity (TB)</a:t>
                      </a:r>
                      <a:endParaRPr lang="en-US" sz="4000" dirty="0"/>
                    </a:p>
                  </a:txBody>
                  <a:tcPr/>
                </a:tc>
                <a:tc>
                  <a:txBody>
                    <a:bodyPr/>
                    <a:lstStyle/>
                    <a:p>
                      <a:r>
                        <a:rPr lang="en-US" sz="4000" dirty="0" smtClean="0"/>
                        <a:t>0.2</a:t>
                      </a:r>
                      <a:endParaRPr lang="en-US" sz="4000" dirty="0"/>
                    </a:p>
                  </a:txBody>
                  <a:tcPr/>
                </a:tc>
                <a:tc>
                  <a:txBody>
                    <a:bodyPr/>
                    <a:lstStyle/>
                    <a:p>
                      <a:r>
                        <a:rPr lang="en-US" sz="4000" dirty="0" smtClean="0"/>
                        <a:t>2</a:t>
                      </a:r>
                      <a:endParaRPr lang="en-US" sz="4000" dirty="0"/>
                    </a:p>
                  </a:txBody>
                  <a:tcPr/>
                </a:tc>
                <a:tc>
                  <a:txBody>
                    <a:bodyPr/>
                    <a:lstStyle/>
                    <a:p>
                      <a:r>
                        <a:rPr lang="en-US" sz="4000" dirty="0" smtClean="0"/>
                        <a:t>20</a:t>
                      </a:r>
                      <a:endParaRPr lang="en-US" sz="4000" dirty="0"/>
                    </a:p>
                  </a:txBody>
                  <a:tcPr/>
                </a:tc>
              </a:tr>
              <a:tr h="765030">
                <a:tc>
                  <a:txBody>
                    <a:bodyPr/>
                    <a:lstStyle/>
                    <a:p>
                      <a:r>
                        <a:rPr lang="en-US" sz="4000" dirty="0" smtClean="0"/>
                        <a:t>HDD speed (MB/s)</a:t>
                      </a:r>
                      <a:endParaRPr lang="en-US" sz="4000" dirty="0"/>
                    </a:p>
                  </a:txBody>
                  <a:tcPr/>
                </a:tc>
                <a:tc>
                  <a:txBody>
                    <a:bodyPr/>
                    <a:lstStyle/>
                    <a:p>
                      <a:r>
                        <a:rPr lang="en-US" sz="4000" dirty="0" smtClean="0"/>
                        <a:t>90</a:t>
                      </a:r>
                      <a:endParaRPr lang="en-US" sz="4000" dirty="0"/>
                    </a:p>
                  </a:txBody>
                  <a:tcPr/>
                </a:tc>
                <a:tc>
                  <a:txBody>
                    <a:bodyPr/>
                    <a:lstStyle/>
                    <a:p>
                      <a:r>
                        <a:rPr lang="en-US" sz="4000" dirty="0" smtClean="0"/>
                        <a:t>110</a:t>
                      </a:r>
                      <a:endParaRPr lang="en-US" sz="4000" dirty="0"/>
                    </a:p>
                  </a:txBody>
                  <a:tcPr/>
                </a:tc>
                <a:tc>
                  <a:txBody>
                    <a:bodyPr/>
                    <a:lstStyle/>
                    <a:p>
                      <a:r>
                        <a:rPr lang="en-US" sz="4000" dirty="0" smtClean="0"/>
                        <a:t>140</a:t>
                      </a:r>
                      <a:endParaRPr lang="en-US" sz="4000" dirty="0"/>
                    </a:p>
                  </a:txBody>
                  <a:tcPr/>
                </a:tc>
              </a:tr>
              <a:tr h="765030">
                <a:tc>
                  <a:txBody>
                    <a:bodyPr/>
                    <a:lstStyle/>
                    <a:p>
                      <a:r>
                        <a:rPr lang="en-US" sz="4000" dirty="0" smtClean="0"/>
                        <a:t>Network speed (Gb/s)</a:t>
                      </a:r>
                      <a:endParaRPr lang="en-US" sz="4000" dirty="0"/>
                    </a:p>
                  </a:txBody>
                  <a:tcPr/>
                </a:tc>
                <a:tc>
                  <a:txBody>
                    <a:bodyPr/>
                    <a:lstStyle/>
                    <a:p>
                      <a:r>
                        <a:rPr lang="en-US" sz="4000" dirty="0" smtClean="0"/>
                        <a:t>0.1</a:t>
                      </a:r>
                      <a:endParaRPr lang="en-US" sz="4000" dirty="0"/>
                    </a:p>
                  </a:txBody>
                  <a:tcPr/>
                </a:tc>
                <a:tc>
                  <a:txBody>
                    <a:bodyPr/>
                    <a:lstStyle/>
                    <a:p>
                      <a:r>
                        <a:rPr lang="en-US" sz="4000" dirty="0" smtClean="0"/>
                        <a:t>10</a:t>
                      </a:r>
                      <a:endParaRPr lang="en-US" sz="4000" dirty="0"/>
                    </a:p>
                  </a:txBody>
                  <a:tcPr/>
                </a:tc>
                <a:tc>
                  <a:txBody>
                    <a:bodyPr/>
                    <a:lstStyle/>
                    <a:p>
                      <a:r>
                        <a:rPr lang="en-US" sz="4000" dirty="0" smtClean="0"/>
                        <a:t>40</a:t>
                      </a:r>
                      <a:endParaRPr lang="en-US" sz="4000" dirty="0"/>
                    </a:p>
                  </a:txBody>
                  <a:tcPr/>
                </a:tc>
              </a:tr>
            </a:tbl>
          </a:graphicData>
        </a:graphic>
      </p:graphicFrame>
      <p:sp>
        <p:nvSpPr>
          <p:cNvPr id="5" name="TextBox 4"/>
          <p:cNvSpPr txBox="1"/>
          <p:nvPr/>
        </p:nvSpPr>
        <p:spPr>
          <a:xfrm>
            <a:off x="8964256" y="2552728"/>
            <a:ext cx="2806505" cy="2923877"/>
          </a:xfrm>
          <a:prstGeom prst="rect">
            <a:avLst/>
          </a:prstGeom>
          <a:noFill/>
        </p:spPr>
        <p:txBody>
          <a:bodyPr wrap="square" rtlCol="0">
            <a:spAutoFit/>
          </a:bodyPr>
          <a:lstStyle/>
          <a:p>
            <a:r>
              <a:rPr lang="en-US" sz="4000" dirty="0" smtClean="0">
                <a:solidFill>
                  <a:schemeClr val="accent4"/>
                </a:solidFill>
              </a:rPr>
              <a:t>Fewer IOPS/GB</a:t>
            </a:r>
          </a:p>
          <a:p>
            <a:endParaRPr lang="en-US" sz="2400" dirty="0" smtClean="0">
              <a:solidFill>
                <a:schemeClr val="accent4"/>
              </a:solidFill>
            </a:endParaRPr>
          </a:p>
          <a:p>
            <a:r>
              <a:rPr lang="en-US" sz="4000" dirty="0" smtClean="0">
                <a:solidFill>
                  <a:schemeClr val="accent4"/>
                </a:solidFill>
              </a:rPr>
              <a:t>HDD locality irrelevant</a:t>
            </a:r>
          </a:p>
        </p:txBody>
      </p:sp>
    </p:spTree>
    <p:extLst>
      <p:ext uri="{BB962C8B-B14F-4D97-AF65-F5344CB8AC3E}">
        <p14:creationId xmlns:p14="http://schemas.microsoft.com/office/powerpoint/2010/main" val="3896889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fresh look</a:t>
            </a:r>
            <a:endParaRPr lang="en-US" dirty="0"/>
          </a:p>
        </p:txBody>
      </p:sp>
      <p:sp>
        <p:nvSpPr>
          <p:cNvPr id="3" name="Text Placeholder 2"/>
          <p:cNvSpPr>
            <a:spLocks noGrp="1"/>
          </p:cNvSpPr>
          <p:nvPr>
            <p:ph type="body" sz="quarter" idx="10"/>
          </p:nvPr>
        </p:nvSpPr>
        <p:spPr/>
        <p:txBody>
          <a:bodyPr/>
          <a:lstStyle/>
          <a:p>
            <a:r>
              <a:rPr lang="en-US" dirty="0"/>
              <a:t>Designed for analytic </a:t>
            </a:r>
            <a:r>
              <a:rPr lang="en-US" dirty="0" smtClean="0"/>
              <a:t>workloads</a:t>
            </a:r>
          </a:p>
          <a:p>
            <a:r>
              <a:rPr lang="en-US" dirty="0"/>
              <a:t>Scales horizontally (</a:t>
            </a:r>
            <a:r>
              <a:rPr lang="en-US" dirty="0" err="1"/>
              <a:t>exabyte</a:t>
            </a:r>
            <a:r>
              <a:rPr lang="en-US" dirty="0"/>
              <a:t> scale</a:t>
            </a:r>
            <a:r>
              <a:rPr lang="en-US" dirty="0" smtClean="0"/>
              <a:t>)</a:t>
            </a:r>
          </a:p>
          <a:p>
            <a:r>
              <a:rPr lang="en-US" dirty="0" smtClean="0"/>
              <a:t>Operationally robust </a:t>
            </a:r>
          </a:p>
          <a:p>
            <a:r>
              <a:rPr lang="en-US" dirty="0" smtClean="0"/>
              <a:t>Designed for future hardware trends</a:t>
            </a:r>
          </a:p>
        </p:txBody>
      </p:sp>
    </p:spTree>
    <p:extLst>
      <p:ext uri="{BB962C8B-B14F-4D97-AF65-F5344CB8AC3E}">
        <p14:creationId xmlns:p14="http://schemas.microsoft.com/office/powerpoint/2010/main" val="366668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Blobstore</a:t>
            </a:r>
            <a:endParaRPr lang="en-US" dirty="0"/>
          </a:p>
        </p:txBody>
      </p:sp>
      <p:sp>
        <p:nvSpPr>
          <p:cNvPr id="3" name="Text Placeholder 2"/>
          <p:cNvSpPr>
            <a:spLocks noGrp="1"/>
          </p:cNvSpPr>
          <p:nvPr>
            <p:ph type="body" sz="quarter" idx="10"/>
          </p:nvPr>
        </p:nvSpPr>
        <p:spPr/>
        <p:txBody>
          <a:bodyPr/>
          <a:lstStyle/>
          <a:p>
            <a:r>
              <a:rPr lang="en-US" dirty="0" smtClean="0"/>
              <a:t>Users think in datasets, not directories and files</a:t>
            </a:r>
          </a:p>
          <a:p>
            <a:r>
              <a:rPr lang="en-US" dirty="0" smtClean="0"/>
              <a:t>Spectrum of </a:t>
            </a:r>
            <a:r>
              <a:rPr lang="en-US" dirty="0" err="1" smtClean="0"/>
              <a:t>blobstore</a:t>
            </a:r>
            <a:r>
              <a:rPr lang="en-US" dirty="0" smtClean="0"/>
              <a:t> vs. filesystem functionality</a:t>
            </a:r>
          </a:p>
          <a:p>
            <a:r>
              <a:rPr lang="en-US" dirty="0" smtClean="0"/>
              <a:t>What is the equivalent of the POSIX API for a scalable storage system?</a:t>
            </a:r>
          </a:p>
          <a:p>
            <a:pPr lvl="1"/>
            <a:r>
              <a:rPr lang="en-US" dirty="0" smtClean="0"/>
              <a:t>What set of operations are required?</a:t>
            </a:r>
          </a:p>
          <a:p>
            <a:pPr lvl="1"/>
            <a:r>
              <a:rPr lang="en-US" dirty="0" smtClean="0"/>
              <a:t>What are their semantics?</a:t>
            </a:r>
          </a:p>
          <a:p>
            <a:pPr lvl="1"/>
            <a:r>
              <a:rPr lang="en-US" dirty="0" smtClean="0"/>
              <a:t>What can and cannot be supported </a:t>
            </a:r>
            <a:r>
              <a:rPr lang="en-US" dirty="0" err="1" smtClean="0"/>
              <a:t>scalably</a:t>
            </a:r>
            <a:r>
              <a:rPr lang="en-US" dirty="0" smtClean="0"/>
              <a:t>?</a:t>
            </a:r>
          </a:p>
        </p:txBody>
      </p:sp>
    </p:spTree>
    <p:extLst>
      <p:ext uri="{BB962C8B-B14F-4D97-AF65-F5344CB8AC3E}">
        <p14:creationId xmlns:p14="http://schemas.microsoft.com/office/powerpoint/2010/main" val="2954585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considerations</a:t>
            </a:r>
            <a:endParaRPr lang="en-US" dirty="0"/>
          </a:p>
        </p:txBody>
      </p:sp>
      <p:sp>
        <p:nvSpPr>
          <p:cNvPr id="3" name="Text Placeholder 2"/>
          <p:cNvSpPr>
            <a:spLocks noGrp="1"/>
          </p:cNvSpPr>
          <p:nvPr>
            <p:ph type="body" sz="quarter" idx="10"/>
          </p:nvPr>
        </p:nvSpPr>
        <p:spPr/>
        <p:txBody>
          <a:bodyPr/>
          <a:lstStyle/>
          <a:p>
            <a:r>
              <a:rPr lang="en-US" dirty="0" smtClean="0"/>
              <a:t>Erasure coding</a:t>
            </a:r>
          </a:p>
          <a:p>
            <a:pPr lvl="1"/>
            <a:r>
              <a:rPr lang="en-US" dirty="0" smtClean="0"/>
              <a:t>Required to be cost competitive</a:t>
            </a:r>
          </a:p>
          <a:p>
            <a:r>
              <a:rPr lang="en-US" dirty="0" smtClean="0"/>
              <a:t>Multi-datacenter replication</a:t>
            </a:r>
          </a:p>
          <a:p>
            <a:pPr lvl="1"/>
            <a:r>
              <a:rPr lang="en-US" dirty="0" smtClean="0"/>
              <a:t>Important for business-critical analytics</a:t>
            </a:r>
          </a:p>
          <a:p>
            <a:r>
              <a:rPr lang="en-US" dirty="0" smtClean="0"/>
              <a:t>3D </a:t>
            </a:r>
            <a:r>
              <a:rPr lang="en-US" dirty="0" err="1" smtClean="0"/>
              <a:t>Xpoint</a:t>
            </a:r>
            <a:endParaRPr lang="en-US" dirty="0" smtClean="0"/>
          </a:p>
          <a:p>
            <a:pPr lvl="1"/>
            <a:r>
              <a:rPr lang="en-US" dirty="0" smtClean="0"/>
              <a:t>New addition to storage hierarchy</a:t>
            </a:r>
          </a:p>
          <a:p>
            <a:pPr lvl="1"/>
            <a:r>
              <a:rPr lang="en-US" dirty="0" smtClean="0"/>
              <a:t>Could change how we write software and think about persistence</a:t>
            </a:r>
          </a:p>
          <a:p>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1409331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0181" y="2751291"/>
            <a:ext cx="1869260" cy="11005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000" dirty="0" smtClean="0">
                <a:solidFill>
                  <a:schemeClr val="accent5"/>
                </a:solidFill>
              </a:rPr>
              <a:t>RM</a:t>
            </a:r>
            <a:endParaRPr lang="en-US" sz="2800" dirty="0">
              <a:solidFill>
                <a:schemeClr val="accent5"/>
              </a:solidFill>
            </a:endParaRPr>
          </a:p>
        </p:txBody>
      </p:sp>
      <p:sp>
        <p:nvSpPr>
          <p:cNvPr id="7" name="Rectangle 6"/>
          <p:cNvSpPr/>
          <p:nvPr/>
        </p:nvSpPr>
        <p:spPr>
          <a:xfrm>
            <a:off x="6955106" y="643317"/>
            <a:ext cx="1869260" cy="1100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solidFill>
              </a:rPr>
              <a:t>NM</a:t>
            </a:r>
            <a:endParaRPr lang="en-US" sz="4000" dirty="0">
              <a:solidFill>
                <a:schemeClr val="bg2"/>
              </a:solidFill>
            </a:endParaRPr>
          </a:p>
        </p:txBody>
      </p:sp>
      <p:sp>
        <p:nvSpPr>
          <p:cNvPr id="9" name="Rectangle 8"/>
          <p:cNvSpPr/>
          <p:nvPr/>
        </p:nvSpPr>
        <p:spPr>
          <a:xfrm>
            <a:off x="6955106" y="2106626"/>
            <a:ext cx="1869260" cy="1100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solidFill>
              </a:rPr>
              <a:t>NM</a:t>
            </a:r>
            <a:endParaRPr lang="en-US" sz="4000" dirty="0">
              <a:solidFill>
                <a:schemeClr val="bg2"/>
              </a:solidFill>
            </a:endParaRPr>
          </a:p>
        </p:txBody>
      </p:sp>
      <p:sp>
        <p:nvSpPr>
          <p:cNvPr id="10" name="Rectangle 9"/>
          <p:cNvSpPr/>
          <p:nvPr/>
        </p:nvSpPr>
        <p:spPr>
          <a:xfrm>
            <a:off x="6955106" y="3569936"/>
            <a:ext cx="1869260" cy="1100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solidFill>
              </a:rPr>
              <a:t>NM</a:t>
            </a:r>
            <a:endParaRPr lang="en-US" sz="4000" dirty="0">
              <a:solidFill>
                <a:schemeClr val="bg2"/>
              </a:solidFill>
            </a:endParaRPr>
          </a:p>
        </p:txBody>
      </p:sp>
      <p:sp>
        <p:nvSpPr>
          <p:cNvPr id="11" name="Rectangle 10"/>
          <p:cNvSpPr/>
          <p:nvPr/>
        </p:nvSpPr>
        <p:spPr>
          <a:xfrm>
            <a:off x="6955106" y="5000878"/>
            <a:ext cx="1869260" cy="1100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solidFill>
              </a:rPr>
              <a:t>NM</a:t>
            </a:r>
            <a:endParaRPr lang="en-US" sz="4000" dirty="0">
              <a:solidFill>
                <a:schemeClr val="bg2"/>
              </a:solidFill>
            </a:endParaRPr>
          </a:p>
        </p:txBody>
      </p:sp>
      <p:grpSp>
        <p:nvGrpSpPr>
          <p:cNvPr id="55" name="Group 54"/>
          <p:cNvGrpSpPr/>
          <p:nvPr/>
        </p:nvGrpSpPr>
        <p:grpSpPr>
          <a:xfrm>
            <a:off x="5810081" y="1198969"/>
            <a:ext cx="1145023" cy="4352167"/>
            <a:chOff x="6174223" y="1193575"/>
            <a:chExt cx="1145023" cy="4352167"/>
          </a:xfrm>
        </p:grpSpPr>
        <p:cxnSp>
          <p:nvCxnSpPr>
            <p:cNvPr id="14" name="Straight Arrow Connector 13"/>
            <p:cNvCxnSpPr/>
            <p:nvPr/>
          </p:nvCxnSpPr>
          <p:spPr>
            <a:xfrm>
              <a:off x="6174223" y="1193575"/>
              <a:ext cx="1145023" cy="1"/>
            </a:xfrm>
            <a:prstGeom prst="straightConnector1">
              <a:avLst/>
            </a:prstGeom>
            <a:ln w="3810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6174223" y="2664301"/>
              <a:ext cx="1145023" cy="1"/>
            </a:xfrm>
            <a:prstGeom prst="straightConnector1">
              <a:avLst/>
            </a:prstGeom>
            <a:ln w="3810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6174223" y="4119519"/>
              <a:ext cx="1145023" cy="1"/>
            </a:xfrm>
            <a:prstGeom prst="straightConnector1">
              <a:avLst/>
            </a:prstGeom>
            <a:ln w="3810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6174223" y="5545741"/>
              <a:ext cx="1145023" cy="1"/>
            </a:xfrm>
            <a:prstGeom prst="straightConnector1">
              <a:avLst/>
            </a:prstGeom>
            <a:ln w="3810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6174223" y="1193575"/>
              <a:ext cx="0" cy="4352167"/>
            </a:xfrm>
            <a:prstGeom prst="straightConnector1">
              <a:avLst/>
            </a:prstGeom>
            <a:ln w="38100">
              <a:solidFill>
                <a:schemeClr val="accent5"/>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3819441" y="3301549"/>
            <a:ext cx="1966364" cy="45719"/>
            <a:chOff x="4321147" y="3301550"/>
            <a:chExt cx="1853076" cy="0"/>
          </a:xfrm>
        </p:grpSpPr>
        <p:cxnSp>
          <p:nvCxnSpPr>
            <p:cNvPr id="44" name="Straight Arrow Connector 43"/>
            <p:cNvCxnSpPr/>
            <p:nvPr/>
          </p:nvCxnSpPr>
          <p:spPr>
            <a:xfrm>
              <a:off x="4321147" y="3301550"/>
              <a:ext cx="979136" cy="0"/>
            </a:xfrm>
            <a:prstGeom prst="straightConnector1">
              <a:avLst/>
            </a:prstGeom>
            <a:ln w="3810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5227455" y="3301550"/>
              <a:ext cx="946768" cy="0"/>
            </a:xfrm>
            <a:prstGeom prst="straightConnector1">
              <a:avLst/>
            </a:prstGeom>
            <a:ln w="38100">
              <a:solidFill>
                <a:schemeClr val="accent5"/>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3" name="TextBox 52"/>
          <p:cNvSpPr txBox="1"/>
          <p:nvPr/>
        </p:nvSpPr>
        <p:spPr>
          <a:xfrm>
            <a:off x="906308" y="4217297"/>
            <a:ext cx="4661012" cy="1200329"/>
          </a:xfrm>
          <a:prstGeom prst="rect">
            <a:avLst/>
          </a:prstGeom>
          <a:noFill/>
        </p:spPr>
        <p:txBody>
          <a:bodyPr wrap="square" rtlCol="0">
            <a:spAutoFit/>
          </a:bodyPr>
          <a:lstStyle/>
          <a:p>
            <a:r>
              <a:rPr lang="en-US" sz="3600" dirty="0" smtClean="0"/>
              <a:t>Queue of tasks</a:t>
            </a:r>
          </a:p>
          <a:p>
            <a:r>
              <a:rPr lang="en-US" sz="3600" dirty="0" smtClean="0"/>
              <a:t>Available resources</a:t>
            </a:r>
          </a:p>
        </p:txBody>
      </p:sp>
      <p:sp>
        <p:nvSpPr>
          <p:cNvPr id="54" name="TextBox 53"/>
          <p:cNvSpPr txBox="1"/>
          <p:nvPr/>
        </p:nvSpPr>
        <p:spPr>
          <a:xfrm>
            <a:off x="9279193" y="2265945"/>
            <a:ext cx="2927968" cy="646331"/>
          </a:xfrm>
          <a:prstGeom prst="rect">
            <a:avLst/>
          </a:prstGeom>
          <a:noFill/>
        </p:spPr>
        <p:txBody>
          <a:bodyPr wrap="square" rtlCol="0">
            <a:spAutoFit/>
          </a:bodyPr>
          <a:lstStyle/>
          <a:p>
            <a:r>
              <a:rPr lang="en-US" sz="3600" dirty="0" smtClean="0"/>
              <a:t>Run tasks</a:t>
            </a:r>
          </a:p>
        </p:txBody>
      </p:sp>
    </p:spTree>
    <p:extLst>
      <p:ext uri="{BB962C8B-B14F-4D97-AF65-F5344CB8AC3E}">
        <p14:creationId xmlns:p14="http://schemas.microsoft.com/office/powerpoint/2010/main" val="3497764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cluster to rule them all</a:t>
            </a:r>
            <a:endParaRPr lang="en-US" dirty="0"/>
          </a:p>
        </p:txBody>
      </p:sp>
      <p:sp>
        <p:nvSpPr>
          <p:cNvPr id="3" name="Text Placeholder 2"/>
          <p:cNvSpPr>
            <a:spLocks noGrp="1"/>
          </p:cNvSpPr>
          <p:nvPr>
            <p:ph type="body" sz="quarter" idx="10"/>
          </p:nvPr>
        </p:nvSpPr>
        <p:spPr/>
        <p:txBody>
          <a:bodyPr/>
          <a:lstStyle/>
          <a:p>
            <a:r>
              <a:rPr lang="en-US" dirty="0" smtClean="0"/>
              <a:t>Exabyte-scale storage means </a:t>
            </a:r>
            <a:r>
              <a:rPr lang="en-US" dirty="0" err="1" smtClean="0"/>
              <a:t>exabyte</a:t>
            </a:r>
            <a:r>
              <a:rPr lang="en-US" dirty="0" smtClean="0"/>
              <a:t>-scale processing</a:t>
            </a:r>
          </a:p>
          <a:p>
            <a:r>
              <a:rPr lang="en-US" dirty="0" smtClean="0"/>
              <a:t>Current: 10,000 node YARN clusters</a:t>
            </a:r>
          </a:p>
          <a:p>
            <a:r>
              <a:rPr lang="en-US" dirty="0" smtClean="0"/>
              <a:t>Goal: </a:t>
            </a:r>
            <a:r>
              <a:rPr lang="en-US" dirty="0" smtClean="0">
                <a:solidFill>
                  <a:schemeClr val="accent4"/>
                </a:solidFill>
              </a:rPr>
              <a:t>1,000,000</a:t>
            </a:r>
            <a:r>
              <a:rPr lang="en-US" dirty="0" smtClean="0"/>
              <a:t> nodes</a:t>
            </a:r>
          </a:p>
          <a:p>
            <a:pPr lvl="1"/>
            <a:r>
              <a:rPr lang="en-US" dirty="0" smtClean="0"/>
              <a:t>One cluster for all compute</a:t>
            </a:r>
            <a:r>
              <a:rPr lang="en-US" dirty="0"/>
              <a:t> </a:t>
            </a:r>
            <a:r>
              <a:rPr lang="en-US" dirty="0" smtClean="0"/>
              <a:t>at an internet-scale company</a:t>
            </a:r>
          </a:p>
          <a:p>
            <a:pPr lvl="1"/>
            <a:r>
              <a:rPr lang="en-US" dirty="0" smtClean="0"/>
              <a:t>Think Microsoft</a:t>
            </a:r>
            <a:r>
              <a:rPr lang="en-US" dirty="0"/>
              <a:t> </a:t>
            </a:r>
            <a:r>
              <a:rPr lang="en-US" dirty="0" smtClean="0"/>
              <a:t>or Twitter</a:t>
            </a:r>
          </a:p>
        </p:txBody>
      </p:sp>
    </p:spTree>
    <p:extLst>
      <p:ext uri="{BB962C8B-B14F-4D97-AF65-F5344CB8AC3E}">
        <p14:creationId xmlns:p14="http://schemas.microsoft.com/office/powerpoint/2010/main" val="1005069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ounded Rectangle 113"/>
          <p:cNvSpPr/>
          <p:nvPr/>
        </p:nvSpPr>
        <p:spPr>
          <a:xfrm>
            <a:off x="6217920" y="3917911"/>
            <a:ext cx="4946904" cy="2359152"/>
          </a:xfrm>
          <a:prstGeom prst="roundRect">
            <a:avLst/>
          </a:prstGeom>
          <a:solidFill>
            <a:schemeClr val="accent6">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ounded Rectangle 112"/>
          <p:cNvSpPr/>
          <p:nvPr/>
        </p:nvSpPr>
        <p:spPr>
          <a:xfrm>
            <a:off x="6217920" y="1399032"/>
            <a:ext cx="4946904" cy="2359152"/>
          </a:xfrm>
          <a:prstGeom prst="roundRect">
            <a:avLst/>
          </a:prstGeom>
          <a:solidFill>
            <a:schemeClr val="accent6">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Yarn Federation</a:t>
            </a:r>
            <a:endParaRPr lang="en-US" dirty="0"/>
          </a:p>
        </p:txBody>
      </p:sp>
      <p:grpSp>
        <p:nvGrpSpPr>
          <p:cNvPr id="111" name="Group 110"/>
          <p:cNvGrpSpPr/>
          <p:nvPr/>
        </p:nvGrpSpPr>
        <p:grpSpPr>
          <a:xfrm>
            <a:off x="1128851" y="1528997"/>
            <a:ext cx="9787378" cy="4593436"/>
            <a:chOff x="1601386" y="1657013"/>
            <a:chExt cx="9787378" cy="4593436"/>
          </a:xfrm>
        </p:grpSpPr>
        <p:grpSp>
          <p:nvGrpSpPr>
            <p:cNvPr id="4" name="Group 3"/>
            <p:cNvGrpSpPr/>
            <p:nvPr/>
          </p:nvGrpSpPr>
          <p:grpSpPr>
            <a:xfrm>
              <a:off x="6967728" y="1657013"/>
              <a:ext cx="4421036" cy="2106711"/>
              <a:chOff x="1947015" y="1870929"/>
              <a:chExt cx="4315672" cy="2370563"/>
            </a:xfrm>
          </p:grpSpPr>
          <p:grpSp>
            <p:nvGrpSpPr>
              <p:cNvPr id="5" name="Group 4"/>
              <p:cNvGrpSpPr/>
              <p:nvPr/>
            </p:nvGrpSpPr>
            <p:grpSpPr>
              <a:xfrm>
                <a:off x="1947015" y="2520191"/>
                <a:ext cx="1709554" cy="1217785"/>
                <a:chOff x="3334404" y="1391602"/>
                <a:chExt cx="1709554" cy="1217785"/>
              </a:xfrm>
            </p:grpSpPr>
            <p:sp>
              <p:nvSpPr>
                <p:cNvPr id="24" name="Rounded Rectangle 23"/>
                <p:cNvSpPr/>
                <p:nvPr/>
              </p:nvSpPr>
              <p:spPr>
                <a:xfrm>
                  <a:off x="3334404" y="1391602"/>
                  <a:ext cx="1229578" cy="1217785"/>
                </a:xfrm>
                <a:prstGeom prst="roundRect">
                  <a:avLst/>
                </a:prstGeom>
                <a:solidFill>
                  <a:schemeClr val="accent3">
                    <a:lumMod val="10000"/>
                    <a:lumOff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Resource</a:t>
                  </a:r>
                  <a:br>
                    <a:rPr lang="en-US" sz="1600" dirty="0" smtClean="0"/>
                  </a:br>
                  <a:r>
                    <a:rPr lang="en-US" sz="1600" dirty="0" smtClean="0"/>
                    <a:t>Manager</a:t>
                  </a:r>
                  <a:endParaRPr lang="en-US" sz="1600" dirty="0"/>
                </a:p>
              </p:txBody>
            </p:sp>
            <p:pic>
              <p:nvPicPr>
                <p:cNvPr id="25" name="Picture 24"/>
                <p:cNvPicPr>
                  <a:picLocks noChangeAspect="1"/>
                </p:cNvPicPr>
                <p:nvPr/>
              </p:nvPicPr>
              <p:blipFill>
                <a:blip r:embed="rId3">
                  <a:duotone>
                    <a:prstClr val="black"/>
                    <a:srgbClr val="0B0B0B">
                      <a:tint val="45000"/>
                      <a:satMod val="400000"/>
                    </a:srgbClr>
                  </a:duotone>
                  <a:lum bright="-4000" contrast="63000"/>
                </a:blip>
                <a:stretch>
                  <a:fillRect/>
                </a:stretch>
              </p:blipFill>
              <p:spPr>
                <a:xfrm>
                  <a:off x="4369578" y="1488543"/>
                  <a:ext cx="674380" cy="913677"/>
                </a:xfrm>
                <a:prstGeom prst="rect">
                  <a:avLst/>
                </a:prstGeom>
              </p:spPr>
            </p:pic>
          </p:grpSp>
          <p:grpSp>
            <p:nvGrpSpPr>
              <p:cNvPr id="6" name="Group 5"/>
              <p:cNvGrpSpPr/>
              <p:nvPr/>
            </p:nvGrpSpPr>
            <p:grpSpPr>
              <a:xfrm>
                <a:off x="4431156" y="1870929"/>
                <a:ext cx="1829526" cy="591147"/>
                <a:chOff x="3663060" y="3325696"/>
                <a:chExt cx="1829526" cy="591147"/>
              </a:xfrm>
            </p:grpSpPr>
            <p:sp>
              <p:nvSpPr>
                <p:cNvPr id="22" name="Rounded Rectangle 21"/>
                <p:cNvSpPr/>
                <p:nvPr/>
              </p:nvSpPr>
              <p:spPr>
                <a:xfrm>
                  <a:off x="3663060" y="3380948"/>
                  <a:ext cx="1797875" cy="480644"/>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a:p>
              </p:txBody>
            </p:sp>
            <p:pic>
              <p:nvPicPr>
                <p:cNvPr id="23" name="Picture 22"/>
                <p:cNvPicPr>
                  <a:picLocks noChangeAspect="1"/>
                </p:cNvPicPr>
                <p:nvPr/>
              </p:nvPicPr>
              <p:blipFill>
                <a:blip r:embed="rId4"/>
                <a:stretch>
                  <a:fillRect/>
                </a:stretch>
              </p:blipFill>
              <p:spPr>
                <a:xfrm>
                  <a:off x="4982651" y="3325696"/>
                  <a:ext cx="509935" cy="591147"/>
                </a:xfrm>
                <a:prstGeom prst="rect">
                  <a:avLst/>
                </a:prstGeom>
              </p:spPr>
            </p:pic>
          </p:grpSp>
          <p:cxnSp>
            <p:nvCxnSpPr>
              <p:cNvPr id="7" name="Straight Arrow Connector 6"/>
              <p:cNvCxnSpPr/>
              <p:nvPr/>
            </p:nvCxnSpPr>
            <p:spPr>
              <a:xfrm>
                <a:off x="3993883" y="2166503"/>
                <a:ext cx="437273"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993883" y="3348797"/>
                <a:ext cx="439278"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993883" y="3945919"/>
                <a:ext cx="437273"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991878" y="2760513"/>
                <a:ext cx="439278"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3993883" y="2166503"/>
                <a:ext cx="3574" cy="1779416"/>
              </a:xfrm>
              <a:prstGeom prst="straightConnector1">
                <a:avLst/>
              </a:prstGeom>
              <a:ln w="9525"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525669" y="3211319"/>
                <a:ext cx="461839" cy="0"/>
              </a:xfrm>
              <a:prstGeom prst="straightConnector1">
                <a:avLst/>
              </a:prstGeom>
              <a:ln w="9525"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4431156" y="2464939"/>
                <a:ext cx="1829526" cy="591147"/>
                <a:chOff x="3663060" y="3325696"/>
                <a:chExt cx="1829526" cy="591147"/>
              </a:xfrm>
            </p:grpSpPr>
            <p:sp>
              <p:nvSpPr>
                <p:cNvPr id="20" name="Rounded Rectangle 19"/>
                <p:cNvSpPr/>
                <p:nvPr/>
              </p:nvSpPr>
              <p:spPr>
                <a:xfrm>
                  <a:off x="3663060" y="3380948"/>
                  <a:ext cx="1797875" cy="480644"/>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a:p>
              </p:txBody>
            </p:sp>
            <p:pic>
              <p:nvPicPr>
                <p:cNvPr id="21" name="Picture 20"/>
                <p:cNvPicPr>
                  <a:picLocks noChangeAspect="1"/>
                </p:cNvPicPr>
                <p:nvPr/>
              </p:nvPicPr>
              <p:blipFill>
                <a:blip r:embed="rId4"/>
                <a:stretch>
                  <a:fillRect/>
                </a:stretch>
              </p:blipFill>
              <p:spPr>
                <a:xfrm>
                  <a:off x="4982651" y="3325696"/>
                  <a:ext cx="509935" cy="591147"/>
                </a:xfrm>
                <a:prstGeom prst="rect">
                  <a:avLst/>
                </a:prstGeom>
              </p:spPr>
            </p:pic>
          </p:grpSp>
          <p:grpSp>
            <p:nvGrpSpPr>
              <p:cNvPr id="14" name="Group 13"/>
              <p:cNvGrpSpPr/>
              <p:nvPr/>
            </p:nvGrpSpPr>
            <p:grpSpPr>
              <a:xfrm>
                <a:off x="4433161" y="3053223"/>
                <a:ext cx="1829526" cy="591147"/>
                <a:chOff x="3663060" y="3325696"/>
                <a:chExt cx="1829526" cy="591147"/>
              </a:xfrm>
            </p:grpSpPr>
            <p:sp>
              <p:nvSpPr>
                <p:cNvPr id="18" name="Rounded Rectangle 17"/>
                <p:cNvSpPr/>
                <p:nvPr/>
              </p:nvSpPr>
              <p:spPr>
                <a:xfrm>
                  <a:off x="3663060" y="3380948"/>
                  <a:ext cx="1797875" cy="480644"/>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a:p>
              </p:txBody>
            </p:sp>
            <p:pic>
              <p:nvPicPr>
                <p:cNvPr id="19" name="Picture 18"/>
                <p:cNvPicPr>
                  <a:picLocks noChangeAspect="1"/>
                </p:cNvPicPr>
                <p:nvPr/>
              </p:nvPicPr>
              <p:blipFill>
                <a:blip r:embed="rId4"/>
                <a:stretch>
                  <a:fillRect/>
                </a:stretch>
              </p:blipFill>
              <p:spPr>
                <a:xfrm>
                  <a:off x="4982651" y="3325696"/>
                  <a:ext cx="509935" cy="591147"/>
                </a:xfrm>
                <a:prstGeom prst="rect">
                  <a:avLst/>
                </a:prstGeom>
              </p:spPr>
            </p:pic>
          </p:grpSp>
          <p:grpSp>
            <p:nvGrpSpPr>
              <p:cNvPr id="15" name="Group 14"/>
              <p:cNvGrpSpPr/>
              <p:nvPr/>
            </p:nvGrpSpPr>
            <p:grpSpPr>
              <a:xfrm>
                <a:off x="4431156" y="3650345"/>
                <a:ext cx="1829526" cy="591147"/>
                <a:chOff x="3663060" y="3325696"/>
                <a:chExt cx="1829526" cy="591147"/>
              </a:xfrm>
            </p:grpSpPr>
            <p:sp>
              <p:nvSpPr>
                <p:cNvPr id="16" name="Rounded Rectangle 15"/>
                <p:cNvSpPr/>
                <p:nvPr/>
              </p:nvSpPr>
              <p:spPr>
                <a:xfrm>
                  <a:off x="3663060" y="3380948"/>
                  <a:ext cx="1797875" cy="480644"/>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smtClean="0"/>
                </a:p>
              </p:txBody>
            </p:sp>
            <p:pic>
              <p:nvPicPr>
                <p:cNvPr id="17" name="Picture 16"/>
                <p:cNvPicPr>
                  <a:picLocks noChangeAspect="1"/>
                </p:cNvPicPr>
                <p:nvPr/>
              </p:nvPicPr>
              <p:blipFill>
                <a:blip r:embed="rId4"/>
                <a:stretch>
                  <a:fillRect/>
                </a:stretch>
              </p:blipFill>
              <p:spPr>
                <a:xfrm>
                  <a:off x="4982651" y="3325696"/>
                  <a:ext cx="509935" cy="591147"/>
                </a:xfrm>
                <a:prstGeom prst="rect">
                  <a:avLst/>
                </a:prstGeom>
              </p:spPr>
            </p:pic>
          </p:grpSp>
        </p:grpSp>
        <p:grpSp>
          <p:nvGrpSpPr>
            <p:cNvPr id="70" name="Group 69"/>
            <p:cNvGrpSpPr/>
            <p:nvPr/>
          </p:nvGrpSpPr>
          <p:grpSpPr>
            <a:xfrm>
              <a:off x="6967728" y="4143738"/>
              <a:ext cx="4421036" cy="2106711"/>
              <a:chOff x="1947015" y="1870929"/>
              <a:chExt cx="4315672" cy="2370563"/>
            </a:xfrm>
          </p:grpSpPr>
          <p:grpSp>
            <p:nvGrpSpPr>
              <p:cNvPr id="71" name="Group 70"/>
              <p:cNvGrpSpPr/>
              <p:nvPr/>
            </p:nvGrpSpPr>
            <p:grpSpPr>
              <a:xfrm>
                <a:off x="1947015" y="2520191"/>
                <a:ext cx="1709554" cy="1217785"/>
                <a:chOff x="3334404" y="1391602"/>
                <a:chExt cx="1709554" cy="1217785"/>
              </a:xfrm>
            </p:grpSpPr>
            <p:sp>
              <p:nvSpPr>
                <p:cNvPr id="90" name="Rounded Rectangle 89"/>
                <p:cNvSpPr/>
                <p:nvPr/>
              </p:nvSpPr>
              <p:spPr>
                <a:xfrm>
                  <a:off x="3334404" y="1391602"/>
                  <a:ext cx="1229578" cy="1217785"/>
                </a:xfrm>
                <a:prstGeom prst="roundRect">
                  <a:avLst/>
                </a:prstGeom>
                <a:solidFill>
                  <a:schemeClr val="accent3">
                    <a:lumMod val="10000"/>
                    <a:lumOff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Resource</a:t>
                  </a:r>
                  <a:br>
                    <a:rPr lang="en-US" sz="1600" dirty="0" smtClean="0"/>
                  </a:br>
                  <a:r>
                    <a:rPr lang="en-US" sz="1600" dirty="0" smtClean="0"/>
                    <a:t>Manager</a:t>
                  </a:r>
                  <a:endParaRPr lang="en-US" sz="1600" dirty="0"/>
                </a:p>
              </p:txBody>
            </p:sp>
            <p:pic>
              <p:nvPicPr>
                <p:cNvPr id="91" name="Picture 90"/>
                <p:cNvPicPr>
                  <a:picLocks noChangeAspect="1"/>
                </p:cNvPicPr>
                <p:nvPr/>
              </p:nvPicPr>
              <p:blipFill>
                <a:blip r:embed="rId3">
                  <a:duotone>
                    <a:prstClr val="black"/>
                    <a:srgbClr val="0B0B0B">
                      <a:tint val="45000"/>
                      <a:satMod val="400000"/>
                    </a:srgbClr>
                  </a:duotone>
                  <a:lum bright="-4000" contrast="63000"/>
                </a:blip>
                <a:stretch>
                  <a:fillRect/>
                </a:stretch>
              </p:blipFill>
              <p:spPr>
                <a:xfrm>
                  <a:off x="4369578" y="1488543"/>
                  <a:ext cx="674380" cy="913677"/>
                </a:xfrm>
                <a:prstGeom prst="rect">
                  <a:avLst/>
                </a:prstGeom>
              </p:spPr>
            </p:pic>
          </p:grpSp>
          <p:grpSp>
            <p:nvGrpSpPr>
              <p:cNvPr id="72" name="Group 71"/>
              <p:cNvGrpSpPr/>
              <p:nvPr/>
            </p:nvGrpSpPr>
            <p:grpSpPr>
              <a:xfrm>
                <a:off x="4431156" y="1870929"/>
                <a:ext cx="1829526" cy="591147"/>
                <a:chOff x="3663060" y="3325696"/>
                <a:chExt cx="1829526" cy="591147"/>
              </a:xfrm>
            </p:grpSpPr>
            <p:sp>
              <p:nvSpPr>
                <p:cNvPr id="88" name="Rounded Rectangle 87"/>
                <p:cNvSpPr/>
                <p:nvPr/>
              </p:nvSpPr>
              <p:spPr>
                <a:xfrm>
                  <a:off x="3663060" y="3380948"/>
                  <a:ext cx="1797875" cy="480644"/>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a:p>
              </p:txBody>
            </p:sp>
            <p:pic>
              <p:nvPicPr>
                <p:cNvPr id="89" name="Picture 88"/>
                <p:cNvPicPr>
                  <a:picLocks noChangeAspect="1"/>
                </p:cNvPicPr>
                <p:nvPr/>
              </p:nvPicPr>
              <p:blipFill>
                <a:blip r:embed="rId4"/>
                <a:stretch>
                  <a:fillRect/>
                </a:stretch>
              </p:blipFill>
              <p:spPr>
                <a:xfrm>
                  <a:off x="4982651" y="3325696"/>
                  <a:ext cx="509935" cy="591147"/>
                </a:xfrm>
                <a:prstGeom prst="rect">
                  <a:avLst/>
                </a:prstGeom>
              </p:spPr>
            </p:pic>
          </p:grpSp>
          <p:cxnSp>
            <p:nvCxnSpPr>
              <p:cNvPr id="73" name="Straight Arrow Connector 72"/>
              <p:cNvCxnSpPr/>
              <p:nvPr/>
            </p:nvCxnSpPr>
            <p:spPr>
              <a:xfrm>
                <a:off x="3993883" y="2166503"/>
                <a:ext cx="437273"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3993883" y="3348797"/>
                <a:ext cx="439278"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3993883" y="3945919"/>
                <a:ext cx="437273"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3991878" y="2760513"/>
                <a:ext cx="439278"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a:off x="3993883" y="2166503"/>
                <a:ext cx="3574" cy="1779416"/>
              </a:xfrm>
              <a:prstGeom prst="straightConnector1">
                <a:avLst/>
              </a:prstGeom>
              <a:ln w="9525"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3525669" y="3211319"/>
                <a:ext cx="461839" cy="0"/>
              </a:xfrm>
              <a:prstGeom prst="straightConnector1">
                <a:avLst/>
              </a:prstGeom>
              <a:ln w="9525"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79" name="Group 78"/>
              <p:cNvGrpSpPr/>
              <p:nvPr/>
            </p:nvGrpSpPr>
            <p:grpSpPr>
              <a:xfrm>
                <a:off x="4431156" y="2464939"/>
                <a:ext cx="1829526" cy="591147"/>
                <a:chOff x="3663060" y="3325696"/>
                <a:chExt cx="1829526" cy="591147"/>
              </a:xfrm>
            </p:grpSpPr>
            <p:sp>
              <p:nvSpPr>
                <p:cNvPr id="86" name="Rounded Rectangle 85"/>
                <p:cNvSpPr/>
                <p:nvPr/>
              </p:nvSpPr>
              <p:spPr>
                <a:xfrm>
                  <a:off x="3663060" y="3380948"/>
                  <a:ext cx="1797875" cy="480644"/>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a:p>
              </p:txBody>
            </p:sp>
            <p:pic>
              <p:nvPicPr>
                <p:cNvPr id="87" name="Picture 86"/>
                <p:cNvPicPr>
                  <a:picLocks noChangeAspect="1"/>
                </p:cNvPicPr>
                <p:nvPr/>
              </p:nvPicPr>
              <p:blipFill>
                <a:blip r:embed="rId4"/>
                <a:stretch>
                  <a:fillRect/>
                </a:stretch>
              </p:blipFill>
              <p:spPr>
                <a:xfrm>
                  <a:off x="4982651" y="3325696"/>
                  <a:ext cx="509935" cy="591147"/>
                </a:xfrm>
                <a:prstGeom prst="rect">
                  <a:avLst/>
                </a:prstGeom>
              </p:spPr>
            </p:pic>
          </p:grpSp>
          <p:grpSp>
            <p:nvGrpSpPr>
              <p:cNvPr id="80" name="Group 79"/>
              <p:cNvGrpSpPr/>
              <p:nvPr/>
            </p:nvGrpSpPr>
            <p:grpSpPr>
              <a:xfrm>
                <a:off x="4433161" y="3053223"/>
                <a:ext cx="1829526" cy="591147"/>
                <a:chOff x="3663060" y="3325696"/>
                <a:chExt cx="1829526" cy="591147"/>
              </a:xfrm>
            </p:grpSpPr>
            <p:sp>
              <p:nvSpPr>
                <p:cNvPr id="84" name="Rounded Rectangle 83"/>
                <p:cNvSpPr/>
                <p:nvPr/>
              </p:nvSpPr>
              <p:spPr>
                <a:xfrm>
                  <a:off x="3663060" y="3380948"/>
                  <a:ext cx="1797875" cy="480644"/>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a:p>
              </p:txBody>
            </p:sp>
            <p:pic>
              <p:nvPicPr>
                <p:cNvPr id="85" name="Picture 84"/>
                <p:cNvPicPr>
                  <a:picLocks noChangeAspect="1"/>
                </p:cNvPicPr>
                <p:nvPr/>
              </p:nvPicPr>
              <p:blipFill>
                <a:blip r:embed="rId4"/>
                <a:stretch>
                  <a:fillRect/>
                </a:stretch>
              </p:blipFill>
              <p:spPr>
                <a:xfrm>
                  <a:off x="4982651" y="3325696"/>
                  <a:ext cx="509935" cy="591147"/>
                </a:xfrm>
                <a:prstGeom prst="rect">
                  <a:avLst/>
                </a:prstGeom>
              </p:spPr>
            </p:pic>
          </p:grpSp>
          <p:grpSp>
            <p:nvGrpSpPr>
              <p:cNvPr id="81" name="Group 80"/>
              <p:cNvGrpSpPr/>
              <p:nvPr/>
            </p:nvGrpSpPr>
            <p:grpSpPr>
              <a:xfrm>
                <a:off x="4431156" y="3650345"/>
                <a:ext cx="1829526" cy="591147"/>
                <a:chOff x="3663060" y="3325696"/>
                <a:chExt cx="1829526" cy="591147"/>
              </a:xfrm>
            </p:grpSpPr>
            <p:sp>
              <p:nvSpPr>
                <p:cNvPr id="82" name="Rounded Rectangle 81"/>
                <p:cNvSpPr/>
                <p:nvPr/>
              </p:nvSpPr>
              <p:spPr>
                <a:xfrm>
                  <a:off x="3663060" y="3380948"/>
                  <a:ext cx="1797875" cy="480644"/>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smtClean="0"/>
                </a:p>
              </p:txBody>
            </p:sp>
            <p:pic>
              <p:nvPicPr>
                <p:cNvPr id="83" name="Picture 82"/>
                <p:cNvPicPr>
                  <a:picLocks noChangeAspect="1"/>
                </p:cNvPicPr>
                <p:nvPr/>
              </p:nvPicPr>
              <p:blipFill>
                <a:blip r:embed="rId4"/>
                <a:stretch>
                  <a:fillRect/>
                </a:stretch>
              </p:blipFill>
              <p:spPr>
                <a:xfrm>
                  <a:off x="4982651" y="3325696"/>
                  <a:ext cx="509935" cy="591147"/>
                </a:xfrm>
                <a:prstGeom prst="rect">
                  <a:avLst/>
                </a:prstGeom>
              </p:spPr>
            </p:pic>
          </p:grpSp>
        </p:grpSp>
        <p:sp>
          <p:nvSpPr>
            <p:cNvPr id="93" name="Rounded Rectangle 92"/>
            <p:cNvSpPr/>
            <p:nvPr/>
          </p:nvSpPr>
          <p:spPr>
            <a:xfrm>
              <a:off x="4788623" y="3132142"/>
              <a:ext cx="908218" cy="1674744"/>
            </a:xfrm>
            <a:prstGeom prst="round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2060"/>
                  </a:solidFill>
                </a:rPr>
                <a:t>Router</a:t>
              </a:r>
            </a:p>
          </p:txBody>
        </p:sp>
        <p:cxnSp>
          <p:nvCxnSpPr>
            <p:cNvPr id="95" name="Straight Arrow Connector 94"/>
            <p:cNvCxnSpPr>
              <a:stCxn id="93" idx="3"/>
              <a:endCxn id="24" idx="1"/>
            </p:cNvCxnSpPr>
            <p:nvPr/>
          </p:nvCxnSpPr>
          <p:spPr>
            <a:xfrm flipV="1">
              <a:off x="5696841" y="2775131"/>
              <a:ext cx="1270887" cy="1194383"/>
            </a:xfrm>
            <a:prstGeom prst="straightConnector1">
              <a:avLst/>
            </a:prstGeom>
            <a:ln w="127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93" idx="3"/>
              <a:endCxn id="90" idx="1"/>
            </p:cNvCxnSpPr>
            <p:nvPr/>
          </p:nvCxnSpPr>
          <p:spPr>
            <a:xfrm>
              <a:off x="5696841" y="3969514"/>
              <a:ext cx="1270887" cy="1292342"/>
            </a:xfrm>
            <a:prstGeom prst="straightConnector1">
              <a:avLst/>
            </a:prstGeom>
            <a:ln w="127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99" name="Can 98"/>
            <p:cNvSpPr/>
            <p:nvPr/>
          </p:nvSpPr>
          <p:spPr>
            <a:xfrm>
              <a:off x="4462272" y="1832164"/>
              <a:ext cx="1560268" cy="616335"/>
            </a:xfrm>
            <a:prstGeom prst="can">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Policy</a:t>
              </a:r>
              <a:endParaRPr lang="en-US" dirty="0"/>
            </a:p>
          </p:txBody>
        </p:sp>
        <p:grpSp>
          <p:nvGrpSpPr>
            <p:cNvPr id="101" name="Group 100"/>
            <p:cNvGrpSpPr/>
            <p:nvPr/>
          </p:nvGrpSpPr>
          <p:grpSpPr>
            <a:xfrm>
              <a:off x="1601386" y="3554798"/>
              <a:ext cx="1431438" cy="851615"/>
              <a:chOff x="806740" y="3005178"/>
              <a:chExt cx="1431438" cy="851615"/>
            </a:xfrm>
          </p:grpSpPr>
          <p:pic>
            <p:nvPicPr>
              <p:cNvPr id="105" name="Picture 104" descr="Clien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740" y="3005178"/>
                <a:ext cx="1431438" cy="851615"/>
              </a:xfrm>
              <a:prstGeom prst="rect">
                <a:avLst/>
              </a:prstGeom>
            </p:spPr>
          </p:pic>
          <p:sp>
            <p:nvSpPr>
              <p:cNvPr id="106" name="TextBox 105"/>
              <p:cNvSpPr txBox="1"/>
              <p:nvPr/>
            </p:nvSpPr>
            <p:spPr>
              <a:xfrm>
                <a:off x="1344083" y="3153833"/>
                <a:ext cx="779330" cy="369332"/>
              </a:xfrm>
              <a:prstGeom prst="rect">
                <a:avLst/>
              </a:prstGeom>
              <a:noFill/>
            </p:spPr>
            <p:txBody>
              <a:bodyPr wrap="none" rtlCol="0">
                <a:spAutoFit/>
              </a:bodyPr>
              <a:lstStyle/>
              <a:p>
                <a:r>
                  <a:rPr lang="en-US" dirty="0"/>
                  <a:t> Client</a:t>
                </a:r>
              </a:p>
            </p:txBody>
          </p:sp>
        </p:grpSp>
        <p:grpSp>
          <p:nvGrpSpPr>
            <p:cNvPr id="102" name="Group 101"/>
            <p:cNvGrpSpPr/>
            <p:nvPr/>
          </p:nvGrpSpPr>
          <p:grpSpPr>
            <a:xfrm>
              <a:off x="1871730" y="1756555"/>
              <a:ext cx="1644063" cy="851615"/>
              <a:chOff x="806740" y="3005178"/>
              <a:chExt cx="1431438" cy="851615"/>
            </a:xfrm>
          </p:grpSpPr>
          <p:pic>
            <p:nvPicPr>
              <p:cNvPr id="103" name="Picture 102" descr="Clien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740" y="3005178"/>
                <a:ext cx="1431438" cy="851615"/>
              </a:xfrm>
              <a:prstGeom prst="rect">
                <a:avLst/>
              </a:prstGeom>
              <a:solidFill>
                <a:schemeClr val="accent1"/>
              </a:solidFill>
            </p:spPr>
          </p:pic>
          <p:sp>
            <p:nvSpPr>
              <p:cNvPr id="104" name="TextBox 103"/>
              <p:cNvSpPr txBox="1"/>
              <p:nvPr/>
            </p:nvSpPr>
            <p:spPr>
              <a:xfrm>
                <a:off x="1344083" y="3153833"/>
                <a:ext cx="851515" cy="369332"/>
              </a:xfrm>
              <a:prstGeom prst="rect">
                <a:avLst/>
              </a:prstGeom>
              <a:noFill/>
            </p:spPr>
            <p:txBody>
              <a:bodyPr wrap="none" rtlCol="0">
                <a:spAutoFit/>
              </a:bodyPr>
              <a:lstStyle/>
              <a:p>
                <a:r>
                  <a:rPr lang="en-US"/>
                  <a:t> </a:t>
                </a:r>
                <a:r>
                  <a:rPr lang="en-US" smtClean="0"/>
                  <a:t>Admin</a:t>
                </a:r>
                <a:endParaRPr lang="en-US" dirty="0"/>
              </a:p>
            </p:txBody>
          </p:sp>
        </p:grpSp>
        <p:sp>
          <p:nvSpPr>
            <p:cNvPr id="107" name="Right Arrow 106"/>
            <p:cNvSpPr/>
            <p:nvPr/>
          </p:nvSpPr>
          <p:spPr>
            <a:xfrm>
              <a:off x="3607176" y="2007268"/>
              <a:ext cx="730648" cy="314322"/>
            </a:xfrm>
            <a:prstGeom prst="rightArrow">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Down Arrow 107"/>
            <p:cNvSpPr/>
            <p:nvPr/>
          </p:nvSpPr>
          <p:spPr>
            <a:xfrm>
              <a:off x="5007776" y="2624400"/>
              <a:ext cx="457200" cy="362219"/>
            </a:xfrm>
            <a:prstGeom prst="downArrow">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ight Arrow 108"/>
            <p:cNvSpPr/>
            <p:nvPr/>
          </p:nvSpPr>
          <p:spPr>
            <a:xfrm>
              <a:off x="3325459" y="3817166"/>
              <a:ext cx="1083452" cy="255619"/>
            </a:xfrm>
            <a:prstGeom prst="rightArrow">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TextBox 109"/>
            <p:cNvSpPr txBox="1"/>
            <p:nvPr/>
          </p:nvSpPr>
          <p:spPr>
            <a:xfrm>
              <a:off x="4270937" y="4861982"/>
              <a:ext cx="2212465" cy="369332"/>
            </a:xfrm>
            <a:prstGeom prst="rect">
              <a:avLst/>
            </a:prstGeom>
            <a:noFill/>
          </p:spPr>
          <p:txBody>
            <a:bodyPr wrap="none" rtlCol="0">
              <a:spAutoFit/>
            </a:bodyPr>
            <a:lstStyle/>
            <a:p>
              <a:r>
                <a:rPr lang="en-US" dirty="0" smtClean="0"/>
                <a:t>&lt;Tenant, Sub-cluster&gt;</a:t>
              </a:r>
              <a:endParaRPr lang="en-US" dirty="0"/>
            </a:p>
          </p:txBody>
        </p:sp>
      </p:grpSp>
    </p:spTree>
    <p:extLst>
      <p:ext uri="{BB962C8B-B14F-4D97-AF65-F5344CB8AC3E}">
        <p14:creationId xmlns:p14="http://schemas.microsoft.com/office/powerpoint/2010/main" val="3745367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ounded Rectangle 113"/>
          <p:cNvSpPr/>
          <p:nvPr/>
        </p:nvSpPr>
        <p:spPr>
          <a:xfrm>
            <a:off x="6217920" y="3917911"/>
            <a:ext cx="4946904" cy="2359152"/>
          </a:xfrm>
          <a:prstGeom prst="roundRect">
            <a:avLst/>
          </a:prstGeom>
          <a:solidFill>
            <a:schemeClr val="accent6">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ounded Rectangle 112"/>
          <p:cNvSpPr/>
          <p:nvPr/>
        </p:nvSpPr>
        <p:spPr>
          <a:xfrm>
            <a:off x="6217920" y="1399032"/>
            <a:ext cx="4946904" cy="2359152"/>
          </a:xfrm>
          <a:prstGeom prst="roundRect">
            <a:avLst/>
          </a:prstGeom>
          <a:solidFill>
            <a:schemeClr val="accent6">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Fair-Sharing and </a:t>
            </a:r>
            <a:r>
              <a:rPr lang="en-US" dirty="0" smtClean="0"/>
              <a:t>Federation</a:t>
            </a:r>
            <a:endParaRPr lang="en-US" dirty="0"/>
          </a:p>
        </p:txBody>
      </p:sp>
      <p:sp>
        <p:nvSpPr>
          <p:cNvPr id="24" name="Rounded Rectangle 23"/>
          <p:cNvSpPr/>
          <p:nvPr/>
        </p:nvSpPr>
        <p:spPr>
          <a:xfrm>
            <a:off x="6495193" y="2105994"/>
            <a:ext cx="1259598" cy="1082241"/>
          </a:xfrm>
          <a:prstGeom prst="roundRect">
            <a:avLst/>
          </a:prstGeom>
          <a:solidFill>
            <a:schemeClr val="accent3">
              <a:lumMod val="10000"/>
              <a:lumOff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Resource</a:t>
            </a:r>
            <a:br>
              <a:rPr lang="en-US" sz="1600" dirty="0" smtClean="0"/>
            </a:br>
            <a:r>
              <a:rPr lang="en-US" sz="1600" dirty="0" smtClean="0"/>
              <a:t>Manager</a:t>
            </a:r>
            <a:endParaRPr lang="en-US" sz="1600" dirty="0"/>
          </a:p>
        </p:txBody>
      </p:sp>
      <p:pic>
        <p:nvPicPr>
          <p:cNvPr id="25" name="Picture 24"/>
          <p:cNvPicPr>
            <a:picLocks noChangeAspect="1"/>
          </p:cNvPicPr>
          <p:nvPr/>
        </p:nvPicPr>
        <p:blipFill>
          <a:blip r:embed="rId2">
            <a:duotone>
              <a:prstClr val="black"/>
              <a:srgbClr val="0B0B0B">
                <a:tint val="45000"/>
                <a:satMod val="400000"/>
              </a:srgbClr>
            </a:duotone>
            <a:lum bright="-4000" contrast="63000"/>
          </a:blip>
          <a:stretch>
            <a:fillRect/>
          </a:stretch>
        </p:blipFill>
        <p:spPr>
          <a:xfrm>
            <a:off x="7555640" y="2192145"/>
            <a:ext cx="690845" cy="811981"/>
          </a:xfrm>
          <a:prstGeom prst="rect">
            <a:avLst/>
          </a:prstGeom>
        </p:spPr>
      </p:pic>
      <p:sp>
        <p:nvSpPr>
          <p:cNvPr id="22" name="Rounded Rectangle 21"/>
          <p:cNvSpPr/>
          <p:nvPr/>
        </p:nvSpPr>
        <p:spPr>
          <a:xfrm>
            <a:off x="9039982" y="1578099"/>
            <a:ext cx="1841769" cy="427146"/>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a:p>
        </p:txBody>
      </p:sp>
      <p:pic>
        <p:nvPicPr>
          <p:cNvPr id="23" name="Picture 22"/>
          <p:cNvPicPr>
            <a:picLocks noChangeAspect="1"/>
          </p:cNvPicPr>
          <p:nvPr/>
        </p:nvPicPr>
        <p:blipFill>
          <a:blip r:embed="rId3"/>
          <a:stretch>
            <a:fillRect/>
          </a:stretch>
        </p:blipFill>
        <p:spPr>
          <a:xfrm>
            <a:off x="10391790" y="1528997"/>
            <a:ext cx="522385" cy="525350"/>
          </a:xfrm>
          <a:prstGeom prst="rect">
            <a:avLst/>
          </a:prstGeom>
        </p:spPr>
      </p:pic>
      <p:cxnSp>
        <p:nvCxnSpPr>
          <p:cNvPr id="7" name="Straight Arrow Connector 6"/>
          <p:cNvCxnSpPr/>
          <p:nvPr/>
        </p:nvCxnSpPr>
        <p:spPr>
          <a:xfrm>
            <a:off x="8592034" y="1791673"/>
            <a:ext cx="447949"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8592034" y="2842373"/>
            <a:ext cx="450003"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8592034" y="3373033"/>
            <a:ext cx="447949"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8589980" y="2319567"/>
            <a:ext cx="450003"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8592034" y="1791673"/>
            <a:ext cx="3661" cy="1581361"/>
          </a:xfrm>
          <a:prstGeom prst="straightConnector1">
            <a:avLst/>
          </a:prstGeom>
          <a:ln w="9525"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8112389" y="2720197"/>
            <a:ext cx="473114" cy="0"/>
          </a:xfrm>
          <a:prstGeom prst="straightConnector1">
            <a:avLst/>
          </a:prstGeom>
          <a:ln w="9525"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0" name="Rounded Rectangle 19"/>
          <p:cNvSpPr/>
          <p:nvPr/>
        </p:nvSpPr>
        <p:spPr>
          <a:xfrm>
            <a:off x="9039982" y="2105994"/>
            <a:ext cx="1841769" cy="427146"/>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a:p>
        </p:txBody>
      </p:sp>
      <p:pic>
        <p:nvPicPr>
          <p:cNvPr id="21" name="Picture 20"/>
          <p:cNvPicPr>
            <a:picLocks noChangeAspect="1"/>
          </p:cNvPicPr>
          <p:nvPr/>
        </p:nvPicPr>
        <p:blipFill>
          <a:blip r:embed="rId3"/>
          <a:stretch>
            <a:fillRect/>
          </a:stretch>
        </p:blipFill>
        <p:spPr>
          <a:xfrm>
            <a:off x="10391790" y="2056892"/>
            <a:ext cx="522385" cy="525350"/>
          </a:xfrm>
          <a:prstGeom prst="rect">
            <a:avLst/>
          </a:prstGeom>
        </p:spPr>
      </p:pic>
      <p:sp>
        <p:nvSpPr>
          <p:cNvPr id="18" name="Rounded Rectangle 17"/>
          <p:cNvSpPr/>
          <p:nvPr/>
        </p:nvSpPr>
        <p:spPr>
          <a:xfrm>
            <a:off x="9042036" y="2628800"/>
            <a:ext cx="1841769" cy="427146"/>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a:p>
        </p:txBody>
      </p:sp>
      <p:pic>
        <p:nvPicPr>
          <p:cNvPr id="19" name="Picture 18"/>
          <p:cNvPicPr>
            <a:picLocks noChangeAspect="1"/>
          </p:cNvPicPr>
          <p:nvPr/>
        </p:nvPicPr>
        <p:blipFill>
          <a:blip r:embed="rId3"/>
          <a:stretch>
            <a:fillRect/>
          </a:stretch>
        </p:blipFill>
        <p:spPr>
          <a:xfrm>
            <a:off x="10393844" y="2579698"/>
            <a:ext cx="522385" cy="525350"/>
          </a:xfrm>
          <a:prstGeom prst="rect">
            <a:avLst/>
          </a:prstGeom>
        </p:spPr>
      </p:pic>
      <p:sp>
        <p:nvSpPr>
          <p:cNvPr id="16" name="Rounded Rectangle 15"/>
          <p:cNvSpPr/>
          <p:nvPr/>
        </p:nvSpPr>
        <p:spPr>
          <a:xfrm>
            <a:off x="9039982" y="3159460"/>
            <a:ext cx="1841769" cy="427146"/>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smtClean="0"/>
          </a:p>
        </p:txBody>
      </p:sp>
      <p:pic>
        <p:nvPicPr>
          <p:cNvPr id="17" name="Picture 16"/>
          <p:cNvPicPr>
            <a:picLocks noChangeAspect="1"/>
          </p:cNvPicPr>
          <p:nvPr/>
        </p:nvPicPr>
        <p:blipFill>
          <a:blip r:embed="rId3"/>
          <a:stretch>
            <a:fillRect/>
          </a:stretch>
        </p:blipFill>
        <p:spPr>
          <a:xfrm>
            <a:off x="10391790" y="3110358"/>
            <a:ext cx="522385" cy="525350"/>
          </a:xfrm>
          <a:prstGeom prst="rect">
            <a:avLst/>
          </a:prstGeom>
        </p:spPr>
      </p:pic>
      <p:grpSp>
        <p:nvGrpSpPr>
          <p:cNvPr id="71" name="Group 70"/>
          <p:cNvGrpSpPr/>
          <p:nvPr/>
        </p:nvGrpSpPr>
        <p:grpSpPr>
          <a:xfrm>
            <a:off x="6495193" y="4592719"/>
            <a:ext cx="1751292" cy="1082241"/>
            <a:chOff x="3334404" y="1391602"/>
            <a:chExt cx="1709554" cy="1217785"/>
          </a:xfrm>
        </p:grpSpPr>
        <p:sp>
          <p:nvSpPr>
            <p:cNvPr id="90" name="Rounded Rectangle 89"/>
            <p:cNvSpPr/>
            <p:nvPr/>
          </p:nvSpPr>
          <p:spPr>
            <a:xfrm>
              <a:off x="3334404" y="1391602"/>
              <a:ext cx="1229578" cy="1217785"/>
            </a:xfrm>
            <a:prstGeom prst="roundRect">
              <a:avLst/>
            </a:prstGeom>
            <a:solidFill>
              <a:schemeClr val="accent3">
                <a:lumMod val="10000"/>
                <a:lumOff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Resource</a:t>
              </a:r>
              <a:br>
                <a:rPr lang="en-US" sz="1600" dirty="0" smtClean="0"/>
              </a:br>
              <a:r>
                <a:rPr lang="en-US" sz="1600" dirty="0" smtClean="0"/>
                <a:t>Manager</a:t>
              </a:r>
              <a:endParaRPr lang="en-US" sz="1600" dirty="0"/>
            </a:p>
          </p:txBody>
        </p:sp>
        <p:pic>
          <p:nvPicPr>
            <p:cNvPr id="91" name="Picture 90"/>
            <p:cNvPicPr>
              <a:picLocks noChangeAspect="1"/>
            </p:cNvPicPr>
            <p:nvPr/>
          </p:nvPicPr>
          <p:blipFill>
            <a:blip r:embed="rId2">
              <a:duotone>
                <a:prstClr val="black"/>
                <a:srgbClr val="0B0B0B">
                  <a:tint val="45000"/>
                  <a:satMod val="400000"/>
                </a:srgbClr>
              </a:duotone>
              <a:lum bright="-4000" contrast="63000"/>
            </a:blip>
            <a:stretch>
              <a:fillRect/>
            </a:stretch>
          </p:blipFill>
          <p:spPr>
            <a:xfrm>
              <a:off x="4369578" y="1488543"/>
              <a:ext cx="674380" cy="913677"/>
            </a:xfrm>
            <a:prstGeom prst="rect">
              <a:avLst/>
            </a:prstGeom>
          </p:spPr>
        </p:pic>
      </p:grpSp>
      <p:sp>
        <p:nvSpPr>
          <p:cNvPr id="88" name="Rounded Rectangle 87"/>
          <p:cNvSpPr/>
          <p:nvPr/>
        </p:nvSpPr>
        <p:spPr>
          <a:xfrm>
            <a:off x="9039982" y="4064824"/>
            <a:ext cx="1841769" cy="427146"/>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a:p>
        </p:txBody>
      </p:sp>
      <p:pic>
        <p:nvPicPr>
          <p:cNvPr id="89" name="Picture 88"/>
          <p:cNvPicPr>
            <a:picLocks noChangeAspect="1"/>
          </p:cNvPicPr>
          <p:nvPr/>
        </p:nvPicPr>
        <p:blipFill>
          <a:blip r:embed="rId3"/>
          <a:stretch>
            <a:fillRect/>
          </a:stretch>
        </p:blipFill>
        <p:spPr>
          <a:xfrm>
            <a:off x="10391790" y="4015722"/>
            <a:ext cx="522385" cy="525350"/>
          </a:xfrm>
          <a:prstGeom prst="rect">
            <a:avLst/>
          </a:prstGeom>
        </p:spPr>
      </p:pic>
      <p:cxnSp>
        <p:nvCxnSpPr>
          <p:cNvPr id="73" name="Straight Arrow Connector 72"/>
          <p:cNvCxnSpPr/>
          <p:nvPr/>
        </p:nvCxnSpPr>
        <p:spPr>
          <a:xfrm>
            <a:off x="8592034" y="4278398"/>
            <a:ext cx="447949"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8592034" y="5329098"/>
            <a:ext cx="450003"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8592034" y="5859758"/>
            <a:ext cx="447949"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8589980" y="4806292"/>
            <a:ext cx="450003"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a:off x="8592034" y="4278398"/>
            <a:ext cx="3661" cy="1581361"/>
          </a:xfrm>
          <a:prstGeom prst="straightConnector1">
            <a:avLst/>
          </a:prstGeom>
          <a:ln w="9525"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8112389" y="5206922"/>
            <a:ext cx="473114" cy="0"/>
          </a:xfrm>
          <a:prstGeom prst="straightConnector1">
            <a:avLst/>
          </a:prstGeom>
          <a:ln w="9525"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6" name="Rounded Rectangle 85"/>
          <p:cNvSpPr/>
          <p:nvPr/>
        </p:nvSpPr>
        <p:spPr>
          <a:xfrm>
            <a:off x="9039982" y="4592719"/>
            <a:ext cx="1841769" cy="427146"/>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a:p>
        </p:txBody>
      </p:sp>
      <p:pic>
        <p:nvPicPr>
          <p:cNvPr id="87" name="Picture 86"/>
          <p:cNvPicPr>
            <a:picLocks noChangeAspect="1"/>
          </p:cNvPicPr>
          <p:nvPr/>
        </p:nvPicPr>
        <p:blipFill>
          <a:blip r:embed="rId3"/>
          <a:stretch>
            <a:fillRect/>
          </a:stretch>
        </p:blipFill>
        <p:spPr>
          <a:xfrm>
            <a:off x="10391790" y="4543617"/>
            <a:ext cx="522385" cy="525350"/>
          </a:xfrm>
          <a:prstGeom prst="rect">
            <a:avLst/>
          </a:prstGeom>
        </p:spPr>
      </p:pic>
      <p:sp>
        <p:nvSpPr>
          <p:cNvPr id="84" name="Rounded Rectangle 83"/>
          <p:cNvSpPr/>
          <p:nvPr/>
        </p:nvSpPr>
        <p:spPr>
          <a:xfrm>
            <a:off x="9042036" y="5115525"/>
            <a:ext cx="1841769" cy="427146"/>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a:p>
        </p:txBody>
      </p:sp>
      <p:pic>
        <p:nvPicPr>
          <p:cNvPr id="85" name="Picture 84"/>
          <p:cNvPicPr>
            <a:picLocks noChangeAspect="1"/>
          </p:cNvPicPr>
          <p:nvPr/>
        </p:nvPicPr>
        <p:blipFill>
          <a:blip r:embed="rId3"/>
          <a:stretch>
            <a:fillRect/>
          </a:stretch>
        </p:blipFill>
        <p:spPr>
          <a:xfrm>
            <a:off x="10393844" y="5066423"/>
            <a:ext cx="522385" cy="525350"/>
          </a:xfrm>
          <a:prstGeom prst="rect">
            <a:avLst/>
          </a:prstGeom>
        </p:spPr>
      </p:pic>
      <p:sp>
        <p:nvSpPr>
          <p:cNvPr id="82" name="Rounded Rectangle 81"/>
          <p:cNvSpPr/>
          <p:nvPr/>
        </p:nvSpPr>
        <p:spPr>
          <a:xfrm>
            <a:off x="9039982" y="5646185"/>
            <a:ext cx="1841769" cy="427146"/>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smtClean="0"/>
          </a:p>
        </p:txBody>
      </p:sp>
      <p:pic>
        <p:nvPicPr>
          <p:cNvPr id="83" name="Picture 82"/>
          <p:cNvPicPr>
            <a:picLocks noChangeAspect="1"/>
          </p:cNvPicPr>
          <p:nvPr/>
        </p:nvPicPr>
        <p:blipFill>
          <a:blip r:embed="rId3"/>
          <a:stretch>
            <a:fillRect/>
          </a:stretch>
        </p:blipFill>
        <p:spPr>
          <a:xfrm>
            <a:off x="10391790" y="5597083"/>
            <a:ext cx="522385" cy="525350"/>
          </a:xfrm>
          <a:prstGeom prst="rect">
            <a:avLst/>
          </a:prstGeom>
        </p:spPr>
      </p:pic>
      <p:grpSp>
        <p:nvGrpSpPr>
          <p:cNvPr id="28" name="Group 27"/>
          <p:cNvGrpSpPr/>
          <p:nvPr/>
        </p:nvGrpSpPr>
        <p:grpSpPr>
          <a:xfrm>
            <a:off x="762781" y="1888991"/>
            <a:ext cx="1870364" cy="1906764"/>
            <a:chOff x="967255" y="1989489"/>
            <a:chExt cx="1870364" cy="1906764"/>
          </a:xfrm>
        </p:grpSpPr>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1729" y="1989489"/>
              <a:ext cx="1461416" cy="1461416"/>
            </a:xfrm>
            <a:prstGeom prst="rect">
              <a:avLst/>
            </a:prstGeom>
          </p:spPr>
        </p:pic>
        <p:sp>
          <p:nvSpPr>
            <p:cNvPr id="27" name="TextBox 26"/>
            <p:cNvSpPr txBox="1"/>
            <p:nvPr/>
          </p:nvSpPr>
          <p:spPr>
            <a:xfrm>
              <a:off x="967255" y="3373033"/>
              <a:ext cx="1870364" cy="523220"/>
            </a:xfrm>
            <a:prstGeom prst="rect">
              <a:avLst/>
            </a:prstGeom>
            <a:noFill/>
          </p:spPr>
          <p:txBody>
            <a:bodyPr wrap="square" rtlCol="0">
              <a:spAutoFit/>
            </a:bodyPr>
            <a:lstStyle/>
            <a:p>
              <a:pPr algn="ctr"/>
              <a:r>
                <a:rPr lang="en-US" sz="2800" dirty="0" smtClean="0">
                  <a:solidFill>
                    <a:schemeClr val="accent5"/>
                  </a:solidFill>
                </a:rPr>
                <a:t>Andrew</a:t>
              </a:r>
              <a:endParaRPr lang="en-US" sz="2800" dirty="0">
                <a:solidFill>
                  <a:schemeClr val="accent5"/>
                </a:solidFill>
              </a:endParaRPr>
            </a:p>
          </p:txBody>
        </p:sp>
      </p:grpSp>
      <p:grpSp>
        <p:nvGrpSpPr>
          <p:cNvPr id="29" name="Group 28"/>
          <p:cNvGrpSpPr/>
          <p:nvPr/>
        </p:nvGrpSpPr>
        <p:grpSpPr>
          <a:xfrm>
            <a:off x="762781" y="4253007"/>
            <a:ext cx="1870364" cy="1907829"/>
            <a:chOff x="905810" y="4476214"/>
            <a:chExt cx="1870364" cy="1907829"/>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284" y="4476214"/>
              <a:ext cx="1461416" cy="1461416"/>
            </a:xfrm>
            <a:prstGeom prst="rect">
              <a:avLst/>
            </a:prstGeom>
          </p:spPr>
        </p:pic>
        <p:sp>
          <p:nvSpPr>
            <p:cNvPr id="67" name="TextBox 66"/>
            <p:cNvSpPr txBox="1"/>
            <p:nvPr/>
          </p:nvSpPr>
          <p:spPr>
            <a:xfrm>
              <a:off x="905810" y="5860823"/>
              <a:ext cx="1870364" cy="523220"/>
            </a:xfrm>
            <a:prstGeom prst="rect">
              <a:avLst/>
            </a:prstGeom>
            <a:noFill/>
          </p:spPr>
          <p:txBody>
            <a:bodyPr wrap="square" rtlCol="0">
              <a:spAutoFit/>
            </a:bodyPr>
            <a:lstStyle/>
            <a:p>
              <a:pPr algn="ctr"/>
              <a:r>
                <a:rPr lang="en-US" sz="2800" dirty="0" err="1" smtClean="0">
                  <a:solidFill>
                    <a:schemeClr val="accent5"/>
                  </a:solidFill>
                </a:rPr>
                <a:t>Karthik</a:t>
              </a:r>
              <a:endParaRPr lang="en-US" sz="2800" dirty="0">
                <a:solidFill>
                  <a:schemeClr val="accent5"/>
                </a:solidFill>
              </a:endParaRPr>
            </a:p>
          </p:txBody>
        </p:sp>
      </p:grpSp>
      <p:grpSp>
        <p:nvGrpSpPr>
          <p:cNvPr id="65" name="Group 64"/>
          <p:cNvGrpSpPr/>
          <p:nvPr/>
        </p:nvGrpSpPr>
        <p:grpSpPr>
          <a:xfrm>
            <a:off x="4686300" y="2005245"/>
            <a:ext cx="1271154" cy="466722"/>
            <a:chOff x="4686300" y="1872633"/>
            <a:chExt cx="1271154" cy="466722"/>
          </a:xfrm>
        </p:grpSpPr>
        <p:cxnSp>
          <p:nvCxnSpPr>
            <p:cNvPr id="31" name="Straight Connector 30"/>
            <p:cNvCxnSpPr/>
            <p:nvPr/>
          </p:nvCxnSpPr>
          <p:spPr>
            <a:xfrm>
              <a:off x="4686300" y="1888991"/>
              <a:ext cx="1267691" cy="0"/>
            </a:xfrm>
            <a:prstGeom prst="line">
              <a:avLst/>
            </a:prstGeom>
            <a:ln w="3810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4689763" y="2319567"/>
              <a:ext cx="1267691" cy="0"/>
            </a:xfrm>
            <a:prstGeom prst="line">
              <a:avLst/>
            </a:prstGeom>
            <a:ln w="3810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5957454" y="1872633"/>
              <a:ext cx="0" cy="466722"/>
            </a:xfrm>
            <a:prstGeom prst="line">
              <a:avLst/>
            </a:prstGeom>
            <a:ln w="38100">
              <a:solidFill>
                <a:srgbClr val="7030A0"/>
              </a:solidFill>
            </a:ln>
            <a:effectLst/>
          </p:spPr>
          <p:style>
            <a:lnRef idx="2">
              <a:schemeClr val="accent1"/>
            </a:lnRef>
            <a:fillRef idx="0">
              <a:schemeClr val="accent1"/>
            </a:fillRef>
            <a:effectRef idx="1">
              <a:schemeClr val="accent1"/>
            </a:effectRef>
            <a:fontRef idx="minor">
              <a:schemeClr val="tx1"/>
            </a:fontRef>
          </p:style>
        </p:cxnSp>
      </p:grpSp>
      <p:grpSp>
        <p:nvGrpSpPr>
          <p:cNvPr id="97" name="Group 96"/>
          <p:cNvGrpSpPr/>
          <p:nvPr/>
        </p:nvGrpSpPr>
        <p:grpSpPr>
          <a:xfrm>
            <a:off x="4682837" y="2854125"/>
            <a:ext cx="1271154" cy="466722"/>
            <a:chOff x="4686300" y="1872633"/>
            <a:chExt cx="1271154" cy="466722"/>
          </a:xfrm>
        </p:grpSpPr>
        <p:cxnSp>
          <p:nvCxnSpPr>
            <p:cNvPr id="98" name="Straight Connector 97"/>
            <p:cNvCxnSpPr/>
            <p:nvPr/>
          </p:nvCxnSpPr>
          <p:spPr>
            <a:xfrm>
              <a:off x="4686300" y="1888991"/>
              <a:ext cx="1267691" cy="0"/>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4689763" y="2319567"/>
              <a:ext cx="1267691" cy="0"/>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5957454" y="1872633"/>
              <a:ext cx="0" cy="466722"/>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grpSp>
      <p:grpSp>
        <p:nvGrpSpPr>
          <p:cNvPr id="115" name="Group 114"/>
          <p:cNvGrpSpPr/>
          <p:nvPr/>
        </p:nvGrpSpPr>
        <p:grpSpPr>
          <a:xfrm>
            <a:off x="4679374" y="4544156"/>
            <a:ext cx="1271154" cy="466722"/>
            <a:chOff x="4686300" y="1872633"/>
            <a:chExt cx="1271154" cy="466722"/>
          </a:xfrm>
        </p:grpSpPr>
        <p:cxnSp>
          <p:nvCxnSpPr>
            <p:cNvPr id="116" name="Straight Connector 115"/>
            <p:cNvCxnSpPr/>
            <p:nvPr/>
          </p:nvCxnSpPr>
          <p:spPr>
            <a:xfrm>
              <a:off x="4686300" y="1888991"/>
              <a:ext cx="1267691" cy="0"/>
            </a:xfrm>
            <a:prstGeom prst="line">
              <a:avLst/>
            </a:prstGeom>
            <a:ln w="3810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4689763" y="2319567"/>
              <a:ext cx="1267691" cy="0"/>
            </a:xfrm>
            <a:prstGeom prst="line">
              <a:avLst/>
            </a:prstGeom>
            <a:ln w="3810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5957454" y="1872633"/>
              <a:ext cx="0" cy="466722"/>
            </a:xfrm>
            <a:prstGeom prst="line">
              <a:avLst/>
            </a:prstGeom>
            <a:ln w="38100">
              <a:solidFill>
                <a:srgbClr val="7030A0"/>
              </a:solidFill>
            </a:ln>
            <a:effectLst/>
          </p:spPr>
          <p:style>
            <a:lnRef idx="2">
              <a:schemeClr val="accent1"/>
            </a:lnRef>
            <a:fillRef idx="0">
              <a:schemeClr val="accent1"/>
            </a:fillRef>
            <a:effectRef idx="1">
              <a:schemeClr val="accent1"/>
            </a:effectRef>
            <a:fontRef idx="minor">
              <a:schemeClr val="tx1"/>
            </a:fontRef>
          </p:style>
        </p:cxnSp>
      </p:grpSp>
      <p:grpSp>
        <p:nvGrpSpPr>
          <p:cNvPr id="119" name="Group 118"/>
          <p:cNvGrpSpPr/>
          <p:nvPr/>
        </p:nvGrpSpPr>
        <p:grpSpPr>
          <a:xfrm>
            <a:off x="4675911" y="5393036"/>
            <a:ext cx="1271154" cy="466722"/>
            <a:chOff x="4686300" y="1872633"/>
            <a:chExt cx="1271154" cy="466722"/>
          </a:xfrm>
        </p:grpSpPr>
        <p:cxnSp>
          <p:nvCxnSpPr>
            <p:cNvPr id="120" name="Straight Connector 119"/>
            <p:cNvCxnSpPr/>
            <p:nvPr/>
          </p:nvCxnSpPr>
          <p:spPr>
            <a:xfrm>
              <a:off x="4686300" y="1888991"/>
              <a:ext cx="1267691" cy="0"/>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4689763" y="2319567"/>
              <a:ext cx="1267691" cy="0"/>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5957454" y="1872633"/>
              <a:ext cx="0" cy="466722"/>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grpSp>
      <p:sp>
        <p:nvSpPr>
          <p:cNvPr id="66" name="Rectangle 65"/>
          <p:cNvSpPr/>
          <p:nvPr/>
        </p:nvSpPr>
        <p:spPr>
          <a:xfrm>
            <a:off x="5496791" y="2105994"/>
            <a:ext cx="270164" cy="2701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5174674" y="2105994"/>
            <a:ext cx="270164" cy="2701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4849092" y="2106097"/>
            <a:ext cx="270164" cy="2701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5514109" y="5490851"/>
            <a:ext cx="270164" cy="2701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5191992" y="5490851"/>
            <a:ext cx="270164" cy="2701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4866410" y="5490954"/>
            <a:ext cx="270164" cy="2701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514109" y="4642435"/>
            <a:ext cx="270164" cy="2701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5191992" y="4642435"/>
            <a:ext cx="270164" cy="2701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866410" y="4642538"/>
            <a:ext cx="270164" cy="2701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3995193" y="2005245"/>
            <a:ext cx="532435" cy="461665"/>
          </a:xfrm>
          <a:prstGeom prst="rect">
            <a:avLst/>
          </a:prstGeom>
          <a:noFill/>
        </p:spPr>
        <p:txBody>
          <a:bodyPr wrap="square" rtlCol="0">
            <a:spAutoFit/>
          </a:bodyPr>
          <a:lstStyle/>
          <a:p>
            <a:r>
              <a:rPr lang="en-US" sz="2400" dirty="0" smtClean="0">
                <a:solidFill>
                  <a:schemeClr val="accent5"/>
                </a:solidFill>
              </a:rPr>
              <a:t>50</a:t>
            </a:r>
            <a:endParaRPr lang="en-US" sz="2400" dirty="0">
              <a:solidFill>
                <a:schemeClr val="accent5"/>
              </a:solidFill>
            </a:endParaRPr>
          </a:p>
        </p:txBody>
      </p:sp>
      <p:sp>
        <p:nvSpPr>
          <p:cNvPr id="131" name="TextBox 130"/>
          <p:cNvSpPr txBox="1"/>
          <p:nvPr/>
        </p:nvSpPr>
        <p:spPr>
          <a:xfrm>
            <a:off x="3995193" y="2827199"/>
            <a:ext cx="532435" cy="461665"/>
          </a:xfrm>
          <a:prstGeom prst="rect">
            <a:avLst/>
          </a:prstGeom>
          <a:noFill/>
        </p:spPr>
        <p:txBody>
          <a:bodyPr wrap="square" rtlCol="0">
            <a:spAutoFit/>
          </a:bodyPr>
          <a:lstStyle/>
          <a:p>
            <a:r>
              <a:rPr lang="en-US" sz="2400" dirty="0" smtClean="0">
                <a:solidFill>
                  <a:schemeClr val="accent5"/>
                </a:solidFill>
              </a:rPr>
              <a:t>50</a:t>
            </a:r>
            <a:endParaRPr lang="en-US" sz="2400" dirty="0">
              <a:solidFill>
                <a:schemeClr val="accent5"/>
              </a:solidFill>
            </a:endParaRPr>
          </a:p>
        </p:txBody>
      </p:sp>
      <p:sp>
        <p:nvSpPr>
          <p:cNvPr id="132" name="TextBox 131"/>
          <p:cNvSpPr txBox="1"/>
          <p:nvPr/>
        </p:nvSpPr>
        <p:spPr>
          <a:xfrm>
            <a:off x="3995194" y="4560514"/>
            <a:ext cx="532435" cy="461665"/>
          </a:xfrm>
          <a:prstGeom prst="rect">
            <a:avLst/>
          </a:prstGeom>
          <a:noFill/>
        </p:spPr>
        <p:txBody>
          <a:bodyPr wrap="square" rtlCol="0">
            <a:spAutoFit/>
          </a:bodyPr>
          <a:lstStyle/>
          <a:p>
            <a:r>
              <a:rPr lang="en-US" sz="2400" dirty="0" smtClean="0">
                <a:solidFill>
                  <a:schemeClr val="accent5"/>
                </a:solidFill>
              </a:rPr>
              <a:t>50</a:t>
            </a:r>
            <a:endParaRPr lang="en-US" sz="2400" dirty="0">
              <a:solidFill>
                <a:schemeClr val="accent5"/>
              </a:solidFill>
            </a:endParaRPr>
          </a:p>
        </p:txBody>
      </p:sp>
      <p:sp>
        <p:nvSpPr>
          <p:cNvPr id="133" name="TextBox 132"/>
          <p:cNvSpPr txBox="1"/>
          <p:nvPr/>
        </p:nvSpPr>
        <p:spPr>
          <a:xfrm>
            <a:off x="3995194" y="5382468"/>
            <a:ext cx="532435" cy="461665"/>
          </a:xfrm>
          <a:prstGeom prst="rect">
            <a:avLst/>
          </a:prstGeom>
          <a:noFill/>
        </p:spPr>
        <p:txBody>
          <a:bodyPr wrap="square" rtlCol="0">
            <a:spAutoFit/>
          </a:bodyPr>
          <a:lstStyle/>
          <a:p>
            <a:r>
              <a:rPr lang="en-US" sz="2400" dirty="0" smtClean="0">
                <a:solidFill>
                  <a:schemeClr val="accent5"/>
                </a:solidFill>
              </a:rPr>
              <a:t>50</a:t>
            </a:r>
            <a:endParaRPr lang="en-US" sz="2400" dirty="0">
              <a:solidFill>
                <a:schemeClr val="accent5"/>
              </a:solidFill>
            </a:endParaRPr>
          </a:p>
        </p:txBody>
      </p:sp>
    </p:spTree>
    <p:extLst>
      <p:ext uri="{BB962C8B-B14F-4D97-AF65-F5344CB8AC3E}">
        <p14:creationId xmlns:p14="http://schemas.microsoft.com/office/powerpoint/2010/main" val="307134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additive="base">
                                        <p:cTn id="17" dur="500" fill="hold"/>
                                        <p:tgtEl>
                                          <p:spTgt spid="124"/>
                                        </p:tgtEl>
                                        <p:attrNameLst>
                                          <p:attrName>ppt_x</p:attrName>
                                        </p:attrNameLst>
                                      </p:cBhvr>
                                      <p:tavLst>
                                        <p:tav tm="0">
                                          <p:val>
                                            <p:strVal val="0-#ppt_w/2"/>
                                          </p:val>
                                        </p:tav>
                                        <p:tav tm="100000">
                                          <p:val>
                                            <p:strVal val="#ppt_x"/>
                                          </p:val>
                                        </p:tav>
                                      </p:tavLst>
                                    </p:anim>
                                    <p:anim calcmode="lin" valueType="num">
                                      <p:cBhvr additive="base">
                                        <p:cTn id="18" dur="500" fill="hold"/>
                                        <p:tgtEl>
                                          <p:spTgt spid="12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23"/>
                                        </p:tgtEl>
                                        <p:attrNameLst>
                                          <p:attrName>style.visibility</p:attrName>
                                        </p:attrNameLst>
                                      </p:cBhvr>
                                      <p:to>
                                        <p:strVal val="visible"/>
                                      </p:to>
                                    </p:set>
                                    <p:anim calcmode="lin" valueType="num">
                                      <p:cBhvr additive="base">
                                        <p:cTn id="21" dur="500" fill="hold"/>
                                        <p:tgtEl>
                                          <p:spTgt spid="123"/>
                                        </p:tgtEl>
                                        <p:attrNameLst>
                                          <p:attrName>ppt_x</p:attrName>
                                        </p:attrNameLst>
                                      </p:cBhvr>
                                      <p:tavLst>
                                        <p:tav tm="0">
                                          <p:val>
                                            <p:strVal val="0-#ppt_w/2"/>
                                          </p:val>
                                        </p:tav>
                                        <p:tav tm="100000">
                                          <p:val>
                                            <p:strVal val="#ppt_x"/>
                                          </p:val>
                                        </p:tav>
                                      </p:tavLst>
                                    </p:anim>
                                    <p:anim calcmode="lin" valueType="num">
                                      <p:cBhvr additive="base">
                                        <p:cTn id="22" dur="500" fill="hold"/>
                                        <p:tgtEl>
                                          <p:spTgt spid="12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additive="base">
                                        <p:cTn id="25" dur="500" fill="hold"/>
                                        <p:tgtEl>
                                          <p:spTgt spid="66"/>
                                        </p:tgtEl>
                                        <p:attrNameLst>
                                          <p:attrName>ppt_x</p:attrName>
                                        </p:attrNameLst>
                                      </p:cBhvr>
                                      <p:tavLst>
                                        <p:tav tm="0">
                                          <p:val>
                                            <p:strVal val="0-#ppt_w/2"/>
                                          </p:val>
                                        </p:tav>
                                        <p:tav tm="100000">
                                          <p:val>
                                            <p:strVal val="#ppt_x"/>
                                          </p:val>
                                        </p:tav>
                                      </p:tavLst>
                                    </p:anim>
                                    <p:anim calcmode="lin" valueType="num">
                                      <p:cBhvr additive="base">
                                        <p:cTn id="26" dur="500" fill="hold"/>
                                        <p:tgtEl>
                                          <p:spTgt spid="6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27"/>
                                        </p:tgtEl>
                                        <p:attrNameLst>
                                          <p:attrName>style.visibility</p:attrName>
                                        </p:attrNameLst>
                                      </p:cBhvr>
                                      <p:to>
                                        <p:strVal val="visible"/>
                                      </p:to>
                                    </p:set>
                                    <p:anim calcmode="lin" valueType="num">
                                      <p:cBhvr additive="base">
                                        <p:cTn id="29" dur="500" fill="hold"/>
                                        <p:tgtEl>
                                          <p:spTgt spid="127"/>
                                        </p:tgtEl>
                                        <p:attrNameLst>
                                          <p:attrName>ppt_x</p:attrName>
                                        </p:attrNameLst>
                                      </p:cBhvr>
                                      <p:tavLst>
                                        <p:tav tm="0">
                                          <p:val>
                                            <p:strVal val="0-#ppt_w/2"/>
                                          </p:val>
                                        </p:tav>
                                        <p:tav tm="100000">
                                          <p:val>
                                            <p:strVal val="#ppt_x"/>
                                          </p:val>
                                        </p:tav>
                                      </p:tavLst>
                                    </p:anim>
                                    <p:anim calcmode="lin" valueType="num">
                                      <p:cBhvr additive="base">
                                        <p:cTn id="30" dur="500" fill="hold"/>
                                        <p:tgtEl>
                                          <p:spTgt spid="12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0-#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25"/>
                                        </p:tgtEl>
                                        <p:attrNameLst>
                                          <p:attrName>style.visibility</p:attrName>
                                        </p:attrNameLst>
                                      </p:cBhvr>
                                      <p:to>
                                        <p:strVal val="visible"/>
                                      </p:to>
                                    </p:set>
                                    <p:anim calcmode="lin" valueType="num">
                                      <p:cBhvr additive="base">
                                        <p:cTn id="37" dur="500" fill="hold"/>
                                        <p:tgtEl>
                                          <p:spTgt spid="125"/>
                                        </p:tgtEl>
                                        <p:attrNameLst>
                                          <p:attrName>ppt_x</p:attrName>
                                        </p:attrNameLst>
                                      </p:cBhvr>
                                      <p:tavLst>
                                        <p:tav tm="0">
                                          <p:val>
                                            <p:strVal val="0-#ppt_w/2"/>
                                          </p:val>
                                        </p:tav>
                                        <p:tav tm="100000">
                                          <p:val>
                                            <p:strVal val="#ppt_x"/>
                                          </p:val>
                                        </p:tav>
                                      </p:tavLst>
                                    </p:anim>
                                    <p:anim calcmode="lin" valueType="num">
                                      <p:cBhvr additive="base">
                                        <p:cTn id="38" dur="500" fill="hold"/>
                                        <p:tgtEl>
                                          <p:spTgt spid="12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1000" fill="hold"/>
                                        <p:tgtEl>
                                          <p:spTgt spid="22"/>
                                        </p:tgtEl>
                                        <p:attrNameLst>
                                          <p:attrName>fillcolor</p:attrName>
                                        </p:attrNameLst>
                                      </p:cBhvr>
                                      <p:to>
                                        <a:srgbClr val="7030A0"/>
                                      </p:to>
                                    </p:animClr>
                                    <p:set>
                                      <p:cBhvr>
                                        <p:cTn id="43" dur="1000" fill="hold"/>
                                        <p:tgtEl>
                                          <p:spTgt spid="22"/>
                                        </p:tgtEl>
                                        <p:attrNameLst>
                                          <p:attrName>fill.type</p:attrName>
                                        </p:attrNameLst>
                                      </p:cBhvr>
                                      <p:to>
                                        <p:strVal val="solid"/>
                                      </p:to>
                                    </p:set>
                                    <p:set>
                                      <p:cBhvr>
                                        <p:cTn id="44" dur="1000" fill="hold"/>
                                        <p:tgtEl>
                                          <p:spTgt spid="22"/>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1000" fill="hold"/>
                                        <p:tgtEl>
                                          <p:spTgt spid="20"/>
                                        </p:tgtEl>
                                        <p:attrNameLst>
                                          <p:attrName>fillcolor</p:attrName>
                                        </p:attrNameLst>
                                      </p:cBhvr>
                                      <p:to>
                                        <a:srgbClr val="7030A0"/>
                                      </p:to>
                                    </p:animClr>
                                    <p:set>
                                      <p:cBhvr>
                                        <p:cTn id="47" dur="1000" fill="hold"/>
                                        <p:tgtEl>
                                          <p:spTgt spid="20"/>
                                        </p:tgtEl>
                                        <p:attrNameLst>
                                          <p:attrName>fill.type</p:attrName>
                                        </p:attrNameLst>
                                      </p:cBhvr>
                                      <p:to>
                                        <p:strVal val="solid"/>
                                      </p:to>
                                    </p:set>
                                    <p:set>
                                      <p:cBhvr>
                                        <p:cTn id="48" dur="1000" fill="hold"/>
                                        <p:tgtEl>
                                          <p:spTgt spid="20"/>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1000" fill="hold"/>
                                        <p:tgtEl>
                                          <p:spTgt spid="18"/>
                                        </p:tgtEl>
                                        <p:attrNameLst>
                                          <p:attrName>fillcolor</p:attrName>
                                        </p:attrNameLst>
                                      </p:cBhvr>
                                      <p:to>
                                        <a:srgbClr val="7030A0"/>
                                      </p:to>
                                    </p:animClr>
                                    <p:set>
                                      <p:cBhvr>
                                        <p:cTn id="51" dur="1000" fill="hold"/>
                                        <p:tgtEl>
                                          <p:spTgt spid="18"/>
                                        </p:tgtEl>
                                        <p:attrNameLst>
                                          <p:attrName>fill.type</p:attrName>
                                        </p:attrNameLst>
                                      </p:cBhvr>
                                      <p:to>
                                        <p:strVal val="solid"/>
                                      </p:to>
                                    </p:set>
                                    <p:set>
                                      <p:cBhvr>
                                        <p:cTn id="52" dur="1000" fill="hold"/>
                                        <p:tgtEl>
                                          <p:spTgt spid="18"/>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1000" fill="hold"/>
                                        <p:tgtEl>
                                          <p:spTgt spid="16"/>
                                        </p:tgtEl>
                                        <p:attrNameLst>
                                          <p:attrName>fillcolor</p:attrName>
                                        </p:attrNameLst>
                                      </p:cBhvr>
                                      <p:to>
                                        <a:srgbClr val="7030A0"/>
                                      </p:to>
                                    </p:animClr>
                                    <p:set>
                                      <p:cBhvr>
                                        <p:cTn id="55" dur="1000" fill="hold"/>
                                        <p:tgtEl>
                                          <p:spTgt spid="16"/>
                                        </p:tgtEl>
                                        <p:attrNameLst>
                                          <p:attrName>fill.type</p:attrName>
                                        </p:attrNameLst>
                                      </p:cBhvr>
                                      <p:to>
                                        <p:strVal val="solid"/>
                                      </p:to>
                                    </p:set>
                                    <p:set>
                                      <p:cBhvr>
                                        <p:cTn id="56" dur="1000" fill="hold"/>
                                        <p:tgtEl>
                                          <p:spTgt spid="16"/>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1000" fill="hold"/>
                                        <p:tgtEl>
                                          <p:spTgt spid="88"/>
                                        </p:tgtEl>
                                        <p:attrNameLst>
                                          <p:attrName>fillcolor</p:attrName>
                                        </p:attrNameLst>
                                      </p:cBhvr>
                                      <p:to>
                                        <a:srgbClr val="92D050"/>
                                      </p:to>
                                    </p:animClr>
                                    <p:set>
                                      <p:cBhvr>
                                        <p:cTn id="59" dur="1000" fill="hold"/>
                                        <p:tgtEl>
                                          <p:spTgt spid="88"/>
                                        </p:tgtEl>
                                        <p:attrNameLst>
                                          <p:attrName>fill.type</p:attrName>
                                        </p:attrNameLst>
                                      </p:cBhvr>
                                      <p:to>
                                        <p:strVal val="solid"/>
                                      </p:to>
                                    </p:set>
                                    <p:set>
                                      <p:cBhvr>
                                        <p:cTn id="60" dur="1000" fill="hold"/>
                                        <p:tgtEl>
                                          <p:spTgt spid="88"/>
                                        </p:tgtEl>
                                        <p:attrNameLst>
                                          <p:attrName>fill.on</p:attrName>
                                        </p:attrNameLst>
                                      </p:cBhvr>
                                      <p:to>
                                        <p:strVal val="true"/>
                                      </p:to>
                                    </p:set>
                                  </p:childTnLst>
                                </p:cTn>
                              </p:par>
                              <p:par>
                                <p:cTn id="61" presetID="1" presetClass="emph" presetSubtype="2" fill="hold" nodeType="withEffect">
                                  <p:stCondLst>
                                    <p:cond delay="0"/>
                                  </p:stCondLst>
                                  <p:childTnLst>
                                    <p:animClr clrSpc="rgb" dir="cw">
                                      <p:cBhvr>
                                        <p:cTn id="62" dur="1000" fill="hold"/>
                                        <p:tgtEl>
                                          <p:spTgt spid="86"/>
                                        </p:tgtEl>
                                        <p:attrNameLst>
                                          <p:attrName>fillcolor</p:attrName>
                                        </p:attrNameLst>
                                      </p:cBhvr>
                                      <p:to>
                                        <a:srgbClr val="92D050"/>
                                      </p:to>
                                    </p:animClr>
                                    <p:set>
                                      <p:cBhvr>
                                        <p:cTn id="63" dur="1000" fill="hold"/>
                                        <p:tgtEl>
                                          <p:spTgt spid="86"/>
                                        </p:tgtEl>
                                        <p:attrNameLst>
                                          <p:attrName>fill.type</p:attrName>
                                        </p:attrNameLst>
                                      </p:cBhvr>
                                      <p:to>
                                        <p:strVal val="solid"/>
                                      </p:to>
                                    </p:set>
                                    <p:set>
                                      <p:cBhvr>
                                        <p:cTn id="64" dur="1000" fill="hold"/>
                                        <p:tgtEl>
                                          <p:spTgt spid="86"/>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1000" fill="hold"/>
                                        <p:tgtEl>
                                          <p:spTgt spid="84"/>
                                        </p:tgtEl>
                                        <p:attrNameLst>
                                          <p:attrName>fillcolor</p:attrName>
                                        </p:attrNameLst>
                                      </p:cBhvr>
                                      <p:to>
                                        <a:srgbClr val="92D050"/>
                                      </p:to>
                                    </p:animClr>
                                    <p:set>
                                      <p:cBhvr>
                                        <p:cTn id="67" dur="1000" fill="hold"/>
                                        <p:tgtEl>
                                          <p:spTgt spid="84"/>
                                        </p:tgtEl>
                                        <p:attrNameLst>
                                          <p:attrName>fill.type</p:attrName>
                                        </p:attrNameLst>
                                      </p:cBhvr>
                                      <p:to>
                                        <p:strVal val="solid"/>
                                      </p:to>
                                    </p:set>
                                    <p:set>
                                      <p:cBhvr>
                                        <p:cTn id="68" dur="1000" fill="hold"/>
                                        <p:tgtEl>
                                          <p:spTgt spid="84"/>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1000" fill="hold"/>
                                        <p:tgtEl>
                                          <p:spTgt spid="82"/>
                                        </p:tgtEl>
                                        <p:attrNameLst>
                                          <p:attrName>fillcolor</p:attrName>
                                        </p:attrNameLst>
                                      </p:cBhvr>
                                      <p:to>
                                        <a:srgbClr val="92D050"/>
                                      </p:to>
                                    </p:animClr>
                                    <p:set>
                                      <p:cBhvr>
                                        <p:cTn id="71" dur="1000" fill="hold"/>
                                        <p:tgtEl>
                                          <p:spTgt spid="82"/>
                                        </p:tgtEl>
                                        <p:attrNameLst>
                                          <p:attrName>fill.type</p:attrName>
                                        </p:attrNameLst>
                                      </p:cBhvr>
                                      <p:to>
                                        <p:strVal val="solid"/>
                                      </p:to>
                                    </p:set>
                                    <p:set>
                                      <p:cBhvr>
                                        <p:cTn id="72" dur="1000" fill="hold"/>
                                        <p:tgtEl>
                                          <p:spTgt spid="82"/>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30"/>
                                        </p:tgtEl>
                                        <p:attrNameLst>
                                          <p:attrName>style.visibility</p:attrName>
                                        </p:attrNameLst>
                                      </p:cBhvr>
                                      <p:to>
                                        <p:strVal val="visible"/>
                                      </p:to>
                                    </p:set>
                                    <p:anim calcmode="lin" valueType="num">
                                      <p:cBhvr additive="base">
                                        <p:cTn id="77" dur="500" fill="hold"/>
                                        <p:tgtEl>
                                          <p:spTgt spid="130"/>
                                        </p:tgtEl>
                                        <p:attrNameLst>
                                          <p:attrName>ppt_x</p:attrName>
                                        </p:attrNameLst>
                                      </p:cBhvr>
                                      <p:tavLst>
                                        <p:tav tm="0">
                                          <p:val>
                                            <p:strVal val="0-#ppt_w/2"/>
                                          </p:val>
                                        </p:tav>
                                        <p:tav tm="100000">
                                          <p:val>
                                            <p:strVal val="#ppt_x"/>
                                          </p:val>
                                        </p:tav>
                                      </p:tavLst>
                                    </p:anim>
                                    <p:anim calcmode="lin" valueType="num">
                                      <p:cBhvr additive="base">
                                        <p:cTn id="78" dur="500" fill="hold"/>
                                        <p:tgtEl>
                                          <p:spTgt spid="130"/>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129"/>
                                        </p:tgtEl>
                                        <p:attrNameLst>
                                          <p:attrName>style.visibility</p:attrName>
                                        </p:attrNameLst>
                                      </p:cBhvr>
                                      <p:to>
                                        <p:strVal val="visible"/>
                                      </p:to>
                                    </p:set>
                                    <p:anim calcmode="lin" valueType="num">
                                      <p:cBhvr additive="base">
                                        <p:cTn id="81" dur="500" fill="hold"/>
                                        <p:tgtEl>
                                          <p:spTgt spid="129"/>
                                        </p:tgtEl>
                                        <p:attrNameLst>
                                          <p:attrName>ppt_x</p:attrName>
                                        </p:attrNameLst>
                                      </p:cBhvr>
                                      <p:tavLst>
                                        <p:tav tm="0">
                                          <p:val>
                                            <p:strVal val="0-#ppt_w/2"/>
                                          </p:val>
                                        </p:tav>
                                        <p:tav tm="100000">
                                          <p:val>
                                            <p:strVal val="#ppt_x"/>
                                          </p:val>
                                        </p:tav>
                                      </p:tavLst>
                                    </p:anim>
                                    <p:anim calcmode="lin" valueType="num">
                                      <p:cBhvr additive="base">
                                        <p:cTn id="82" dur="500" fill="hold"/>
                                        <p:tgtEl>
                                          <p:spTgt spid="129"/>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128"/>
                                        </p:tgtEl>
                                        <p:attrNameLst>
                                          <p:attrName>style.visibility</p:attrName>
                                        </p:attrNameLst>
                                      </p:cBhvr>
                                      <p:to>
                                        <p:strVal val="visible"/>
                                      </p:to>
                                    </p:set>
                                    <p:anim calcmode="lin" valueType="num">
                                      <p:cBhvr additive="base">
                                        <p:cTn id="85" dur="500" fill="hold"/>
                                        <p:tgtEl>
                                          <p:spTgt spid="128"/>
                                        </p:tgtEl>
                                        <p:attrNameLst>
                                          <p:attrName>ppt_x</p:attrName>
                                        </p:attrNameLst>
                                      </p:cBhvr>
                                      <p:tavLst>
                                        <p:tav tm="0">
                                          <p:val>
                                            <p:strVal val="0-#ppt_w/2"/>
                                          </p:val>
                                        </p:tav>
                                        <p:tav tm="100000">
                                          <p:val>
                                            <p:strVal val="#ppt_x"/>
                                          </p:val>
                                        </p:tav>
                                      </p:tavLst>
                                    </p:anim>
                                    <p:anim calcmode="lin" valueType="num">
                                      <p:cBhvr additive="base">
                                        <p:cTn id="86" dur="500" fill="hold"/>
                                        <p:tgtEl>
                                          <p:spTgt spid="128"/>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 presetClass="emph" presetSubtype="2" fill="hold" nodeType="clickEffect">
                                  <p:stCondLst>
                                    <p:cond delay="0"/>
                                  </p:stCondLst>
                                  <p:childTnLst>
                                    <p:animClr clrSpc="rgb" dir="cw">
                                      <p:cBhvr>
                                        <p:cTn id="90" dur="1000" fill="hold"/>
                                        <p:tgtEl>
                                          <p:spTgt spid="88"/>
                                        </p:tgtEl>
                                        <p:attrNameLst>
                                          <p:attrName>fillcolor</p:attrName>
                                        </p:attrNameLst>
                                      </p:cBhvr>
                                      <p:to>
                                        <a:srgbClr val="7030A0"/>
                                      </p:to>
                                    </p:animClr>
                                    <p:set>
                                      <p:cBhvr>
                                        <p:cTn id="91" dur="1000" fill="hold"/>
                                        <p:tgtEl>
                                          <p:spTgt spid="88"/>
                                        </p:tgtEl>
                                        <p:attrNameLst>
                                          <p:attrName>fill.type</p:attrName>
                                        </p:attrNameLst>
                                      </p:cBhvr>
                                      <p:to>
                                        <p:strVal val="solid"/>
                                      </p:to>
                                    </p:set>
                                    <p:set>
                                      <p:cBhvr>
                                        <p:cTn id="92" dur="1000" fill="hold"/>
                                        <p:tgtEl>
                                          <p:spTgt spid="88"/>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1000" fill="hold"/>
                                        <p:tgtEl>
                                          <p:spTgt spid="86"/>
                                        </p:tgtEl>
                                        <p:attrNameLst>
                                          <p:attrName>fillcolor</p:attrName>
                                        </p:attrNameLst>
                                      </p:cBhvr>
                                      <p:to>
                                        <a:srgbClr val="7030A0"/>
                                      </p:to>
                                    </p:animClr>
                                    <p:set>
                                      <p:cBhvr>
                                        <p:cTn id="95" dur="1000" fill="hold"/>
                                        <p:tgtEl>
                                          <p:spTgt spid="86"/>
                                        </p:tgtEl>
                                        <p:attrNameLst>
                                          <p:attrName>fill.type</p:attrName>
                                        </p:attrNameLst>
                                      </p:cBhvr>
                                      <p:to>
                                        <p:strVal val="solid"/>
                                      </p:to>
                                    </p:set>
                                    <p:set>
                                      <p:cBhvr>
                                        <p:cTn id="96" dur="1000" fill="hold"/>
                                        <p:tgtEl>
                                          <p:spTgt spid="8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123" grpId="0" animBg="1"/>
      <p:bldP spid="124" grpId="0" animBg="1"/>
      <p:bldP spid="125" grpId="0" animBg="1"/>
      <p:bldP spid="126" grpId="0" animBg="1"/>
      <p:bldP spid="127" grpId="0" animBg="1"/>
      <p:bldP spid="128" grpId="0" animBg="1"/>
      <p:bldP spid="129" grpId="0" animBg="1"/>
      <p:bldP spid="130" grpId="0" animBg="1"/>
      <p:bldP spid="68" grpId="0"/>
      <p:bldP spid="131" grpId="0"/>
      <p:bldP spid="132" grpId="0"/>
      <p:bldP spid="1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404137" y="535631"/>
            <a:ext cx="1899885" cy="5411389"/>
            <a:chOff x="6878155" y="535631"/>
            <a:chExt cx="1899885" cy="5411389"/>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809" y="2573242"/>
              <a:ext cx="1544384" cy="154438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3658" y="4402638"/>
              <a:ext cx="1544382" cy="15443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8155" y="535631"/>
              <a:ext cx="1895841" cy="1752600"/>
            </a:xfrm>
            <a:prstGeom prst="rect">
              <a:avLst/>
            </a:prstGeom>
          </p:spPr>
        </p:pic>
      </p:grpSp>
      <p:sp>
        <p:nvSpPr>
          <p:cNvPr id="10" name="Right Arrow 9"/>
          <p:cNvSpPr/>
          <p:nvPr/>
        </p:nvSpPr>
        <p:spPr>
          <a:xfrm>
            <a:off x="5076838" y="1080157"/>
            <a:ext cx="1610315" cy="66354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ight Arrow 10"/>
          <p:cNvSpPr/>
          <p:nvPr/>
        </p:nvSpPr>
        <p:spPr>
          <a:xfrm>
            <a:off x="5076836" y="3013660"/>
            <a:ext cx="1610315" cy="66354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ight Arrow 11"/>
          <p:cNvSpPr/>
          <p:nvPr/>
        </p:nvSpPr>
        <p:spPr>
          <a:xfrm>
            <a:off x="5076837" y="4843055"/>
            <a:ext cx="1610315" cy="66354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p:cNvSpPr txBox="1"/>
          <p:nvPr/>
        </p:nvSpPr>
        <p:spPr>
          <a:xfrm>
            <a:off x="2644887" y="350101"/>
            <a:ext cx="1359462" cy="2123658"/>
          </a:xfrm>
          <a:prstGeom prst="rect">
            <a:avLst/>
          </a:prstGeom>
          <a:noFill/>
        </p:spPr>
        <p:txBody>
          <a:bodyPr wrap="square" rtlCol="0">
            <a:spAutoFit/>
          </a:bodyPr>
          <a:lstStyle/>
          <a:p>
            <a:r>
              <a:rPr lang="en-US" sz="13200" b="1" dirty="0" smtClean="0">
                <a:solidFill>
                  <a:schemeClr val="accent3"/>
                </a:solidFill>
              </a:rPr>
              <a:t>?</a:t>
            </a:r>
            <a:endParaRPr lang="en-US" sz="13200" b="1" dirty="0">
              <a:solidFill>
                <a:schemeClr val="accent3"/>
              </a:solidFill>
            </a:endParaRPr>
          </a:p>
        </p:txBody>
      </p:sp>
      <p:sp>
        <p:nvSpPr>
          <p:cNvPr id="14" name="TextBox 13"/>
          <p:cNvSpPr txBox="1"/>
          <p:nvPr/>
        </p:nvSpPr>
        <p:spPr>
          <a:xfrm>
            <a:off x="2644887" y="2288231"/>
            <a:ext cx="1359462" cy="2123658"/>
          </a:xfrm>
          <a:prstGeom prst="rect">
            <a:avLst/>
          </a:prstGeom>
          <a:noFill/>
        </p:spPr>
        <p:txBody>
          <a:bodyPr wrap="square" rtlCol="0">
            <a:spAutoFit/>
          </a:bodyPr>
          <a:lstStyle/>
          <a:p>
            <a:r>
              <a:rPr lang="en-US" sz="13200" b="1" dirty="0" smtClean="0">
                <a:solidFill>
                  <a:schemeClr val="accent3"/>
                </a:solidFill>
              </a:rPr>
              <a:t>?</a:t>
            </a:r>
            <a:endParaRPr lang="en-US" sz="13200" b="1" dirty="0">
              <a:solidFill>
                <a:schemeClr val="accent3"/>
              </a:solidFill>
            </a:endParaRPr>
          </a:p>
        </p:txBody>
      </p:sp>
      <p:sp>
        <p:nvSpPr>
          <p:cNvPr id="15" name="TextBox 14"/>
          <p:cNvSpPr txBox="1"/>
          <p:nvPr/>
        </p:nvSpPr>
        <p:spPr>
          <a:xfrm>
            <a:off x="2644887" y="4223489"/>
            <a:ext cx="1359462" cy="2123658"/>
          </a:xfrm>
          <a:prstGeom prst="rect">
            <a:avLst/>
          </a:prstGeom>
          <a:noFill/>
        </p:spPr>
        <p:txBody>
          <a:bodyPr wrap="square" rtlCol="0">
            <a:spAutoFit/>
          </a:bodyPr>
          <a:lstStyle/>
          <a:p>
            <a:r>
              <a:rPr lang="en-US" sz="13200" b="1" dirty="0" smtClean="0">
                <a:solidFill>
                  <a:schemeClr val="accent3"/>
                </a:solidFill>
              </a:rPr>
              <a:t>?</a:t>
            </a:r>
            <a:endParaRPr lang="en-US" sz="13200" b="1" dirty="0">
              <a:solidFill>
                <a:schemeClr val="accent3"/>
              </a:solidFill>
            </a:endParaRPr>
          </a:p>
        </p:txBody>
      </p:sp>
    </p:spTree>
    <p:extLst>
      <p:ext uri="{BB962C8B-B14F-4D97-AF65-F5344CB8AC3E}">
        <p14:creationId xmlns:p14="http://schemas.microsoft.com/office/powerpoint/2010/main" val="135338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ounded Rectangle 113"/>
          <p:cNvSpPr/>
          <p:nvPr/>
        </p:nvSpPr>
        <p:spPr>
          <a:xfrm>
            <a:off x="6217920" y="3917911"/>
            <a:ext cx="4946904" cy="2359152"/>
          </a:xfrm>
          <a:prstGeom prst="roundRect">
            <a:avLst/>
          </a:prstGeom>
          <a:solidFill>
            <a:schemeClr val="accent6">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ounded Rectangle 112"/>
          <p:cNvSpPr/>
          <p:nvPr/>
        </p:nvSpPr>
        <p:spPr>
          <a:xfrm>
            <a:off x="6217920" y="1399032"/>
            <a:ext cx="4946904" cy="2359152"/>
          </a:xfrm>
          <a:prstGeom prst="roundRect">
            <a:avLst/>
          </a:prstGeom>
          <a:solidFill>
            <a:schemeClr val="accent6">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Fair-Sharing and Federation</a:t>
            </a:r>
          </a:p>
        </p:txBody>
      </p:sp>
      <p:sp>
        <p:nvSpPr>
          <p:cNvPr id="24" name="Rounded Rectangle 23"/>
          <p:cNvSpPr/>
          <p:nvPr/>
        </p:nvSpPr>
        <p:spPr>
          <a:xfrm>
            <a:off x="6495193" y="2105994"/>
            <a:ext cx="1259598" cy="1082241"/>
          </a:xfrm>
          <a:prstGeom prst="roundRect">
            <a:avLst/>
          </a:prstGeom>
          <a:solidFill>
            <a:schemeClr val="accent3">
              <a:lumMod val="10000"/>
              <a:lumOff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Resource</a:t>
            </a:r>
            <a:br>
              <a:rPr lang="en-US" sz="1600" dirty="0" smtClean="0"/>
            </a:br>
            <a:r>
              <a:rPr lang="en-US" sz="1600" dirty="0" smtClean="0"/>
              <a:t>Manager</a:t>
            </a:r>
            <a:endParaRPr lang="en-US" sz="1600" dirty="0"/>
          </a:p>
        </p:txBody>
      </p:sp>
      <p:pic>
        <p:nvPicPr>
          <p:cNvPr id="25" name="Picture 24"/>
          <p:cNvPicPr>
            <a:picLocks noChangeAspect="1"/>
          </p:cNvPicPr>
          <p:nvPr/>
        </p:nvPicPr>
        <p:blipFill>
          <a:blip r:embed="rId3">
            <a:duotone>
              <a:prstClr val="black"/>
              <a:srgbClr val="0B0B0B">
                <a:tint val="45000"/>
                <a:satMod val="400000"/>
              </a:srgbClr>
            </a:duotone>
            <a:lum bright="-4000" contrast="63000"/>
          </a:blip>
          <a:stretch>
            <a:fillRect/>
          </a:stretch>
        </p:blipFill>
        <p:spPr>
          <a:xfrm>
            <a:off x="7555640" y="2192145"/>
            <a:ext cx="690845" cy="811981"/>
          </a:xfrm>
          <a:prstGeom prst="rect">
            <a:avLst/>
          </a:prstGeom>
        </p:spPr>
      </p:pic>
      <p:sp>
        <p:nvSpPr>
          <p:cNvPr id="22" name="Rounded Rectangle 21"/>
          <p:cNvSpPr/>
          <p:nvPr/>
        </p:nvSpPr>
        <p:spPr>
          <a:xfrm>
            <a:off x="9039982" y="1578099"/>
            <a:ext cx="1841769" cy="427146"/>
          </a:xfrm>
          <a:prstGeom prst="roundRect">
            <a:avLst/>
          </a:prstGeom>
          <a:solidFill>
            <a:srgbClr val="7030A0"/>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a:p>
        </p:txBody>
      </p:sp>
      <p:pic>
        <p:nvPicPr>
          <p:cNvPr id="23" name="Picture 22"/>
          <p:cNvPicPr>
            <a:picLocks noChangeAspect="1"/>
          </p:cNvPicPr>
          <p:nvPr/>
        </p:nvPicPr>
        <p:blipFill>
          <a:blip r:embed="rId4"/>
          <a:stretch>
            <a:fillRect/>
          </a:stretch>
        </p:blipFill>
        <p:spPr>
          <a:xfrm>
            <a:off x="10391790" y="1528997"/>
            <a:ext cx="522385" cy="525350"/>
          </a:xfrm>
          <a:prstGeom prst="rect">
            <a:avLst/>
          </a:prstGeom>
        </p:spPr>
      </p:pic>
      <p:cxnSp>
        <p:nvCxnSpPr>
          <p:cNvPr id="7" name="Straight Arrow Connector 6"/>
          <p:cNvCxnSpPr/>
          <p:nvPr/>
        </p:nvCxnSpPr>
        <p:spPr>
          <a:xfrm>
            <a:off x="8592034" y="1791673"/>
            <a:ext cx="447949"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8592034" y="2842373"/>
            <a:ext cx="450003"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8592034" y="3373033"/>
            <a:ext cx="447949"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8589980" y="2319567"/>
            <a:ext cx="450003"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8592034" y="1791673"/>
            <a:ext cx="3661" cy="1581361"/>
          </a:xfrm>
          <a:prstGeom prst="straightConnector1">
            <a:avLst/>
          </a:prstGeom>
          <a:ln w="9525"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8112389" y="2720197"/>
            <a:ext cx="473114" cy="0"/>
          </a:xfrm>
          <a:prstGeom prst="straightConnector1">
            <a:avLst/>
          </a:prstGeom>
          <a:ln w="9525"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0" name="Rounded Rectangle 19"/>
          <p:cNvSpPr/>
          <p:nvPr/>
        </p:nvSpPr>
        <p:spPr>
          <a:xfrm>
            <a:off x="9039982" y="2105994"/>
            <a:ext cx="1841769" cy="427146"/>
          </a:xfrm>
          <a:prstGeom prst="roundRect">
            <a:avLst/>
          </a:prstGeom>
          <a:solidFill>
            <a:srgbClr val="7030A0"/>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a:p>
        </p:txBody>
      </p:sp>
      <p:pic>
        <p:nvPicPr>
          <p:cNvPr id="21" name="Picture 20"/>
          <p:cNvPicPr>
            <a:picLocks noChangeAspect="1"/>
          </p:cNvPicPr>
          <p:nvPr/>
        </p:nvPicPr>
        <p:blipFill>
          <a:blip r:embed="rId4"/>
          <a:stretch>
            <a:fillRect/>
          </a:stretch>
        </p:blipFill>
        <p:spPr>
          <a:xfrm>
            <a:off x="10391790" y="2056892"/>
            <a:ext cx="522385" cy="525350"/>
          </a:xfrm>
          <a:prstGeom prst="rect">
            <a:avLst/>
          </a:prstGeom>
        </p:spPr>
      </p:pic>
      <p:sp>
        <p:nvSpPr>
          <p:cNvPr id="18" name="Rounded Rectangle 17"/>
          <p:cNvSpPr/>
          <p:nvPr/>
        </p:nvSpPr>
        <p:spPr>
          <a:xfrm>
            <a:off x="9042036" y="2628800"/>
            <a:ext cx="1841769" cy="427146"/>
          </a:xfrm>
          <a:prstGeom prst="roundRect">
            <a:avLst/>
          </a:prstGeom>
          <a:solidFill>
            <a:srgbClr val="7030A0"/>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a:p>
        </p:txBody>
      </p:sp>
      <p:pic>
        <p:nvPicPr>
          <p:cNvPr id="19" name="Picture 18"/>
          <p:cNvPicPr>
            <a:picLocks noChangeAspect="1"/>
          </p:cNvPicPr>
          <p:nvPr/>
        </p:nvPicPr>
        <p:blipFill>
          <a:blip r:embed="rId4"/>
          <a:stretch>
            <a:fillRect/>
          </a:stretch>
        </p:blipFill>
        <p:spPr>
          <a:xfrm>
            <a:off x="10393844" y="2579698"/>
            <a:ext cx="522385" cy="525350"/>
          </a:xfrm>
          <a:prstGeom prst="rect">
            <a:avLst/>
          </a:prstGeom>
        </p:spPr>
      </p:pic>
      <p:sp>
        <p:nvSpPr>
          <p:cNvPr id="16" name="Rounded Rectangle 15"/>
          <p:cNvSpPr/>
          <p:nvPr/>
        </p:nvSpPr>
        <p:spPr>
          <a:xfrm>
            <a:off x="9039982" y="3159460"/>
            <a:ext cx="1841769" cy="427146"/>
          </a:xfrm>
          <a:prstGeom prst="roundRect">
            <a:avLst/>
          </a:prstGeom>
          <a:solidFill>
            <a:srgbClr val="7030A0"/>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smtClean="0"/>
          </a:p>
        </p:txBody>
      </p:sp>
      <p:pic>
        <p:nvPicPr>
          <p:cNvPr id="17" name="Picture 16"/>
          <p:cNvPicPr>
            <a:picLocks noChangeAspect="1"/>
          </p:cNvPicPr>
          <p:nvPr/>
        </p:nvPicPr>
        <p:blipFill>
          <a:blip r:embed="rId4"/>
          <a:stretch>
            <a:fillRect/>
          </a:stretch>
        </p:blipFill>
        <p:spPr>
          <a:xfrm>
            <a:off x="10391790" y="3110358"/>
            <a:ext cx="522385" cy="525350"/>
          </a:xfrm>
          <a:prstGeom prst="rect">
            <a:avLst/>
          </a:prstGeom>
        </p:spPr>
      </p:pic>
      <p:grpSp>
        <p:nvGrpSpPr>
          <p:cNvPr id="71" name="Group 70"/>
          <p:cNvGrpSpPr/>
          <p:nvPr/>
        </p:nvGrpSpPr>
        <p:grpSpPr>
          <a:xfrm>
            <a:off x="6495193" y="4592719"/>
            <a:ext cx="1751292" cy="1082241"/>
            <a:chOff x="3334404" y="1391602"/>
            <a:chExt cx="1709554" cy="1217785"/>
          </a:xfrm>
        </p:grpSpPr>
        <p:sp>
          <p:nvSpPr>
            <p:cNvPr id="90" name="Rounded Rectangle 89"/>
            <p:cNvSpPr/>
            <p:nvPr/>
          </p:nvSpPr>
          <p:spPr>
            <a:xfrm>
              <a:off x="3334404" y="1391602"/>
              <a:ext cx="1229578" cy="1217785"/>
            </a:xfrm>
            <a:prstGeom prst="roundRect">
              <a:avLst/>
            </a:prstGeom>
            <a:solidFill>
              <a:schemeClr val="accent3">
                <a:lumMod val="10000"/>
                <a:lumOff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Resource</a:t>
              </a:r>
              <a:br>
                <a:rPr lang="en-US" sz="1600" dirty="0" smtClean="0"/>
              </a:br>
              <a:r>
                <a:rPr lang="en-US" sz="1600" dirty="0" smtClean="0"/>
                <a:t>Manager</a:t>
              </a:r>
              <a:endParaRPr lang="en-US" sz="1600" dirty="0"/>
            </a:p>
          </p:txBody>
        </p:sp>
        <p:pic>
          <p:nvPicPr>
            <p:cNvPr id="91" name="Picture 90"/>
            <p:cNvPicPr>
              <a:picLocks noChangeAspect="1"/>
            </p:cNvPicPr>
            <p:nvPr/>
          </p:nvPicPr>
          <p:blipFill>
            <a:blip r:embed="rId3">
              <a:duotone>
                <a:prstClr val="black"/>
                <a:srgbClr val="0B0B0B">
                  <a:tint val="45000"/>
                  <a:satMod val="400000"/>
                </a:srgbClr>
              </a:duotone>
              <a:lum bright="-4000" contrast="63000"/>
            </a:blip>
            <a:stretch>
              <a:fillRect/>
            </a:stretch>
          </p:blipFill>
          <p:spPr>
            <a:xfrm>
              <a:off x="4369578" y="1488543"/>
              <a:ext cx="674380" cy="913677"/>
            </a:xfrm>
            <a:prstGeom prst="rect">
              <a:avLst/>
            </a:prstGeom>
          </p:spPr>
        </p:pic>
      </p:grpSp>
      <p:sp>
        <p:nvSpPr>
          <p:cNvPr id="88" name="Rounded Rectangle 87"/>
          <p:cNvSpPr/>
          <p:nvPr/>
        </p:nvSpPr>
        <p:spPr>
          <a:xfrm>
            <a:off x="9039982" y="4064824"/>
            <a:ext cx="1841769" cy="427146"/>
          </a:xfrm>
          <a:prstGeom prst="roundRect">
            <a:avLst/>
          </a:prstGeom>
          <a:solidFill>
            <a:srgbClr val="7030A0"/>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a:p>
        </p:txBody>
      </p:sp>
      <p:pic>
        <p:nvPicPr>
          <p:cNvPr id="89" name="Picture 88"/>
          <p:cNvPicPr>
            <a:picLocks noChangeAspect="1"/>
          </p:cNvPicPr>
          <p:nvPr/>
        </p:nvPicPr>
        <p:blipFill>
          <a:blip r:embed="rId4"/>
          <a:stretch>
            <a:fillRect/>
          </a:stretch>
        </p:blipFill>
        <p:spPr>
          <a:xfrm>
            <a:off x="10391790" y="4015722"/>
            <a:ext cx="522385" cy="525350"/>
          </a:xfrm>
          <a:prstGeom prst="rect">
            <a:avLst/>
          </a:prstGeom>
        </p:spPr>
      </p:pic>
      <p:cxnSp>
        <p:nvCxnSpPr>
          <p:cNvPr id="73" name="Straight Arrow Connector 72"/>
          <p:cNvCxnSpPr/>
          <p:nvPr/>
        </p:nvCxnSpPr>
        <p:spPr>
          <a:xfrm>
            <a:off x="8592034" y="4278398"/>
            <a:ext cx="447949"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8592034" y="5329098"/>
            <a:ext cx="450003"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8592034" y="5859758"/>
            <a:ext cx="447949"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8589980" y="4806292"/>
            <a:ext cx="450003"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a:off x="8592034" y="4278398"/>
            <a:ext cx="3661" cy="1581361"/>
          </a:xfrm>
          <a:prstGeom prst="straightConnector1">
            <a:avLst/>
          </a:prstGeom>
          <a:ln w="9525"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8112389" y="5206922"/>
            <a:ext cx="473114" cy="0"/>
          </a:xfrm>
          <a:prstGeom prst="straightConnector1">
            <a:avLst/>
          </a:prstGeom>
          <a:ln w="9525"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6" name="Rounded Rectangle 85"/>
          <p:cNvSpPr/>
          <p:nvPr/>
        </p:nvSpPr>
        <p:spPr>
          <a:xfrm>
            <a:off x="9039982" y="4592719"/>
            <a:ext cx="1841769" cy="427146"/>
          </a:xfrm>
          <a:prstGeom prst="roundRect">
            <a:avLst/>
          </a:prstGeom>
          <a:solidFill>
            <a:srgbClr val="7030A0"/>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a:p>
        </p:txBody>
      </p:sp>
      <p:pic>
        <p:nvPicPr>
          <p:cNvPr id="87" name="Picture 86"/>
          <p:cNvPicPr>
            <a:picLocks noChangeAspect="1"/>
          </p:cNvPicPr>
          <p:nvPr/>
        </p:nvPicPr>
        <p:blipFill>
          <a:blip r:embed="rId4"/>
          <a:stretch>
            <a:fillRect/>
          </a:stretch>
        </p:blipFill>
        <p:spPr>
          <a:xfrm>
            <a:off x="10391790" y="4543617"/>
            <a:ext cx="522385" cy="525350"/>
          </a:xfrm>
          <a:prstGeom prst="rect">
            <a:avLst/>
          </a:prstGeom>
        </p:spPr>
      </p:pic>
      <p:sp>
        <p:nvSpPr>
          <p:cNvPr id="84" name="Rounded Rectangle 83"/>
          <p:cNvSpPr/>
          <p:nvPr/>
        </p:nvSpPr>
        <p:spPr>
          <a:xfrm>
            <a:off x="9042036" y="5115525"/>
            <a:ext cx="1841769" cy="427146"/>
          </a:xfrm>
          <a:prstGeom prst="round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a:p>
        </p:txBody>
      </p:sp>
      <p:pic>
        <p:nvPicPr>
          <p:cNvPr id="85" name="Picture 84"/>
          <p:cNvPicPr>
            <a:picLocks noChangeAspect="1"/>
          </p:cNvPicPr>
          <p:nvPr/>
        </p:nvPicPr>
        <p:blipFill>
          <a:blip r:embed="rId4"/>
          <a:stretch>
            <a:fillRect/>
          </a:stretch>
        </p:blipFill>
        <p:spPr>
          <a:xfrm>
            <a:off x="10393844" y="5066423"/>
            <a:ext cx="522385" cy="525350"/>
          </a:xfrm>
          <a:prstGeom prst="rect">
            <a:avLst/>
          </a:prstGeom>
        </p:spPr>
      </p:pic>
      <p:sp>
        <p:nvSpPr>
          <p:cNvPr id="82" name="Rounded Rectangle 81"/>
          <p:cNvSpPr/>
          <p:nvPr/>
        </p:nvSpPr>
        <p:spPr>
          <a:xfrm>
            <a:off x="9039982" y="5646185"/>
            <a:ext cx="1841769" cy="427146"/>
          </a:xfrm>
          <a:prstGeom prst="round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smtClean="0"/>
          </a:p>
        </p:txBody>
      </p:sp>
      <p:pic>
        <p:nvPicPr>
          <p:cNvPr id="83" name="Picture 82"/>
          <p:cNvPicPr>
            <a:picLocks noChangeAspect="1"/>
          </p:cNvPicPr>
          <p:nvPr/>
        </p:nvPicPr>
        <p:blipFill>
          <a:blip r:embed="rId4"/>
          <a:stretch>
            <a:fillRect/>
          </a:stretch>
        </p:blipFill>
        <p:spPr>
          <a:xfrm>
            <a:off x="10391790" y="5597083"/>
            <a:ext cx="522385" cy="525350"/>
          </a:xfrm>
          <a:prstGeom prst="rect">
            <a:avLst/>
          </a:prstGeom>
        </p:spPr>
      </p:pic>
      <p:grpSp>
        <p:nvGrpSpPr>
          <p:cNvPr id="28" name="Group 27"/>
          <p:cNvGrpSpPr/>
          <p:nvPr/>
        </p:nvGrpSpPr>
        <p:grpSpPr>
          <a:xfrm>
            <a:off x="762781" y="1888991"/>
            <a:ext cx="1870364" cy="1906764"/>
            <a:chOff x="967255" y="1989489"/>
            <a:chExt cx="1870364" cy="1906764"/>
          </a:xfrm>
        </p:grpSpPr>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1729" y="1989489"/>
              <a:ext cx="1461416" cy="1461416"/>
            </a:xfrm>
            <a:prstGeom prst="rect">
              <a:avLst/>
            </a:prstGeom>
          </p:spPr>
        </p:pic>
        <p:sp>
          <p:nvSpPr>
            <p:cNvPr id="27" name="TextBox 26"/>
            <p:cNvSpPr txBox="1"/>
            <p:nvPr/>
          </p:nvSpPr>
          <p:spPr>
            <a:xfrm>
              <a:off x="967255" y="3373033"/>
              <a:ext cx="1870364" cy="523220"/>
            </a:xfrm>
            <a:prstGeom prst="rect">
              <a:avLst/>
            </a:prstGeom>
            <a:noFill/>
          </p:spPr>
          <p:txBody>
            <a:bodyPr wrap="square" rtlCol="0">
              <a:spAutoFit/>
            </a:bodyPr>
            <a:lstStyle/>
            <a:p>
              <a:pPr algn="ctr"/>
              <a:r>
                <a:rPr lang="en-US" sz="2800" dirty="0" smtClean="0">
                  <a:solidFill>
                    <a:schemeClr val="accent5"/>
                  </a:solidFill>
                </a:rPr>
                <a:t>Andrew</a:t>
              </a:r>
              <a:endParaRPr lang="en-US" sz="2800" dirty="0">
                <a:solidFill>
                  <a:schemeClr val="accent5"/>
                </a:solidFill>
              </a:endParaRPr>
            </a:p>
          </p:txBody>
        </p:sp>
      </p:grpSp>
      <p:grpSp>
        <p:nvGrpSpPr>
          <p:cNvPr id="29" name="Group 28"/>
          <p:cNvGrpSpPr/>
          <p:nvPr/>
        </p:nvGrpSpPr>
        <p:grpSpPr>
          <a:xfrm>
            <a:off x="762781" y="4253007"/>
            <a:ext cx="1870364" cy="1907829"/>
            <a:chOff x="905810" y="4476214"/>
            <a:chExt cx="1870364" cy="1907829"/>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0284" y="4476214"/>
              <a:ext cx="1461416" cy="1461416"/>
            </a:xfrm>
            <a:prstGeom prst="rect">
              <a:avLst/>
            </a:prstGeom>
          </p:spPr>
        </p:pic>
        <p:sp>
          <p:nvSpPr>
            <p:cNvPr id="67" name="TextBox 66"/>
            <p:cNvSpPr txBox="1"/>
            <p:nvPr/>
          </p:nvSpPr>
          <p:spPr>
            <a:xfrm>
              <a:off x="905810" y="5860823"/>
              <a:ext cx="1870364" cy="523220"/>
            </a:xfrm>
            <a:prstGeom prst="rect">
              <a:avLst/>
            </a:prstGeom>
            <a:noFill/>
          </p:spPr>
          <p:txBody>
            <a:bodyPr wrap="square" rtlCol="0">
              <a:spAutoFit/>
            </a:bodyPr>
            <a:lstStyle/>
            <a:p>
              <a:pPr algn="ctr"/>
              <a:r>
                <a:rPr lang="en-US" sz="2800" dirty="0" err="1" smtClean="0">
                  <a:solidFill>
                    <a:schemeClr val="accent5"/>
                  </a:solidFill>
                </a:rPr>
                <a:t>Karthik</a:t>
              </a:r>
              <a:endParaRPr lang="en-US" sz="2800" dirty="0">
                <a:solidFill>
                  <a:schemeClr val="accent5"/>
                </a:solidFill>
              </a:endParaRPr>
            </a:p>
          </p:txBody>
        </p:sp>
      </p:grpSp>
      <p:grpSp>
        <p:nvGrpSpPr>
          <p:cNvPr id="65" name="Group 64"/>
          <p:cNvGrpSpPr/>
          <p:nvPr/>
        </p:nvGrpSpPr>
        <p:grpSpPr>
          <a:xfrm>
            <a:off x="4686300" y="2005245"/>
            <a:ext cx="1271154" cy="466722"/>
            <a:chOff x="4686300" y="1872633"/>
            <a:chExt cx="1271154" cy="466722"/>
          </a:xfrm>
        </p:grpSpPr>
        <p:cxnSp>
          <p:nvCxnSpPr>
            <p:cNvPr id="31" name="Straight Connector 30"/>
            <p:cNvCxnSpPr/>
            <p:nvPr/>
          </p:nvCxnSpPr>
          <p:spPr>
            <a:xfrm>
              <a:off x="4686300" y="1888991"/>
              <a:ext cx="1267691" cy="0"/>
            </a:xfrm>
            <a:prstGeom prst="line">
              <a:avLst/>
            </a:prstGeom>
            <a:ln w="3810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4689763" y="2319567"/>
              <a:ext cx="1267691" cy="0"/>
            </a:xfrm>
            <a:prstGeom prst="line">
              <a:avLst/>
            </a:prstGeom>
            <a:ln w="3810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5957454" y="1872633"/>
              <a:ext cx="0" cy="466722"/>
            </a:xfrm>
            <a:prstGeom prst="line">
              <a:avLst/>
            </a:prstGeom>
            <a:ln w="38100">
              <a:solidFill>
                <a:srgbClr val="7030A0"/>
              </a:solidFill>
            </a:ln>
            <a:effectLst/>
          </p:spPr>
          <p:style>
            <a:lnRef idx="2">
              <a:schemeClr val="accent1"/>
            </a:lnRef>
            <a:fillRef idx="0">
              <a:schemeClr val="accent1"/>
            </a:fillRef>
            <a:effectRef idx="1">
              <a:schemeClr val="accent1"/>
            </a:effectRef>
            <a:fontRef idx="minor">
              <a:schemeClr val="tx1"/>
            </a:fontRef>
          </p:style>
        </p:cxnSp>
      </p:grpSp>
      <p:grpSp>
        <p:nvGrpSpPr>
          <p:cNvPr id="97" name="Group 96"/>
          <p:cNvGrpSpPr/>
          <p:nvPr/>
        </p:nvGrpSpPr>
        <p:grpSpPr>
          <a:xfrm>
            <a:off x="4682837" y="2854125"/>
            <a:ext cx="1271154" cy="466722"/>
            <a:chOff x="4686300" y="1872633"/>
            <a:chExt cx="1271154" cy="466722"/>
          </a:xfrm>
        </p:grpSpPr>
        <p:cxnSp>
          <p:nvCxnSpPr>
            <p:cNvPr id="98" name="Straight Connector 97"/>
            <p:cNvCxnSpPr/>
            <p:nvPr/>
          </p:nvCxnSpPr>
          <p:spPr>
            <a:xfrm>
              <a:off x="4686300" y="1888991"/>
              <a:ext cx="1267691" cy="0"/>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4689763" y="2319567"/>
              <a:ext cx="1267691" cy="0"/>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5957454" y="1872633"/>
              <a:ext cx="0" cy="466722"/>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grpSp>
      <p:grpSp>
        <p:nvGrpSpPr>
          <p:cNvPr id="115" name="Group 114"/>
          <p:cNvGrpSpPr/>
          <p:nvPr/>
        </p:nvGrpSpPr>
        <p:grpSpPr>
          <a:xfrm>
            <a:off x="4679374" y="4544156"/>
            <a:ext cx="1271154" cy="466722"/>
            <a:chOff x="4686300" y="1872633"/>
            <a:chExt cx="1271154" cy="466722"/>
          </a:xfrm>
        </p:grpSpPr>
        <p:cxnSp>
          <p:nvCxnSpPr>
            <p:cNvPr id="116" name="Straight Connector 115"/>
            <p:cNvCxnSpPr/>
            <p:nvPr/>
          </p:nvCxnSpPr>
          <p:spPr>
            <a:xfrm>
              <a:off x="4686300" y="1888991"/>
              <a:ext cx="1267691" cy="0"/>
            </a:xfrm>
            <a:prstGeom prst="line">
              <a:avLst/>
            </a:prstGeom>
            <a:ln w="3810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4689763" y="2319567"/>
              <a:ext cx="1267691" cy="0"/>
            </a:xfrm>
            <a:prstGeom prst="line">
              <a:avLst/>
            </a:prstGeom>
            <a:ln w="3810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5957454" y="1872633"/>
              <a:ext cx="0" cy="466722"/>
            </a:xfrm>
            <a:prstGeom prst="line">
              <a:avLst/>
            </a:prstGeom>
            <a:ln w="38100">
              <a:solidFill>
                <a:srgbClr val="7030A0"/>
              </a:solidFill>
            </a:ln>
            <a:effectLst/>
          </p:spPr>
          <p:style>
            <a:lnRef idx="2">
              <a:schemeClr val="accent1"/>
            </a:lnRef>
            <a:fillRef idx="0">
              <a:schemeClr val="accent1"/>
            </a:fillRef>
            <a:effectRef idx="1">
              <a:schemeClr val="accent1"/>
            </a:effectRef>
            <a:fontRef idx="minor">
              <a:schemeClr val="tx1"/>
            </a:fontRef>
          </p:style>
        </p:cxnSp>
      </p:grpSp>
      <p:grpSp>
        <p:nvGrpSpPr>
          <p:cNvPr id="119" name="Group 118"/>
          <p:cNvGrpSpPr/>
          <p:nvPr/>
        </p:nvGrpSpPr>
        <p:grpSpPr>
          <a:xfrm>
            <a:off x="4675911" y="5393036"/>
            <a:ext cx="1271154" cy="466722"/>
            <a:chOff x="4686300" y="1872633"/>
            <a:chExt cx="1271154" cy="466722"/>
          </a:xfrm>
        </p:grpSpPr>
        <p:cxnSp>
          <p:nvCxnSpPr>
            <p:cNvPr id="120" name="Straight Connector 119"/>
            <p:cNvCxnSpPr/>
            <p:nvPr/>
          </p:nvCxnSpPr>
          <p:spPr>
            <a:xfrm>
              <a:off x="4686300" y="1888991"/>
              <a:ext cx="1267691" cy="0"/>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4689763" y="2319567"/>
              <a:ext cx="1267691" cy="0"/>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5957454" y="1872633"/>
              <a:ext cx="0" cy="466722"/>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grpSp>
      <p:sp>
        <p:nvSpPr>
          <p:cNvPr id="66" name="Rectangle 65"/>
          <p:cNvSpPr/>
          <p:nvPr/>
        </p:nvSpPr>
        <p:spPr>
          <a:xfrm>
            <a:off x="5496791" y="2105994"/>
            <a:ext cx="270164" cy="2701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5174674" y="2105994"/>
            <a:ext cx="270164" cy="2701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4849092" y="2106097"/>
            <a:ext cx="270164" cy="2701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5514109" y="5490851"/>
            <a:ext cx="270164" cy="2701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5191992" y="5490851"/>
            <a:ext cx="270164" cy="2701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4866410" y="5490954"/>
            <a:ext cx="270164" cy="2701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514109" y="4642435"/>
            <a:ext cx="270164" cy="2701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5191992" y="4642435"/>
            <a:ext cx="270164" cy="2701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866410" y="4642538"/>
            <a:ext cx="270164" cy="2701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3995193" y="2005245"/>
            <a:ext cx="532435" cy="461665"/>
          </a:xfrm>
          <a:prstGeom prst="rect">
            <a:avLst/>
          </a:prstGeom>
          <a:noFill/>
        </p:spPr>
        <p:txBody>
          <a:bodyPr wrap="square" rtlCol="0">
            <a:spAutoFit/>
          </a:bodyPr>
          <a:lstStyle/>
          <a:p>
            <a:r>
              <a:rPr lang="en-US" sz="2400" dirty="0" smtClean="0">
                <a:solidFill>
                  <a:schemeClr val="accent5"/>
                </a:solidFill>
              </a:rPr>
              <a:t>99</a:t>
            </a:r>
            <a:endParaRPr lang="en-US" sz="2400" dirty="0">
              <a:solidFill>
                <a:schemeClr val="accent5"/>
              </a:solidFill>
            </a:endParaRPr>
          </a:p>
        </p:txBody>
      </p:sp>
      <p:sp>
        <p:nvSpPr>
          <p:cNvPr id="131" name="TextBox 130"/>
          <p:cNvSpPr txBox="1"/>
          <p:nvPr/>
        </p:nvSpPr>
        <p:spPr>
          <a:xfrm>
            <a:off x="3995193" y="2827199"/>
            <a:ext cx="532435" cy="461665"/>
          </a:xfrm>
          <a:prstGeom prst="rect">
            <a:avLst/>
          </a:prstGeom>
          <a:noFill/>
        </p:spPr>
        <p:txBody>
          <a:bodyPr wrap="square" rtlCol="0">
            <a:spAutoFit/>
          </a:bodyPr>
          <a:lstStyle/>
          <a:p>
            <a:r>
              <a:rPr lang="en-US" sz="2400" dirty="0">
                <a:solidFill>
                  <a:schemeClr val="accent5"/>
                </a:solidFill>
              </a:rPr>
              <a:t>1</a:t>
            </a:r>
          </a:p>
        </p:txBody>
      </p:sp>
      <p:sp>
        <p:nvSpPr>
          <p:cNvPr id="132" name="TextBox 131"/>
          <p:cNvSpPr txBox="1"/>
          <p:nvPr/>
        </p:nvSpPr>
        <p:spPr>
          <a:xfrm>
            <a:off x="3995194" y="4560514"/>
            <a:ext cx="532435" cy="461665"/>
          </a:xfrm>
          <a:prstGeom prst="rect">
            <a:avLst/>
          </a:prstGeom>
          <a:noFill/>
        </p:spPr>
        <p:txBody>
          <a:bodyPr wrap="square" rtlCol="0">
            <a:spAutoFit/>
          </a:bodyPr>
          <a:lstStyle/>
          <a:p>
            <a:r>
              <a:rPr lang="en-US" sz="2400" dirty="0">
                <a:solidFill>
                  <a:schemeClr val="accent5"/>
                </a:solidFill>
              </a:rPr>
              <a:t>1</a:t>
            </a:r>
          </a:p>
        </p:txBody>
      </p:sp>
      <p:sp>
        <p:nvSpPr>
          <p:cNvPr id="133" name="TextBox 132"/>
          <p:cNvSpPr txBox="1"/>
          <p:nvPr/>
        </p:nvSpPr>
        <p:spPr>
          <a:xfrm>
            <a:off x="3995194" y="5382468"/>
            <a:ext cx="532435" cy="461665"/>
          </a:xfrm>
          <a:prstGeom prst="rect">
            <a:avLst/>
          </a:prstGeom>
          <a:noFill/>
        </p:spPr>
        <p:txBody>
          <a:bodyPr wrap="square" rtlCol="0">
            <a:spAutoFit/>
          </a:bodyPr>
          <a:lstStyle/>
          <a:p>
            <a:r>
              <a:rPr lang="en-US" sz="2400" dirty="0" smtClean="0">
                <a:solidFill>
                  <a:schemeClr val="accent5"/>
                </a:solidFill>
              </a:rPr>
              <a:t>99</a:t>
            </a:r>
            <a:endParaRPr lang="en-US" sz="2400" dirty="0">
              <a:solidFill>
                <a:schemeClr val="accent5"/>
              </a:solidFill>
            </a:endParaRPr>
          </a:p>
        </p:txBody>
      </p:sp>
      <p:cxnSp>
        <p:nvCxnSpPr>
          <p:cNvPr id="5" name="Straight Arrow Connector 4"/>
          <p:cNvCxnSpPr/>
          <p:nvPr/>
        </p:nvCxnSpPr>
        <p:spPr>
          <a:xfrm>
            <a:off x="7078692" y="3350407"/>
            <a:ext cx="0" cy="1047973"/>
          </a:xfrm>
          <a:prstGeom prst="straightConnector1">
            <a:avLst/>
          </a:prstGeom>
          <a:ln w="57150">
            <a:solidFill>
              <a:schemeClr val="accent4"/>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261412" y="3592020"/>
            <a:ext cx="2694966" cy="584775"/>
          </a:xfrm>
          <a:prstGeom prst="rect">
            <a:avLst/>
          </a:prstGeom>
          <a:noFill/>
        </p:spPr>
        <p:txBody>
          <a:bodyPr wrap="square" rtlCol="0">
            <a:spAutoFit/>
          </a:bodyPr>
          <a:lstStyle/>
          <a:p>
            <a:r>
              <a:rPr lang="en-US" sz="3200" b="1" dirty="0" smtClean="0">
                <a:solidFill>
                  <a:schemeClr val="accent4"/>
                </a:solidFill>
              </a:rPr>
              <a:t>Feedback loop</a:t>
            </a:r>
            <a:endParaRPr lang="en-US" sz="3200" b="1" dirty="0">
              <a:solidFill>
                <a:schemeClr val="accent4"/>
              </a:solidFill>
            </a:endParaRPr>
          </a:p>
        </p:txBody>
      </p:sp>
      <p:sp>
        <p:nvSpPr>
          <p:cNvPr id="79" name="TextBox 78"/>
          <p:cNvSpPr txBox="1"/>
          <p:nvPr/>
        </p:nvSpPr>
        <p:spPr>
          <a:xfrm>
            <a:off x="2662191" y="3580829"/>
            <a:ext cx="3797637" cy="584775"/>
          </a:xfrm>
          <a:prstGeom prst="rect">
            <a:avLst/>
          </a:prstGeom>
          <a:noFill/>
        </p:spPr>
        <p:txBody>
          <a:bodyPr wrap="square" rtlCol="0">
            <a:spAutoFit/>
          </a:bodyPr>
          <a:lstStyle/>
          <a:p>
            <a:r>
              <a:rPr lang="en-US" sz="3200" b="1" dirty="0" smtClean="0">
                <a:solidFill>
                  <a:schemeClr val="accent4"/>
                </a:solidFill>
              </a:rPr>
              <a:t>Per-cluster weights</a:t>
            </a:r>
            <a:endParaRPr lang="en-US" sz="3200" b="1" dirty="0">
              <a:solidFill>
                <a:schemeClr val="accent4"/>
              </a:solidFill>
            </a:endParaRPr>
          </a:p>
        </p:txBody>
      </p:sp>
    </p:spTree>
    <p:extLst>
      <p:ext uri="{BB962C8B-B14F-4D97-AF65-F5344CB8AC3E}">
        <p14:creationId xmlns:p14="http://schemas.microsoft.com/office/powerpoint/2010/main" val="3743484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88"/>
                                        </p:tgtEl>
                                        <p:attrNameLst>
                                          <p:attrName>fillcolor</p:attrName>
                                        </p:attrNameLst>
                                      </p:cBhvr>
                                      <p:to>
                                        <a:srgbClr val="92D050"/>
                                      </p:to>
                                    </p:animClr>
                                    <p:set>
                                      <p:cBhvr>
                                        <p:cTn id="7" dur="1000" fill="hold"/>
                                        <p:tgtEl>
                                          <p:spTgt spid="88"/>
                                        </p:tgtEl>
                                        <p:attrNameLst>
                                          <p:attrName>fill.type</p:attrName>
                                        </p:attrNameLst>
                                      </p:cBhvr>
                                      <p:to>
                                        <p:strVal val="solid"/>
                                      </p:to>
                                    </p:set>
                                    <p:set>
                                      <p:cBhvr>
                                        <p:cTn id="8" dur="1000" fill="hold"/>
                                        <p:tgtEl>
                                          <p:spTgt spid="88"/>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0" fill="hold"/>
                                        <p:tgtEl>
                                          <p:spTgt spid="86"/>
                                        </p:tgtEl>
                                        <p:attrNameLst>
                                          <p:attrName>fillcolor</p:attrName>
                                        </p:attrNameLst>
                                      </p:cBhvr>
                                      <p:to>
                                        <a:srgbClr val="92D050"/>
                                      </p:to>
                                    </p:animClr>
                                    <p:set>
                                      <p:cBhvr>
                                        <p:cTn id="11" dur="1000" fill="hold"/>
                                        <p:tgtEl>
                                          <p:spTgt spid="86"/>
                                        </p:tgtEl>
                                        <p:attrNameLst>
                                          <p:attrName>fill.type</p:attrName>
                                        </p:attrNameLst>
                                      </p:cBhvr>
                                      <p:to>
                                        <p:strVal val="solid"/>
                                      </p:to>
                                    </p:set>
                                    <p:set>
                                      <p:cBhvr>
                                        <p:cTn id="12" dur="1000" fill="hold"/>
                                        <p:tgtEl>
                                          <p:spTgt spid="86"/>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7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ounded Rectangle 113"/>
          <p:cNvSpPr/>
          <p:nvPr/>
        </p:nvSpPr>
        <p:spPr>
          <a:xfrm>
            <a:off x="6217920" y="3917911"/>
            <a:ext cx="4946904" cy="2359152"/>
          </a:xfrm>
          <a:prstGeom prst="roundRect">
            <a:avLst/>
          </a:prstGeom>
          <a:solidFill>
            <a:schemeClr val="accent6">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ounded Rectangle 112"/>
          <p:cNvSpPr/>
          <p:nvPr/>
        </p:nvSpPr>
        <p:spPr>
          <a:xfrm>
            <a:off x="6217920" y="1399032"/>
            <a:ext cx="4946904" cy="2359152"/>
          </a:xfrm>
          <a:prstGeom prst="roundRect">
            <a:avLst/>
          </a:prstGeom>
          <a:solidFill>
            <a:schemeClr val="accent6">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Fair-Sharing and Federation</a:t>
            </a:r>
          </a:p>
        </p:txBody>
      </p:sp>
      <p:sp>
        <p:nvSpPr>
          <p:cNvPr id="24" name="Rounded Rectangle 23"/>
          <p:cNvSpPr/>
          <p:nvPr/>
        </p:nvSpPr>
        <p:spPr>
          <a:xfrm>
            <a:off x="6495193" y="2105994"/>
            <a:ext cx="1259598" cy="1082241"/>
          </a:xfrm>
          <a:prstGeom prst="roundRect">
            <a:avLst/>
          </a:prstGeom>
          <a:solidFill>
            <a:schemeClr val="accent3">
              <a:lumMod val="10000"/>
              <a:lumOff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Resource</a:t>
            </a:r>
            <a:br>
              <a:rPr lang="en-US" sz="1600" dirty="0" smtClean="0"/>
            </a:br>
            <a:r>
              <a:rPr lang="en-US" sz="1600" dirty="0" smtClean="0"/>
              <a:t>Manager</a:t>
            </a:r>
            <a:endParaRPr lang="en-US" sz="1600" dirty="0"/>
          </a:p>
        </p:txBody>
      </p:sp>
      <p:pic>
        <p:nvPicPr>
          <p:cNvPr id="25" name="Picture 24"/>
          <p:cNvPicPr>
            <a:picLocks noChangeAspect="1"/>
          </p:cNvPicPr>
          <p:nvPr/>
        </p:nvPicPr>
        <p:blipFill>
          <a:blip r:embed="rId3">
            <a:duotone>
              <a:prstClr val="black"/>
              <a:srgbClr val="0B0B0B">
                <a:tint val="45000"/>
                <a:satMod val="400000"/>
              </a:srgbClr>
            </a:duotone>
            <a:lum bright="-4000" contrast="63000"/>
          </a:blip>
          <a:stretch>
            <a:fillRect/>
          </a:stretch>
        </p:blipFill>
        <p:spPr>
          <a:xfrm>
            <a:off x="7555640" y="2192145"/>
            <a:ext cx="690845" cy="811981"/>
          </a:xfrm>
          <a:prstGeom prst="rect">
            <a:avLst/>
          </a:prstGeom>
        </p:spPr>
      </p:pic>
      <p:sp>
        <p:nvSpPr>
          <p:cNvPr id="22" name="Rounded Rectangle 21"/>
          <p:cNvSpPr/>
          <p:nvPr/>
        </p:nvSpPr>
        <p:spPr>
          <a:xfrm>
            <a:off x="9039982" y="1578099"/>
            <a:ext cx="1841769" cy="427146"/>
          </a:xfrm>
          <a:prstGeom prst="roundRect">
            <a:avLst/>
          </a:prstGeom>
          <a:solidFill>
            <a:srgbClr val="7030A0"/>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a:p>
        </p:txBody>
      </p:sp>
      <p:pic>
        <p:nvPicPr>
          <p:cNvPr id="23" name="Picture 22"/>
          <p:cNvPicPr>
            <a:picLocks noChangeAspect="1"/>
          </p:cNvPicPr>
          <p:nvPr/>
        </p:nvPicPr>
        <p:blipFill>
          <a:blip r:embed="rId4"/>
          <a:stretch>
            <a:fillRect/>
          </a:stretch>
        </p:blipFill>
        <p:spPr>
          <a:xfrm>
            <a:off x="10391790" y="1528997"/>
            <a:ext cx="522385" cy="525350"/>
          </a:xfrm>
          <a:prstGeom prst="rect">
            <a:avLst/>
          </a:prstGeom>
        </p:spPr>
      </p:pic>
      <p:cxnSp>
        <p:nvCxnSpPr>
          <p:cNvPr id="7" name="Straight Arrow Connector 6"/>
          <p:cNvCxnSpPr/>
          <p:nvPr/>
        </p:nvCxnSpPr>
        <p:spPr>
          <a:xfrm>
            <a:off x="8592034" y="1791673"/>
            <a:ext cx="447949"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8592034" y="2842373"/>
            <a:ext cx="450003"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8592034" y="3373033"/>
            <a:ext cx="447949"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8589980" y="2319567"/>
            <a:ext cx="450003"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8592034" y="1791673"/>
            <a:ext cx="3661" cy="1581361"/>
          </a:xfrm>
          <a:prstGeom prst="straightConnector1">
            <a:avLst/>
          </a:prstGeom>
          <a:ln w="9525"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8112389" y="2720197"/>
            <a:ext cx="473114" cy="0"/>
          </a:xfrm>
          <a:prstGeom prst="straightConnector1">
            <a:avLst/>
          </a:prstGeom>
          <a:ln w="9525"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0" name="Rounded Rectangle 19"/>
          <p:cNvSpPr/>
          <p:nvPr/>
        </p:nvSpPr>
        <p:spPr>
          <a:xfrm>
            <a:off x="9039982" y="2105994"/>
            <a:ext cx="1841769" cy="427146"/>
          </a:xfrm>
          <a:prstGeom prst="roundRect">
            <a:avLst/>
          </a:prstGeom>
          <a:solidFill>
            <a:srgbClr val="7030A0"/>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a:p>
        </p:txBody>
      </p:sp>
      <p:pic>
        <p:nvPicPr>
          <p:cNvPr id="21" name="Picture 20"/>
          <p:cNvPicPr>
            <a:picLocks noChangeAspect="1"/>
          </p:cNvPicPr>
          <p:nvPr/>
        </p:nvPicPr>
        <p:blipFill>
          <a:blip r:embed="rId4"/>
          <a:stretch>
            <a:fillRect/>
          </a:stretch>
        </p:blipFill>
        <p:spPr>
          <a:xfrm>
            <a:off x="10391790" y="2056892"/>
            <a:ext cx="522385" cy="525350"/>
          </a:xfrm>
          <a:prstGeom prst="rect">
            <a:avLst/>
          </a:prstGeom>
        </p:spPr>
      </p:pic>
      <p:sp>
        <p:nvSpPr>
          <p:cNvPr id="18" name="Rounded Rectangle 17"/>
          <p:cNvSpPr/>
          <p:nvPr/>
        </p:nvSpPr>
        <p:spPr>
          <a:xfrm>
            <a:off x="9042036" y="2628800"/>
            <a:ext cx="1841769" cy="427146"/>
          </a:xfrm>
          <a:prstGeom prst="roundRect">
            <a:avLst/>
          </a:prstGeom>
          <a:solidFill>
            <a:srgbClr val="7030A0"/>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a:p>
        </p:txBody>
      </p:sp>
      <p:pic>
        <p:nvPicPr>
          <p:cNvPr id="19" name="Picture 18"/>
          <p:cNvPicPr>
            <a:picLocks noChangeAspect="1"/>
          </p:cNvPicPr>
          <p:nvPr/>
        </p:nvPicPr>
        <p:blipFill>
          <a:blip r:embed="rId4"/>
          <a:stretch>
            <a:fillRect/>
          </a:stretch>
        </p:blipFill>
        <p:spPr>
          <a:xfrm>
            <a:off x="10393844" y="2579698"/>
            <a:ext cx="522385" cy="525350"/>
          </a:xfrm>
          <a:prstGeom prst="rect">
            <a:avLst/>
          </a:prstGeom>
        </p:spPr>
      </p:pic>
      <p:sp>
        <p:nvSpPr>
          <p:cNvPr id="16" name="Rounded Rectangle 15"/>
          <p:cNvSpPr/>
          <p:nvPr/>
        </p:nvSpPr>
        <p:spPr>
          <a:xfrm>
            <a:off x="9039982" y="3159460"/>
            <a:ext cx="1841769" cy="427146"/>
          </a:xfrm>
          <a:prstGeom prst="roundRect">
            <a:avLst/>
          </a:prstGeom>
          <a:solidFill>
            <a:srgbClr val="7030A0"/>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smtClean="0"/>
          </a:p>
        </p:txBody>
      </p:sp>
      <p:pic>
        <p:nvPicPr>
          <p:cNvPr id="17" name="Picture 16"/>
          <p:cNvPicPr>
            <a:picLocks noChangeAspect="1"/>
          </p:cNvPicPr>
          <p:nvPr/>
        </p:nvPicPr>
        <p:blipFill>
          <a:blip r:embed="rId4"/>
          <a:stretch>
            <a:fillRect/>
          </a:stretch>
        </p:blipFill>
        <p:spPr>
          <a:xfrm>
            <a:off x="10391790" y="3110358"/>
            <a:ext cx="522385" cy="525350"/>
          </a:xfrm>
          <a:prstGeom prst="rect">
            <a:avLst/>
          </a:prstGeom>
        </p:spPr>
      </p:pic>
      <p:grpSp>
        <p:nvGrpSpPr>
          <p:cNvPr id="71" name="Group 70"/>
          <p:cNvGrpSpPr/>
          <p:nvPr/>
        </p:nvGrpSpPr>
        <p:grpSpPr>
          <a:xfrm>
            <a:off x="6495193" y="4592719"/>
            <a:ext cx="1751292" cy="1082241"/>
            <a:chOff x="3334404" y="1391602"/>
            <a:chExt cx="1709554" cy="1217785"/>
          </a:xfrm>
        </p:grpSpPr>
        <p:sp>
          <p:nvSpPr>
            <p:cNvPr id="90" name="Rounded Rectangle 89"/>
            <p:cNvSpPr/>
            <p:nvPr/>
          </p:nvSpPr>
          <p:spPr>
            <a:xfrm>
              <a:off x="3334404" y="1391602"/>
              <a:ext cx="1229578" cy="1217785"/>
            </a:xfrm>
            <a:prstGeom prst="roundRect">
              <a:avLst/>
            </a:prstGeom>
            <a:solidFill>
              <a:schemeClr val="accent3">
                <a:lumMod val="10000"/>
                <a:lumOff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Resource</a:t>
              </a:r>
              <a:br>
                <a:rPr lang="en-US" sz="1600" dirty="0" smtClean="0"/>
              </a:br>
              <a:r>
                <a:rPr lang="en-US" sz="1600" dirty="0" smtClean="0"/>
                <a:t>Manager</a:t>
              </a:r>
              <a:endParaRPr lang="en-US" sz="1600" dirty="0"/>
            </a:p>
          </p:txBody>
        </p:sp>
        <p:pic>
          <p:nvPicPr>
            <p:cNvPr id="91" name="Picture 90"/>
            <p:cNvPicPr>
              <a:picLocks noChangeAspect="1"/>
            </p:cNvPicPr>
            <p:nvPr/>
          </p:nvPicPr>
          <p:blipFill>
            <a:blip r:embed="rId3">
              <a:duotone>
                <a:prstClr val="black"/>
                <a:srgbClr val="0B0B0B">
                  <a:tint val="45000"/>
                  <a:satMod val="400000"/>
                </a:srgbClr>
              </a:duotone>
              <a:lum bright="-4000" contrast="63000"/>
            </a:blip>
            <a:stretch>
              <a:fillRect/>
            </a:stretch>
          </p:blipFill>
          <p:spPr>
            <a:xfrm>
              <a:off x="4369578" y="1488543"/>
              <a:ext cx="674380" cy="913677"/>
            </a:xfrm>
            <a:prstGeom prst="rect">
              <a:avLst/>
            </a:prstGeom>
          </p:spPr>
        </p:pic>
      </p:grpSp>
      <p:sp>
        <p:nvSpPr>
          <p:cNvPr id="88" name="Rounded Rectangle 87"/>
          <p:cNvSpPr/>
          <p:nvPr/>
        </p:nvSpPr>
        <p:spPr>
          <a:xfrm>
            <a:off x="9039982" y="4064824"/>
            <a:ext cx="1841769" cy="427146"/>
          </a:xfrm>
          <a:prstGeom prst="round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a:p>
        </p:txBody>
      </p:sp>
      <p:pic>
        <p:nvPicPr>
          <p:cNvPr id="89" name="Picture 88"/>
          <p:cNvPicPr>
            <a:picLocks noChangeAspect="1"/>
          </p:cNvPicPr>
          <p:nvPr/>
        </p:nvPicPr>
        <p:blipFill>
          <a:blip r:embed="rId4"/>
          <a:stretch>
            <a:fillRect/>
          </a:stretch>
        </p:blipFill>
        <p:spPr>
          <a:xfrm>
            <a:off x="10391790" y="4015722"/>
            <a:ext cx="522385" cy="525350"/>
          </a:xfrm>
          <a:prstGeom prst="rect">
            <a:avLst/>
          </a:prstGeom>
        </p:spPr>
      </p:pic>
      <p:cxnSp>
        <p:nvCxnSpPr>
          <p:cNvPr id="73" name="Straight Arrow Connector 72"/>
          <p:cNvCxnSpPr/>
          <p:nvPr/>
        </p:nvCxnSpPr>
        <p:spPr>
          <a:xfrm>
            <a:off x="8592034" y="4278398"/>
            <a:ext cx="447949"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8592034" y="5329098"/>
            <a:ext cx="450003"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8592034" y="5859758"/>
            <a:ext cx="447949"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8589980" y="4806292"/>
            <a:ext cx="450003" cy="0"/>
          </a:xfrm>
          <a:prstGeom prst="straightConnector1">
            <a:avLst/>
          </a:prstGeom>
          <a:ln w="9525" cmpd="sng">
            <a:solidFill>
              <a:schemeClr val="bg1">
                <a:lumMod val="50000"/>
              </a:schemeClr>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a:off x="8592034" y="4278398"/>
            <a:ext cx="3661" cy="1581361"/>
          </a:xfrm>
          <a:prstGeom prst="straightConnector1">
            <a:avLst/>
          </a:prstGeom>
          <a:ln w="9525"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8112389" y="5206922"/>
            <a:ext cx="473114" cy="0"/>
          </a:xfrm>
          <a:prstGeom prst="straightConnector1">
            <a:avLst/>
          </a:prstGeom>
          <a:ln w="9525"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6" name="Rounded Rectangle 85"/>
          <p:cNvSpPr/>
          <p:nvPr/>
        </p:nvSpPr>
        <p:spPr>
          <a:xfrm>
            <a:off x="9039982" y="4592719"/>
            <a:ext cx="1841769" cy="427146"/>
          </a:xfrm>
          <a:prstGeom prst="round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a:p>
        </p:txBody>
      </p:sp>
      <p:pic>
        <p:nvPicPr>
          <p:cNvPr id="87" name="Picture 86"/>
          <p:cNvPicPr>
            <a:picLocks noChangeAspect="1"/>
          </p:cNvPicPr>
          <p:nvPr/>
        </p:nvPicPr>
        <p:blipFill>
          <a:blip r:embed="rId4"/>
          <a:stretch>
            <a:fillRect/>
          </a:stretch>
        </p:blipFill>
        <p:spPr>
          <a:xfrm>
            <a:off x="10391790" y="4543617"/>
            <a:ext cx="522385" cy="525350"/>
          </a:xfrm>
          <a:prstGeom prst="rect">
            <a:avLst/>
          </a:prstGeom>
        </p:spPr>
      </p:pic>
      <p:sp>
        <p:nvSpPr>
          <p:cNvPr id="84" name="Rounded Rectangle 83"/>
          <p:cNvSpPr/>
          <p:nvPr/>
        </p:nvSpPr>
        <p:spPr>
          <a:xfrm>
            <a:off x="9042036" y="5115525"/>
            <a:ext cx="1841769" cy="427146"/>
          </a:xfrm>
          <a:prstGeom prst="round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a:p>
        </p:txBody>
      </p:sp>
      <p:pic>
        <p:nvPicPr>
          <p:cNvPr id="85" name="Picture 84"/>
          <p:cNvPicPr>
            <a:picLocks noChangeAspect="1"/>
          </p:cNvPicPr>
          <p:nvPr/>
        </p:nvPicPr>
        <p:blipFill>
          <a:blip r:embed="rId4"/>
          <a:stretch>
            <a:fillRect/>
          </a:stretch>
        </p:blipFill>
        <p:spPr>
          <a:xfrm>
            <a:off x="10393844" y="5066423"/>
            <a:ext cx="522385" cy="525350"/>
          </a:xfrm>
          <a:prstGeom prst="rect">
            <a:avLst/>
          </a:prstGeom>
        </p:spPr>
      </p:pic>
      <p:sp>
        <p:nvSpPr>
          <p:cNvPr id="82" name="Rounded Rectangle 81"/>
          <p:cNvSpPr/>
          <p:nvPr/>
        </p:nvSpPr>
        <p:spPr>
          <a:xfrm>
            <a:off x="9039982" y="5646185"/>
            <a:ext cx="1841769" cy="427146"/>
          </a:xfrm>
          <a:prstGeom prst="round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r>
              <a:rPr lang="en-US" sz="1600" dirty="0" err="1" smtClean="0"/>
              <a:t>NodeManager</a:t>
            </a:r>
            <a:endParaRPr lang="en-US" sz="1600" dirty="0" smtClean="0"/>
          </a:p>
        </p:txBody>
      </p:sp>
      <p:pic>
        <p:nvPicPr>
          <p:cNvPr id="83" name="Picture 82"/>
          <p:cNvPicPr>
            <a:picLocks noChangeAspect="1"/>
          </p:cNvPicPr>
          <p:nvPr/>
        </p:nvPicPr>
        <p:blipFill>
          <a:blip r:embed="rId4"/>
          <a:stretch>
            <a:fillRect/>
          </a:stretch>
        </p:blipFill>
        <p:spPr>
          <a:xfrm>
            <a:off x="10391790" y="5597083"/>
            <a:ext cx="522385" cy="525350"/>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255" y="1888991"/>
            <a:ext cx="1461416" cy="1461416"/>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255" y="4253007"/>
            <a:ext cx="1461416" cy="1461416"/>
          </a:xfrm>
          <a:prstGeom prst="rect">
            <a:avLst/>
          </a:prstGeom>
        </p:spPr>
      </p:pic>
      <p:grpSp>
        <p:nvGrpSpPr>
          <p:cNvPr id="65" name="Group 64"/>
          <p:cNvGrpSpPr/>
          <p:nvPr/>
        </p:nvGrpSpPr>
        <p:grpSpPr>
          <a:xfrm>
            <a:off x="4686300" y="2005245"/>
            <a:ext cx="1271154" cy="466722"/>
            <a:chOff x="4686300" y="1872633"/>
            <a:chExt cx="1271154" cy="466722"/>
          </a:xfrm>
        </p:grpSpPr>
        <p:cxnSp>
          <p:nvCxnSpPr>
            <p:cNvPr id="31" name="Straight Connector 30"/>
            <p:cNvCxnSpPr/>
            <p:nvPr/>
          </p:nvCxnSpPr>
          <p:spPr>
            <a:xfrm>
              <a:off x="4686300" y="1888991"/>
              <a:ext cx="1267691" cy="0"/>
            </a:xfrm>
            <a:prstGeom prst="line">
              <a:avLst/>
            </a:prstGeom>
            <a:ln w="3810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4689763" y="2319567"/>
              <a:ext cx="1267691" cy="0"/>
            </a:xfrm>
            <a:prstGeom prst="line">
              <a:avLst/>
            </a:prstGeom>
            <a:ln w="3810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5957454" y="1872633"/>
              <a:ext cx="0" cy="466722"/>
            </a:xfrm>
            <a:prstGeom prst="line">
              <a:avLst/>
            </a:prstGeom>
            <a:ln w="38100">
              <a:solidFill>
                <a:srgbClr val="7030A0"/>
              </a:solidFill>
            </a:ln>
            <a:effectLst/>
          </p:spPr>
          <p:style>
            <a:lnRef idx="2">
              <a:schemeClr val="accent1"/>
            </a:lnRef>
            <a:fillRef idx="0">
              <a:schemeClr val="accent1"/>
            </a:fillRef>
            <a:effectRef idx="1">
              <a:schemeClr val="accent1"/>
            </a:effectRef>
            <a:fontRef idx="minor">
              <a:schemeClr val="tx1"/>
            </a:fontRef>
          </p:style>
        </p:cxnSp>
      </p:grpSp>
      <p:grpSp>
        <p:nvGrpSpPr>
          <p:cNvPr id="97" name="Group 96"/>
          <p:cNvGrpSpPr/>
          <p:nvPr/>
        </p:nvGrpSpPr>
        <p:grpSpPr>
          <a:xfrm>
            <a:off x="4682837" y="2854125"/>
            <a:ext cx="1271154" cy="466722"/>
            <a:chOff x="4686300" y="1872633"/>
            <a:chExt cx="1271154" cy="466722"/>
          </a:xfrm>
        </p:grpSpPr>
        <p:cxnSp>
          <p:nvCxnSpPr>
            <p:cNvPr id="98" name="Straight Connector 97"/>
            <p:cNvCxnSpPr/>
            <p:nvPr/>
          </p:nvCxnSpPr>
          <p:spPr>
            <a:xfrm>
              <a:off x="4686300" y="1888991"/>
              <a:ext cx="1267691" cy="0"/>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4689763" y="2319567"/>
              <a:ext cx="1267691" cy="0"/>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5957454" y="1872633"/>
              <a:ext cx="0" cy="466722"/>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grpSp>
      <p:grpSp>
        <p:nvGrpSpPr>
          <p:cNvPr id="115" name="Group 114"/>
          <p:cNvGrpSpPr/>
          <p:nvPr/>
        </p:nvGrpSpPr>
        <p:grpSpPr>
          <a:xfrm>
            <a:off x="4679374" y="4544156"/>
            <a:ext cx="1271154" cy="466722"/>
            <a:chOff x="4686300" y="1872633"/>
            <a:chExt cx="1271154" cy="466722"/>
          </a:xfrm>
        </p:grpSpPr>
        <p:cxnSp>
          <p:nvCxnSpPr>
            <p:cNvPr id="116" name="Straight Connector 115"/>
            <p:cNvCxnSpPr/>
            <p:nvPr/>
          </p:nvCxnSpPr>
          <p:spPr>
            <a:xfrm>
              <a:off x="4686300" y="1888991"/>
              <a:ext cx="1267691" cy="0"/>
            </a:xfrm>
            <a:prstGeom prst="line">
              <a:avLst/>
            </a:prstGeom>
            <a:ln w="3810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4689763" y="2319567"/>
              <a:ext cx="1267691" cy="0"/>
            </a:xfrm>
            <a:prstGeom prst="line">
              <a:avLst/>
            </a:prstGeom>
            <a:ln w="3810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5957454" y="1872633"/>
              <a:ext cx="0" cy="466722"/>
            </a:xfrm>
            <a:prstGeom prst="line">
              <a:avLst/>
            </a:prstGeom>
            <a:ln w="38100">
              <a:solidFill>
                <a:srgbClr val="7030A0"/>
              </a:solidFill>
            </a:ln>
            <a:effectLst/>
          </p:spPr>
          <p:style>
            <a:lnRef idx="2">
              <a:schemeClr val="accent1"/>
            </a:lnRef>
            <a:fillRef idx="0">
              <a:schemeClr val="accent1"/>
            </a:fillRef>
            <a:effectRef idx="1">
              <a:schemeClr val="accent1"/>
            </a:effectRef>
            <a:fontRef idx="minor">
              <a:schemeClr val="tx1"/>
            </a:fontRef>
          </p:style>
        </p:cxnSp>
      </p:grpSp>
      <p:grpSp>
        <p:nvGrpSpPr>
          <p:cNvPr id="119" name="Group 118"/>
          <p:cNvGrpSpPr/>
          <p:nvPr/>
        </p:nvGrpSpPr>
        <p:grpSpPr>
          <a:xfrm>
            <a:off x="4675911" y="5393036"/>
            <a:ext cx="1271154" cy="466722"/>
            <a:chOff x="4686300" y="1872633"/>
            <a:chExt cx="1271154" cy="466722"/>
          </a:xfrm>
        </p:grpSpPr>
        <p:cxnSp>
          <p:nvCxnSpPr>
            <p:cNvPr id="120" name="Straight Connector 119"/>
            <p:cNvCxnSpPr/>
            <p:nvPr/>
          </p:nvCxnSpPr>
          <p:spPr>
            <a:xfrm>
              <a:off x="4686300" y="1888991"/>
              <a:ext cx="1267691" cy="0"/>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4689763" y="2319567"/>
              <a:ext cx="1267691" cy="0"/>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5957454" y="1872633"/>
              <a:ext cx="0" cy="466722"/>
            </a:xfrm>
            <a:prstGeom prst="line">
              <a:avLst/>
            </a:prstGeom>
            <a:ln w="38100">
              <a:solidFill>
                <a:srgbClr val="92D050"/>
              </a:solidFill>
            </a:ln>
            <a:effectLst/>
          </p:spPr>
          <p:style>
            <a:lnRef idx="2">
              <a:schemeClr val="accent1"/>
            </a:lnRef>
            <a:fillRef idx="0">
              <a:schemeClr val="accent1"/>
            </a:fillRef>
            <a:effectRef idx="1">
              <a:schemeClr val="accent1"/>
            </a:effectRef>
            <a:fontRef idx="minor">
              <a:schemeClr val="tx1"/>
            </a:fontRef>
          </p:style>
        </p:cxnSp>
      </p:grpSp>
      <p:sp>
        <p:nvSpPr>
          <p:cNvPr id="66" name="Rectangle 65"/>
          <p:cNvSpPr/>
          <p:nvPr/>
        </p:nvSpPr>
        <p:spPr>
          <a:xfrm>
            <a:off x="5496791" y="2105994"/>
            <a:ext cx="270164" cy="2701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5174674" y="2105994"/>
            <a:ext cx="270164" cy="2701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4849092" y="2106097"/>
            <a:ext cx="270164" cy="2701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5514109" y="5490851"/>
            <a:ext cx="270164" cy="2701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5191992" y="5490851"/>
            <a:ext cx="270164" cy="2701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4866410" y="5490954"/>
            <a:ext cx="270164" cy="2701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514109" y="4642435"/>
            <a:ext cx="270164" cy="2701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5191992" y="4642435"/>
            <a:ext cx="270164" cy="2701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866410" y="4642538"/>
            <a:ext cx="270164" cy="2701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3995193" y="2005245"/>
            <a:ext cx="532435" cy="461665"/>
          </a:xfrm>
          <a:prstGeom prst="rect">
            <a:avLst/>
          </a:prstGeom>
          <a:noFill/>
        </p:spPr>
        <p:txBody>
          <a:bodyPr wrap="square" rtlCol="0">
            <a:spAutoFit/>
          </a:bodyPr>
          <a:lstStyle/>
          <a:p>
            <a:r>
              <a:rPr lang="en-US" sz="2400" dirty="0" smtClean="0">
                <a:solidFill>
                  <a:schemeClr val="accent5"/>
                </a:solidFill>
              </a:rPr>
              <a:t>99</a:t>
            </a:r>
            <a:endParaRPr lang="en-US" sz="2400" dirty="0">
              <a:solidFill>
                <a:schemeClr val="accent5"/>
              </a:solidFill>
            </a:endParaRPr>
          </a:p>
        </p:txBody>
      </p:sp>
      <p:sp>
        <p:nvSpPr>
          <p:cNvPr id="131" name="TextBox 130"/>
          <p:cNvSpPr txBox="1"/>
          <p:nvPr/>
        </p:nvSpPr>
        <p:spPr>
          <a:xfrm>
            <a:off x="3995193" y="2827199"/>
            <a:ext cx="532435" cy="461665"/>
          </a:xfrm>
          <a:prstGeom prst="rect">
            <a:avLst/>
          </a:prstGeom>
          <a:noFill/>
        </p:spPr>
        <p:txBody>
          <a:bodyPr wrap="square" rtlCol="0">
            <a:spAutoFit/>
          </a:bodyPr>
          <a:lstStyle/>
          <a:p>
            <a:r>
              <a:rPr lang="en-US" sz="2400" dirty="0">
                <a:solidFill>
                  <a:schemeClr val="accent5"/>
                </a:solidFill>
              </a:rPr>
              <a:t>1</a:t>
            </a:r>
          </a:p>
        </p:txBody>
      </p:sp>
      <p:sp>
        <p:nvSpPr>
          <p:cNvPr id="132" name="TextBox 131"/>
          <p:cNvSpPr txBox="1"/>
          <p:nvPr/>
        </p:nvSpPr>
        <p:spPr>
          <a:xfrm>
            <a:off x="3995194" y="4560514"/>
            <a:ext cx="532435" cy="461665"/>
          </a:xfrm>
          <a:prstGeom prst="rect">
            <a:avLst/>
          </a:prstGeom>
          <a:noFill/>
        </p:spPr>
        <p:txBody>
          <a:bodyPr wrap="square" rtlCol="0">
            <a:spAutoFit/>
          </a:bodyPr>
          <a:lstStyle/>
          <a:p>
            <a:r>
              <a:rPr lang="en-US" sz="2400" dirty="0">
                <a:solidFill>
                  <a:schemeClr val="accent5"/>
                </a:solidFill>
              </a:rPr>
              <a:t>1</a:t>
            </a:r>
          </a:p>
        </p:txBody>
      </p:sp>
      <p:sp>
        <p:nvSpPr>
          <p:cNvPr id="133" name="TextBox 132"/>
          <p:cNvSpPr txBox="1"/>
          <p:nvPr/>
        </p:nvSpPr>
        <p:spPr>
          <a:xfrm>
            <a:off x="3995194" y="5382468"/>
            <a:ext cx="532435" cy="461665"/>
          </a:xfrm>
          <a:prstGeom prst="rect">
            <a:avLst/>
          </a:prstGeom>
          <a:noFill/>
        </p:spPr>
        <p:txBody>
          <a:bodyPr wrap="square" rtlCol="0">
            <a:spAutoFit/>
          </a:bodyPr>
          <a:lstStyle/>
          <a:p>
            <a:r>
              <a:rPr lang="en-US" sz="2400" dirty="0" smtClean="0">
                <a:solidFill>
                  <a:schemeClr val="accent5"/>
                </a:solidFill>
              </a:rPr>
              <a:t>99</a:t>
            </a:r>
            <a:endParaRPr lang="en-US" sz="2400" dirty="0">
              <a:solidFill>
                <a:schemeClr val="accent5"/>
              </a:solidFill>
            </a:endParaRPr>
          </a:p>
        </p:txBody>
      </p:sp>
      <p:pic>
        <p:nvPicPr>
          <p:cNvPr id="80" name="Picture 7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2763" y="1839643"/>
            <a:ext cx="1461416" cy="1461416"/>
          </a:xfrm>
          <a:prstGeom prst="rect">
            <a:avLst/>
          </a:prstGeom>
        </p:spPr>
      </p:pic>
      <p:pic>
        <p:nvPicPr>
          <p:cNvPr id="81" name="Picture 8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536" y="2070825"/>
            <a:ext cx="1461416" cy="1461416"/>
          </a:xfrm>
          <a:prstGeom prst="rect">
            <a:avLst/>
          </a:prstGeom>
        </p:spPr>
      </p:pic>
      <p:pic>
        <p:nvPicPr>
          <p:cNvPr id="93" name="Picture 9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784" y="3020963"/>
            <a:ext cx="1461416" cy="1461416"/>
          </a:xfrm>
          <a:prstGeom prst="rect">
            <a:avLst/>
          </a:prstGeom>
        </p:spPr>
      </p:pic>
      <p:pic>
        <p:nvPicPr>
          <p:cNvPr id="95" name="Picture 9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2579" y="4338370"/>
            <a:ext cx="1461416" cy="1461416"/>
          </a:xfrm>
          <a:prstGeom prst="rect">
            <a:avLst/>
          </a:prstGeom>
        </p:spPr>
      </p:pic>
      <p:pic>
        <p:nvPicPr>
          <p:cNvPr id="96" name="Picture 9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4455" y="2402352"/>
            <a:ext cx="1461416" cy="1461416"/>
          </a:xfrm>
          <a:prstGeom prst="rect">
            <a:avLst/>
          </a:prstGeom>
        </p:spPr>
      </p:pic>
      <p:pic>
        <p:nvPicPr>
          <p:cNvPr id="99" name="Picture 9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351" y="4592719"/>
            <a:ext cx="1461416" cy="1461416"/>
          </a:xfrm>
          <a:prstGeom prst="rect">
            <a:avLst/>
          </a:prstGeom>
        </p:spPr>
      </p:pic>
      <p:pic>
        <p:nvPicPr>
          <p:cNvPr id="101" name="Picture 10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5163" y="2428752"/>
            <a:ext cx="1461416" cy="1461416"/>
          </a:xfrm>
          <a:prstGeom prst="rect">
            <a:avLst/>
          </a:prstGeom>
        </p:spPr>
      </p:pic>
      <p:pic>
        <p:nvPicPr>
          <p:cNvPr id="102" name="Picture 10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2763" y="4367068"/>
            <a:ext cx="1461416" cy="1461416"/>
          </a:xfrm>
          <a:prstGeom prst="rect">
            <a:avLst/>
          </a:prstGeom>
        </p:spPr>
      </p:pic>
      <p:pic>
        <p:nvPicPr>
          <p:cNvPr id="103" name="Picture 10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2055" y="3586606"/>
            <a:ext cx="1461416" cy="1461416"/>
          </a:xfrm>
          <a:prstGeom prst="rect">
            <a:avLst/>
          </a:prstGeom>
        </p:spPr>
      </p:pic>
      <p:pic>
        <p:nvPicPr>
          <p:cNvPr id="104" name="Picture 10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921" y="2905000"/>
            <a:ext cx="1461416" cy="1461416"/>
          </a:xfrm>
          <a:prstGeom prst="rect">
            <a:avLst/>
          </a:prstGeom>
        </p:spPr>
      </p:pic>
      <p:pic>
        <p:nvPicPr>
          <p:cNvPr id="105" name="Picture 10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224" y="4065438"/>
            <a:ext cx="1461416" cy="1461416"/>
          </a:xfrm>
          <a:prstGeom prst="rect">
            <a:avLst/>
          </a:prstGeom>
        </p:spPr>
      </p:pic>
      <p:pic>
        <p:nvPicPr>
          <p:cNvPr id="106" name="Picture 10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0363" y="3058031"/>
            <a:ext cx="1461416" cy="1461416"/>
          </a:xfrm>
          <a:prstGeom prst="rect">
            <a:avLst/>
          </a:prstGeom>
        </p:spPr>
      </p:pic>
    </p:spTree>
    <p:extLst>
      <p:ext uri="{BB962C8B-B14F-4D97-AF65-F5344CB8AC3E}">
        <p14:creationId xmlns:p14="http://schemas.microsoft.com/office/powerpoint/2010/main" val="2698951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423002" y="2816001"/>
            <a:ext cx="8225697" cy="2471446"/>
          </a:xfrm>
        </p:spPr>
        <p:txBody>
          <a:bodyPr/>
          <a:lstStyle/>
          <a:p>
            <a:r>
              <a:rPr lang="en-US" sz="9600" dirty="0" smtClean="0"/>
              <a:t>Scheduling </a:t>
            </a:r>
            <a:endParaRPr lang="en-US" sz="96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85699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1103068" y="1432239"/>
          <a:ext cx="9838944" cy="4231635"/>
        </p:xfrm>
        <a:graphic>
          <a:graphicData uri="http://schemas.openxmlformats.org/drawingml/2006/table">
            <a:tbl>
              <a:tblPr firstRow="1" bandRow="1">
                <a:tableStyleId>{5C22544A-7EE6-4342-B048-85BDC9FD1C3A}</a:tableStyleId>
              </a:tblPr>
              <a:tblGrid>
                <a:gridCol w="1639824"/>
                <a:gridCol w="1639824"/>
                <a:gridCol w="1639824"/>
                <a:gridCol w="1639824"/>
                <a:gridCol w="1639824"/>
                <a:gridCol w="1639824"/>
              </a:tblGrid>
              <a:tr h="1193549">
                <a:tc>
                  <a:txBody>
                    <a:bodyPr/>
                    <a:lstStyle/>
                    <a:p>
                      <a:pPr algn="l"/>
                      <a:endParaRPr lang="en-US" sz="2000" b="1" dirty="0"/>
                    </a:p>
                  </a:txBody>
                  <a:tcPr anchor="ctr"/>
                </a:tc>
                <a:tc>
                  <a:txBody>
                    <a:bodyPr/>
                    <a:lstStyle/>
                    <a:p>
                      <a:pPr algn="ctr"/>
                      <a:r>
                        <a:rPr lang="en-US" sz="2000" dirty="0" smtClean="0"/>
                        <a:t>Duration</a:t>
                      </a:r>
                      <a:endParaRPr lang="en-US" sz="2000" dirty="0"/>
                    </a:p>
                  </a:txBody>
                  <a:tcPr anchor="ctr"/>
                </a:tc>
                <a:tc>
                  <a:txBody>
                    <a:bodyPr/>
                    <a:lstStyle/>
                    <a:p>
                      <a:pPr algn="ctr"/>
                      <a:r>
                        <a:rPr lang="en-US" sz="2000" dirty="0" smtClean="0"/>
                        <a:t>Scheduling</a:t>
                      </a:r>
                      <a:br>
                        <a:rPr lang="en-US" sz="2000" dirty="0" smtClean="0"/>
                      </a:br>
                      <a:r>
                        <a:rPr lang="en-US" sz="2000" dirty="0" smtClean="0"/>
                        <a:t>Latency</a:t>
                      </a:r>
                      <a:endParaRPr lang="en-US" sz="2000" dirty="0"/>
                    </a:p>
                  </a:txBody>
                  <a:tcPr anchor="ctr"/>
                </a:tc>
                <a:tc>
                  <a:txBody>
                    <a:bodyPr/>
                    <a:lstStyle/>
                    <a:p>
                      <a:pPr algn="ctr"/>
                      <a:r>
                        <a:rPr lang="en-US" sz="2000" dirty="0" smtClean="0"/>
                        <a:t>“Tasks”</a:t>
                      </a:r>
                    </a:p>
                  </a:txBody>
                  <a:tcPr anchor="ctr"/>
                </a:tc>
                <a:tc>
                  <a:txBody>
                    <a:bodyPr/>
                    <a:lstStyle/>
                    <a:p>
                      <a:pPr algn="ctr"/>
                      <a:r>
                        <a:rPr lang="en-US" sz="2000" dirty="0" smtClean="0"/>
                        <a:t>Tenant</a:t>
                      </a:r>
                    </a:p>
                    <a:p>
                      <a:pPr algn="ctr"/>
                      <a:r>
                        <a:rPr lang="en-US" sz="2000" dirty="0" smtClean="0"/>
                        <a:t>Scale</a:t>
                      </a:r>
                    </a:p>
                  </a:txBody>
                  <a:tcPr anchor="ctr"/>
                </a:tc>
                <a:tc>
                  <a:txBody>
                    <a:bodyPr/>
                    <a:lstStyle/>
                    <a:p>
                      <a:pPr algn="ctr"/>
                      <a:r>
                        <a:rPr lang="en-US" sz="2000" dirty="0" smtClean="0"/>
                        <a:t>Placement</a:t>
                      </a:r>
                    </a:p>
                    <a:p>
                      <a:pPr algn="ctr"/>
                      <a:r>
                        <a:rPr lang="en-US" sz="2000" dirty="0" smtClean="0"/>
                        <a:t>Quality</a:t>
                      </a:r>
                    </a:p>
                  </a:txBody>
                  <a:tcPr anchor="ctr"/>
                </a:tc>
              </a:tr>
              <a:tr h="744627">
                <a:tc>
                  <a:txBody>
                    <a:bodyPr/>
                    <a:lstStyle/>
                    <a:p>
                      <a:pPr algn="l"/>
                      <a:r>
                        <a:rPr lang="en-US" sz="2000" b="1" dirty="0" smtClean="0"/>
                        <a:t>Batch processing</a:t>
                      </a:r>
                      <a:endParaRPr lang="en-US" sz="2000" b="1" dirty="0"/>
                    </a:p>
                  </a:txBody>
                  <a:tcPr anchor="ctr"/>
                </a:tc>
                <a:tc>
                  <a:txBody>
                    <a:bodyPr/>
                    <a:lstStyle/>
                    <a:p>
                      <a:pPr algn="ctr"/>
                      <a:r>
                        <a:rPr lang="en-US" sz="2000" dirty="0" smtClean="0"/>
                        <a:t>Mins - hours</a:t>
                      </a:r>
                      <a:endParaRPr lang="en-US" sz="2000" dirty="0"/>
                    </a:p>
                  </a:txBody>
                  <a:tcPr anchor="ctr"/>
                </a:tc>
                <a:tc>
                  <a:txBody>
                    <a:bodyPr/>
                    <a:lstStyle/>
                    <a:p>
                      <a:pPr algn="ctr"/>
                      <a:r>
                        <a:rPr lang="en-US" sz="2000" dirty="0" smtClean="0"/>
                        <a:t>Seconds</a:t>
                      </a:r>
                      <a:endParaRPr lang="en-US" sz="2000" dirty="0"/>
                    </a:p>
                  </a:txBody>
                  <a:tcPr anchor="ctr"/>
                </a:tc>
                <a:tc>
                  <a:txBody>
                    <a:bodyPr/>
                    <a:lstStyle/>
                    <a:p>
                      <a:pPr algn="ctr"/>
                      <a:r>
                        <a:rPr lang="en-US" sz="2000" b="1" dirty="0" smtClean="0">
                          <a:solidFill>
                            <a:srgbClr val="C00000"/>
                          </a:solidFill>
                        </a:rPr>
                        <a:t>&lt;</a:t>
                      </a:r>
                      <a:r>
                        <a:rPr lang="en-US" sz="2000" b="1" baseline="0" dirty="0" smtClean="0">
                          <a:solidFill>
                            <a:srgbClr val="C00000"/>
                          </a:solidFill>
                        </a:rPr>
                        <a:t> 400,000</a:t>
                      </a:r>
                      <a:endParaRPr lang="en-US" sz="2000" b="1" dirty="0">
                        <a:solidFill>
                          <a:srgbClr val="C00000"/>
                        </a:solidFill>
                      </a:endParaRPr>
                    </a:p>
                  </a:txBody>
                  <a:tcPr anchor="ctr"/>
                </a:tc>
                <a:tc>
                  <a:txBody>
                    <a:bodyPr/>
                    <a:lstStyle/>
                    <a:p>
                      <a:pPr algn="ctr"/>
                      <a:r>
                        <a:rPr lang="en-US" sz="2000" b="1" dirty="0" smtClean="0">
                          <a:solidFill>
                            <a:srgbClr val="C00000"/>
                          </a:solidFill>
                        </a:rPr>
                        <a:t>Jobs (10Ks)</a:t>
                      </a:r>
                      <a:endParaRPr lang="en-US" sz="2000" b="1" dirty="0">
                        <a:solidFill>
                          <a:srgbClr val="C00000"/>
                        </a:solidFill>
                      </a:endParaRPr>
                    </a:p>
                  </a:txBody>
                  <a:tcPr anchor="ctr"/>
                </a:tc>
                <a:tc>
                  <a:txBody>
                    <a:bodyPr/>
                    <a:lstStyle/>
                    <a:p>
                      <a:pPr algn="ctr"/>
                      <a:r>
                        <a:rPr lang="en-US" sz="2000" dirty="0" smtClean="0"/>
                        <a:t>Low</a:t>
                      </a:r>
                      <a:endParaRPr lang="en-US" sz="2000" dirty="0"/>
                    </a:p>
                  </a:txBody>
                  <a:tcPr anchor="ctr"/>
                </a:tc>
              </a:tr>
              <a:tr h="744627">
                <a:tc>
                  <a:txBody>
                    <a:bodyPr/>
                    <a:lstStyle/>
                    <a:p>
                      <a:pPr algn="l"/>
                      <a:r>
                        <a:rPr lang="en-US" sz="2000" b="1" dirty="0" smtClean="0"/>
                        <a:t>Interactive</a:t>
                      </a:r>
                      <a:r>
                        <a:rPr lang="en-US" sz="2000" b="1" baseline="0" dirty="0" smtClean="0"/>
                        <a:t> </a:t>
                      </a:r>
                      <a:r>
                        <a:rPr lang="en-US" sz="2000" b="1" dirty="0" smtClean="0"/>
                        <a:t>SQL</a:t>
                      </a:r>
                      <a:endParaRPr lang="en-US" sz="2000" b="1" dirty="0"/>
                    </a:p>
                  </a:txBody>
                  <a:tcPr anchor="ctr"/>
                </a:tc>
                <a:tc>
                  <a:txBody>
                    <a:bodyPr/>
                    <a:lstStyle/>
                    <a:p>
                      <a:pPr algn="ctr"/>
                      <a:r>
                        <a:rPr lang="en-US" sz="2000" dirty="0" smtClean="0"/>
                        <a:t>Seconds</a:t>
                      </a:r>
                      <a:endParaRPr lang="en-US" sz="2000" dirty="0"/>
                    </a:p>
                  </a:txBody>
                  <a:tcPr anchor="ctr"/>
                </a:tc>
                <a:tc>
                  <a:txBody>
                    <a:bodyPr/>
                    <a:lstStyle/>
                    <a:p>
                      <a:pPr algn="ctr"/>
                      <a:r>
                        <a:rPr lang="en-US" sz="2000" b="0" dirty="0" smtClean="0">
                          <a:solidFill>
                            <a:schemeClr val="tx1"/>
                          </a:solidFill>
                        </a:rPr>
                        <a:t>Milliseconds</a:t>
                      </a:r>
                      <a:endParaRPr lang="en-US" sz="2000" b="0" dirty="0">
                        <a:solidFill>
                          <a:schemeClr val="tx1"/>
                        </a:solidFill>
                      </a:endParaRPr>
                    </a:p>
                  </a:txBody>
                  <a:tcPr anchor="ctr"/>
                </a:tc>
                <a:tc>
                  <a:txBody>
                    <a:bodyPr/>
                    <a:lstStyle/>
                    <a:p>
                      <a:pPr algn="ctr"/>
                      <a:r>
                        <a:rPr lang="en-US" sz="2000" dirty="0" smtClean="0"/>
                        <a:t>100s</a:t>
                      </a:r>
                      <a:endParaRPr lang="en-US" sz="2000" dirty="0"/>
                    </a:p>
                  </a:txBody>
                  <a:tcPr anchor="ctr"/>
                </a:tc>
                <a:tc>
                  <a:txBody>
                    <a:bodyPr/>
                    <a:lstStyle/>
                    <a:p>
                      <a:pPr algn="ctr"/>
                      <a:r>
                        <a:rPr lang="en-US" sz="2000" dirty="0" smtClean="0"/>
                        <a:t>Users</a:t>
                      </a:r>
                      <a:r>
                        <a:rPr lang="en-US" sz="2000" baseline="0" dirty="0" smtClean="0"/>
                        <a:t> (100s)</a:t>
                      </a:r>
                      <a:endParaRPr lang="en-US" sz="2000" dirty="0"/>
                    </a:p>
                  </a:txBody>
                  <a:tcPr anchor="ctr"/>
                </a:tc>
                <a:tc>
                  <a:txBody>
                    <a:bodyPr/>
                    <a:lstStyle/>
                    <a:p>
                      <a:pPr algn="ctr"/>
                      <a:r>
                        <a:rPr lang="en-US" sz="2000" dirty="0" smtClean="0"/>
                        <a:t>Medium</a:t>
                      </a:r>
                      <a:endParaRPr lang="en-US" sz="2000" dirty="0"/>
                    </a:p>
                  </a:txBody>
                  <a:tcPr anchor="ctr"/>
                </a:tc>
              </a:tr>
              <a:tr h="774416">
                <a:tc>
                  <a:txBody>
                    <a:bodyPr/>
                    <a:lstStyle/>
                    <a:p>
                      <a:pPr algn="l"/>
                      <a:r>
                        <a:rPr lang="en-US" sz="2000" b="1" dirty="0" smtClean="0"/>
                        <a:t>Stream</a:t>
                      </a:r>
                      <a:r>
                        <a:rPr lang="en-US" sz="2000" b="1" baseline="0" dirty="0" smtClean="0"/>
                        <a:t> processing</a:t>
                      </a:r>
                      <a:endParaRPr lang="en-US" sz="2000" b="1" dirty="0"/>
                    </a:p>
                  </a:txBody>
                  <a:tcPr anchor="ctr"/>
                </a:tc>
                <a:tc>
                  <a:txBody>
                    <a:bodyPr/>
                    <a:lstStyle/>
                    <a:p>
                      <a:pPr algn="ctr"/>
                      <a:r>
                        <a:rPr lang="en-US" sz="2000" dirty="0" smtClean="0"/>
                        <a:t>Months</a:t>
                      </a:r>
                      <a:endParaRPr lang="en-US" sz="2000" dirty="0"/>
                    </a:p>
                  </a:txBody>
                  <a:tcPr anchor="ctr"/>
                </a:tc>
                <a:tc>
                  <a:txBody>
                    <a:bodyPr/>
                    <a:lstStyle/>
                    <a:p>
                      <a:pPr algn="ctr"/>
                      <a:r>
                        <a:rPr lang="en-US" sz="2000" dirty="0" smtClean="0"/>
                        <a:t>Minutes</a:t>
                      </a:r>
                      <a:endParaRPr lang="en-US" sz="2000" dirty="0"/>
                    </a:p>
                  </a:txBody>
                  <a:tcPr anchor="ctr"/>
                </a:tc>
                <a:tc>
                  <a:txBody>
                    <a:bodyPr/>
                    <a:lstStyle/>
                    <a:p>
                      <a:pPr algn="ctr"/>
                      <a:r>
                        <a:rPr lang="en-US" sz="2000" dirty="0" smtClean="0"/>
                        <a:t>10s</a:t>
                      </a:r>
                      <a:endParaRPr lang="en-US" sz="2000" dirty="0"/>
                    </a:p>
                  </a:txBody>
                  <a:tcPr anchor="ctr"/>
                </a:tc>
                <a:tc>
                  <a:txBody>
                    <a:bodyPr/>
                    <a:lstStyle/>
                    <a:p>
                      <a:pPr algn="ctr"/>
                      <a:r>
                        <a:rPr lang="en-US" sz="2000" dirty="0" smtClean="0"/>
                        <a:t>Jobs (10s)</a:t>
                      </a:r>
                      <a:endParaRPr lang="en-US" sz="2000" dirty="0"/>
                    </a:p>
                  </a:txBody>
                  <a:tcPr anchor="ctr"/>
                </a:tc>
                <a:tc>
                  <a:txBody>
                    <a:bodyPr/>
                    <a:lstStyle/>
                    <a:p>
                      <a:pPr algn="ctr"/>
                      <a:r>
                        <a:rPr lang="en-US" sz="2000" b="0" dirty="0" smtClean="0">
                          <a:solidFill>
                            <a:schemeClr val="tx1"/>
                          </a:solidFill>
                        </a:rPr>
                        <a:t>High</a:t>
                      </a:r>
                      <a:endParaRPr lang="en-US" sz="2000" b="0" dirty="0">
                        <a:solidFill>
                          <a:schemeClr val="tx1"/>
                        </a:solidFill>
                      </a:endParaRPr>
                    </a:p>
                  </a:txBody>
                  <a:tcPr anchor="ctr"/>
                </a:tc>
              </a:tr>
              <a:tr h="774416">
                <a:tc>
                  <a:txBody>
                    <a:bodyPr/>
                    <a:lstStyle/>
                    <a:p>
                      <a:pPr algn="l"/>
                      <a:r>
                        <a:rPr lang="en-US" sz="2000" b="1" dirty="0" smtClean="0"/>
                        <a:t>Long-running</a:t>
                      </a:r>
                      <a:r>
                        <a:rPr lang="en-US" sz="2000" b="1" baseline="0" dirty="0" smtClean="0"/>
                        <a:t> services</a:t>
                      </a:r>
                      <a:endParaRPr lang="en-US" sz="2000" b="1" dirty="0"/>
                    </a:p>
                  </a:txBody>
                  <a:tcPr anchor="ctr"/>
                </a:tc>
                <a:tc>
                  <a:txBody>
                    <a:bodyPr/>
                    <a:lstStyle/>
                    <a:p>
                      <a:pPr algn="ctr"/>
                      <a:r>
                        <a:rPr lang="en-US" sz="2000" dirty="0" smtClean="0"/>
                        <a:t>Months</a:t>
                      </a:r>
                      <a:endParaRPr lang="en-US" sz="2000" dirty="0"/>
                    </a:p>
                  </a:txBody>
                  <a:tcPr anchor="ctr"/>
                </a:tc>
                <a:tc>
                  <a:txBody>
                    <a:bodyPr/>
                    <a:lstStyle/>
                    <a:p>
                      <a:pPr algn="ctr"/>
                      <a:r>
                        <a:rPr lang="en-US" sz="2000" dirty="0" smtClean="0"/>
                        <a:t>Minutes</a:t>
                      </a:r>
                      <a:endParaRPr lang="en-US" sz="2000" dirty="0"/>
                    </a:p>
                  </a:txBody>
                  <a:tcPr anchor="ctr"/>
                </a:tc>
                <a:tc>
                  <a:txBody>
                    <a:bodyPr/>
                    <a:lstStyle/>
                    <a:p>
                      <a:pPr algn="ctr"/>
                      <a:r>
                        <a:rPr lang="en-US" sz="2000" dirty="0" smtClean="0"/>
                        <a:t># Nodes</a:t>
                      </a:r>
                      <a:endParaRPr lang="en-US" sz="2000" dirty="0"/>
                    </a:p>
                  </a:txBody>
                  <a:tcPr anchor="ctr"/>
                </a:tc>
                <a:tc>
                  <a:txBody>
                    <a:bodyPr/>
                    <a:lstStyle/>
                    <a:p>
                      <a:pPr algn="ctr"/>
                      <a:r>
                        <a:rPr lang="en-US" sz="2000" dirty="0" smtClean="0"/>
                        <a:t>Services (10s)</a:t>
                      </a:r>
                      <a:endParaRPr lang="en-US" sz="2000" dirty="0"/>
                    </a:p>
                  </a:txBody>
                  <a:tcPr anchor="ctr"/>
                </a:tc>
                <a:tc>
                  <a:txBody>
                    <a:bodyPr/>
                    <a:lstStyle/>
                    <a:p>
                      <a:pPr algn="ctr"/>
                      <a:r>
                        <a:rPr lang="en-US" sz="2000" b="0" dirty="0" smtClean="0">
                          <a:solidFill>
                            <a:schemeClr val="tx1"/>
                          </a:solidFill>
                        </a:rPr>
                        <a:t>High</a:t>
                      </a:r>
                      <a:endParaRPr lang="en-US" sz="2000" b="0" dirty="0">
                        <a:solidFill>
                          <a:schemeClr val="tx1"/>
                        </a:solidFill>
                      </a:endParaRPr>
                    </a:p>
                  </a:txBody>
                  <a:tcPr anchor="ctr"/>
                </a:tc>
              </a:tr>
            </a:tbl>
          </a:graphicData>
        </a:graphic>
      </p:graphicFrame>
      <p:sp>
        <p:nvSpPr>
          <p:cNvPr id="4" name="Title 3"/>
          <p:cNvSpPr>
            <a:spLocks noGrp="1"/>
          </p:cNvSpPr>
          <p:nvPr>
            <p:ph type="title"/>
          </p:nvPr>
        </p:nvSpPr>
        <p:spPr/>
        <p:txBody>
          <a:bodyPr/>
          <a:lstStyle/>
          <a:p>
            <a:r>
              <a:rPr lang="en-US" dirty="0" smtClean="0"/>
              <a:t>Variety of workloads</a:t>
            </a:r>
            <a:endParaRPr lang="en-US" dirty="0"/>
          </a:p>
        </p:txBody>
      </p:sp>
      <p:sp>
        <p:nvSpPr>
          <p:cNvPr id="6" name="Frame 5"/>
          <p:cNvSpPr/>
          <p:nvPr/>
        </p:nvSpPr>
        <p:spPr>
          <a:xfrm>
            <a:off x="859074" y="2523744"/>
            <a:ext cx="10326932" cy="890016"/>
          </a:xfrm>
          <a:prstGeom prst="fram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10595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Scheduling latency</a:t>
            </a:r>
            <a:endParaRPr lang="en-US" dirty="0"/>
          </a:p>
        </p:txBody>
      </p:sp>
      <p:graphicFrame>
        <p:nvGraphicFramePr>
          <p:cNvPr id="8" name="Table 7"/>
          <p:cNvGraphicFramePr>
            <a:graphicFrameLocks noGrp="1"/>
          </p:cNvGraphicFramePr>
          <p:nvPr>
            <p:extLst/>
          </p:nvPr>
        </p:nvGraphicFramePr>
        <p:xfrm>
          <a:off x="1103068" y="1432239"/>
          <a:ext cx="9838944" cy="4231635"/>
        </p:xfrm>
        <a:graphic>
          <a:graphicData uri="http://schemas.openxmlformats.org/drawingml/2006/table">
            <a:tbl>
              <a:tblPr firstRow="1" bandRow="1">
                <a:tableStyleId>{5C22544A-7EE6-4342-B048-85BDC9FD1C3A}</a:tableStyleId>
              </a:tblPr>
              <a:tblGrid>
                <a:gridCol w="1639824"/>
                <a:gridCol w="1639824"/>
                <a:gridCol w="1639824"/>
                <a:gridCol w="1639824"/>
                <a:gridCol w="1639824"/>
                <a:gridCol w="1639824"/>
              </a:tblGrid>
              <a:tr h="1193549">
                <a:tc>
                  <a:txBody>
                    <a:bodyPr/>
                    <a:lstStyle/>
                    <a:p>
                      <a:pPr algn="l"/>
                      <a:endParaRPr lang="en-US" sz="2000" b="1" dirty="0"/>
                    </a:p>
                  </a:txBody>
                  <a:tcPr anchor="ctr"/>
                </a:tc>
                <a:tc>
                  <a:txBody>
                    <a:bodyPr/>
                    <a:lstStyle/>
                    <a:p>
                      <a:pPr algn="ctr"/>
                      <a:r>
                        <a:rPr lang="en-US" sz="2000" dirty="0" smtClean="0"/>
                        <a:t>Duration</a:t>
                      </a:r>
                      <a:endParaRPr lang="en-US" sz="2000" dirty="0"/>
                    </a:p>
                  </a:txBody>
                  <a:tcPr anchor="ctr"/>
                </a:tc>
                <a:tc>
                  <a:txBody>
                    <a:bodyPr/>
                    <a:lstStyle/>
                    <a:p>
                      <a:pPr algn="ctr"/>
                      <a:r>
                        <a:rPr lang="en-US" sz="2000" dirty="0" smtClean="0"/>
                        <a:t>Scheduling</a:t>
                      </a:r>
                      <a:br>
                        <a:rPr lang="en-US" sz="2000" dirty="0" smtClean="0"/>
                      </a:br>
                      <a:r>
                        <a:rPr lang="en-US" sz="2000" dirty="0" smtClean="0"/>
                        <a:t>Latency</a:t>
                      </a:r>
                      <a:endParaRPr lang="en-US" sz="2000" dirty="0"/>
                    </a:p>
                  </a:txBody>
                  <a:tcPr anchor="ctr"/>
                </a:tc>
                <a:tc>
                  <a:txBody>
                    <a:bodyPr/>
                    <a:lstStyle/>
                    <a:p>
                      <a:pPr algn="ctr"/>
                      <a:r>
                        <a:rPr lang="en-US" sz="2000" dirty="0" smtClean="0"/>
                        <a:t>“Tasks”</a:t>
                      </a:r>
                    </a:p>
                  </a:txBody>
                  <a:tcPr anchor="ctr"/>
                </a:tc>
                <a:tc>
                  <a:txBody>
                    <a:bodyPr/>
                    <a:lstStyle/>
                    <a:p>
                      <a:pPr algn="ctr"/>
                      <a:r>
                        <a:rPr lang="en-US" sz="2000" dirty="0" smtClean="0"/>
                        <a:t>Tenant</a:t>
                      </a:r>
                    </a:p>
                    <a:p>
                      <a:pPr algn="ctr"/>
                      <a:r>
                        <a:rPr lang="en-US" sz="2000" dirty="0" smtClean="0"/>
                        <a:t>Scale</a:t>
                      </a:r>
                    </a:p>
                  </a:txBody>
                  <a:tcPr anchor="ctr"/>
                </a:tc>
                <a:tc>
                  <a:txBody>
                    <a:bodyPr/>
                    <a:lstStyle/>
                    <a:p>
                      <a:pPr algn="ctr"/>
                      <a:r>
                        <a:rPr lang="en-US" sz="2000" dirty="0" smtClean="0"/>
                        <a:t>Placement</a:t>
                      </a:r>
                    </a:p>
                    <a:p>
                      <a:pPr algn="ctr"/>
                      <a:r>
                        <a:rPr lang="en-US" sz="2000" dirty="0" smtClean="0"/>
                        <a:t>Quality</a:t>
                      </a:r>
                    </a:p>
                  </a:txBody>
                  <a:tcPr anchor="ctr"/>
                </a:tc>
              </a:tr>
              <a:tr h="744627">
                <a:tc>
                  <a:txBody>
                    <a:bodyPr/>
                    <a:lstStyle/>
                    <a:p>
                      <a:pPr algn="l"/>
                      <a:r>
                        <a:rPr lang="en-US" sz="2000" b="1" dirty="0" smtClean="0"/>
                        <a:t>Batch processing</a:t>
                      </a:r>
                      <a:endParaRPr lang="en-US" sz="2000" b="1" dirty="0"/>
                    </a:p>
                  </a:txBody>
                  <a:tcPr anchor="ctr"/>
                </a:tc>
                <a:tc>
                  <a:txBody>
                    <a:bodyPr/>
                    <a:lstStyle/>
                    <a:p>
                      <a:pPr algn="ctr"/>
                      <a:r>
                        <a:rPr lang="en-US" sz="2000" dirty="0" smtClean="0"/>
                        <a:t>Mins - hours</a:t>
                      </a:r>
                      <a:endParaRPr lang="en-US" sz="2000" dirty="0"/>
                    </a:p>
                  </a:txBody>
                  <a:tcPr anchor="ctr"/>
                </a:tc>
                <a:tc>
                  <a:txBody>
                    <a:bodyPr/>
                    <a:lstStyle/>
                    <a:p>
                      <a:pPr algn="ctr"/>
                      <a:r>
                        <a:rPr lang="en-US" sz="2000" b="1" dirty="0" smtClean="0">
                          <a:solidFill>
                            <a:srgbClr val="C00000"/>
                          </a:solidFill>
                        </a:rPr>
                        <a:t>Seconds</a:t>
                      </a:r>
                      <a:endParaRPr lang="en-US" sz="2000" b="1" dirty="0">
                        <a:solidFill>
                          <a:srgbClr val="C00000"/>
                        </a:solidFill>
                      </a:endParaRPr>
                    </a:p>
                  </a:txBody>
                  <a:tcPr anchor="ctr"/>
                </a:tc>
                <a:tc>
                  <a:txBody>
                    <a:bodyPr/>
                    <a:lstStyle/>
                    <a:p>
                      <a:pPr algn="ctr"/>
                      <a:r>
                        <a:rPr lang="en-US" sz="2000" b="0" dirty="0" smtClean="0">
                          <a:solidFill>
                            <a:schemeClr val="tx1"/>
                          </a:solidFill>
                        </a:rPr>
                        <a:t>&lt;</a:t>
                      </a:r>
                      <a:r>
                        <a:rPr lang="en-US" sz="2000" b="0" baseline="0" dirty="0" smtClean="0">
                          <a:solidFill>
                            <a:schemeClr val="tx1"/>
                          </a:solidFill>
                        </a:rPr>
                        <a:t> 400,000</a:t>
                      </a:r>
                      <a:endParaRPr lang="en-US" sz="2000" b="0" dirty="0">
                        <a:solidFill>
                          <a:schemeClr val="tx1"/>
                        </a:solidFill>
                      </a:endParaRPr>
                    </a:p>
                  </a:txBody>
                  <a:tcPr anchor="ctr"/>
                </a:tc>
                <a:tc>
                  <a:txBody>
                    <a:bodyPr/>
                    <a:lstStyle/>
                    <a:p>
                      <a:pPr algn="ctr"/>
                      <a:r>
                        <a:rPr lang="en-US" sz="2000" b="0" dirty="0" smtClean="0">
                          <a:solidFill>
                            <a:schemeClr val="tx1"/>
                          </a:solidFill>
                        </a:rPr>
                        <a:t>Jobs (10Ks)</a:t>
                      </a:r>
                      <a:endParaRPr lang="en-US" sz="2000" b="0" dirty="0">
                        <a:solidFill>
                          <a:schemeClr val="tx1"/>
                        </a:solidFill>
                      </a:endParaRPr>
                    </a:p>
                  </a:txBody>
                  <a:tcPr anchor="ctr"/>
                </a:tc>
                <a:tc>
                  <a:txBody>
                    <a:bodyPr/>
                    <a:lstStyle/>
                    <a:p>
                      <a:pPr algn="ctr"/>
                      <a:r>
                        <a:rPr lang="en-US" sz="2000" dirty="0" smtClean="0"/>
                        <a:t>Low</a:t>
                      </a:r>
                      <a:endParaRPr lang="en-US" sz="2000" dirty="0"/>
                    </a:p>
                  </a:txBody>
                  <a:tcPr anchor="ctr"/>
                </a:tc>
              </a:tr>
              <a:tr h="744627">
                <a:tc>
                  <a:txBody>
                    <a:bodyPr/>
                    <a:lstStyle/>
                    <a:p>
                      <a:pPr algn="l"/>
                      <a:r>
                        <a:rPr lang="en-US" sz="2000" b="1" dirty="0" smtClean="0"/>
                        <a:t>Interactive</a:t>
                      </a:r>
                      <a:r>
                        <a:rPr lang="en-US" sz="2000" b="1" baseline="0" dirty="0" smtClean="0"/>
                        <a:t> </a:t>
                      </a:r>
                      <a:r>
                        <a:rPr lang="en-US" sz="2000" b="1" dirty="0" smtClean="0"/>
                        <a:t>SQL</a:t>
                      </a:r>
                      <a:endParaRPr lang="en-US" sz="2000" b="1" dirty="0"/>
                    </a:p>
                  </a:txBody>
                  <a:tcPr anchor="ctr"/>
                </a:tc>
                <a:tc>
                  <a:txBody>
                    <a:bodyPr/>
                    <a:lstStyle/>
                    <a:p>
                      <a:pPr algn="ctr"/>
                      <a:r>
                        <a:rPr lang="en-US" sz="2000" dirty="0" smtClean="0"/>
                        <a:t>Seconds</a:t>
                      </a:r>
                      <a:endParaRPr lang="en-US" sz="2000" dirty="0"/>
                    </a:p>
                  </a:txBody>
                  <a:tcPr anchor="ctr"/>
                </a:tc>
                <a:tc>
                  <a:txBody>
                    <a:bodyPr/>
                    <a:lstStyle/>
                    <a:p>
                      <a:pPr algn="ctr"/>
                      <a:r>
                        <a:rPr lang="en-US" sz="2000" b="1" dirty="0" smtClean="0">
                          <a:solidFill>
                            <a:srgbClr val="FF0000"/>
                          </a:solidFill>
                        </a:rPr>
                        <a:t>Milliseconds</a:t>
                      </a:r>
                      <a:endParaRPr lang="en-US" sz="2000" b="1" dirty="0">
                        <a:solidFill>
                          <a:srgbClr val="FF0000"/>
                        </a:solidFill>
                      </a:endParaRPr>
                    </a:p>
                  </a:txBody>
                  <a:tcPr anchor="ctr"/>
                </a:tc>
                <a:tc>
                  <a:txBody>
                    <a:bodyPr/>
                    <a:lstStyle/>
                    <a:p>
                      <a:pPr algn="ctr"/>
                      <a:r>
                        <a:rPr lang="en-US" sz="2000" dirty="0" smtClean="0"/>
                        <a:t>100s</a:t>
                      </a:r>
                      <a:endParaRPr lang="en-US" sz="2000" dirty="0"/>
                    </a:p>
                  </a:txBody>
                  <a:tcPr anchor="ctr"/>
                </a:tc>
                <a:tc>
                  <a:txBody>
                    <a:bodyPr/>
                    <a:lstStyle/>
                    <a:p>
                      <a:pPr algn="ctr"/>
                      <a:r>
                        <a:rPr lang="en-US" sz="2000" dirty="0" smtClean="0"/>
                        <a:t>Users</a:t>
                      </a:r>
                      <a:r>
                        <a:rPr lang="en-US" sz="2000" baseline="0" dirty="0" smtClean="0"/>
                        <a:t> (100s)</a:t>
                      </a:r>
                      <a:endParaRPr lang="en-US" sz="2000" dirty="0"/>
                    </a:p>
                  </a:txBody>
                  <a:tcPr anchor="ctr"/>
                </a:tc>
                <a:tc>
                  <a:txBody>
                    <a:bodyPr/>
                    <a:lstStyle/>
                    <a:p>
                      <a:pPr algn="ctr"/>
                      <a:r>
                        <a:rPr lang="en-US" sz="2000" dirty="0" smtClean="0"/>
                        <a:t>Medium</a:t>
                      </a:r>
                      <a:endParaRPr lang="en-US" sz="2000" dirty="0"/>
                    </a:p>
                  </a:txBody>
                  <a:tcPr anchor="ctr"/>
                </a:tc>
              </a:tr>
              <a:tr h="774416">
                <a:tc>
                  <a:txBody>
                    <a:bodyPr/>
                    <a:lstStyle/>
                    <a:p>
                      <a:pPr algn="l"/>
                      <a:r>
                        <a:rPr lang="en-US" sz="2000" b="1" dirty="0" smtClean="0"/>
                        <a:t>Stream</a:t>
                      </a:r>
                      <a:r>
                        <a:rPr lang="en-US" sz="2000" b="1" baseline="0" dirty="0" smtClean="0"/>
                        <a:t> processing</a:t>
                      </a:r>
                      <a:endParaRPr lang="en-US" sz="2000" b="1" dirty="0"/>
                    </a:p>
                  </a:txBody>
                  <a:tcPr anchor="ctr"/>
                </a:tc>
                <a:tc>
                  <a:txBody>
                    <a:bodyPr/>
                    <a:lstStyle/>
                    <a:p>
                      <a:pPr algn="ctr"/>
                      <a:r>
                        <a:rPr lang="en-US" sz="2000" dirty="0" smtClean="0"/>
                        <a:t>Months</a:t>
                      </a:r>
                      <a:endParaRPr lang="en-US" sz="2000" dirty="0"/>
                    </a:p>
                  </a:txBody>
                  <a:tcPr anchor="ctr"/>
                </a:tc>
                <a:tc>
                  <a:txBody>
                    <a:bodyPr/>
                    <a:lstStyle/>
                    <a:p>
                      <a:pPr algn="ctr"/>
                      <a:r>
                        <a:rPr lang="en-US" sz="2000" b="1" dirty="0" smtClean="0">
                          <a:solidFill>
                            <a:srgbClr val="00B050"/>
                          </a:solidFill>
                        </a:rPr>
                        <a:t>Minutes</a:t>
                      </a:r>
                      <a:endParaRPr lang="en-US" sz="2000" b="1" dirty="0">
                        <a:solidFill>
                          <a:srgbClr val="00B050"/>
                        </a:solidFill>
                      </a:endParaRPr>
                    </a:p>
                  </a:txBody>
                  <a:tcPr anchor="ctr"/>
                </a:tc>
                <a:tc>
                  <a:txBody>
                    <a:bodyPr/>
                    <a:lstStyle/>
                    <a:p>
                      <a:pPr algn="ctr"/>
                      <a:r>
                        <a:rPr lang="en-US" sz="2000" dirty="0" smtClean="0"/>
                        <a:t>10s</a:t>
                      </a:r>
                      <a:endParaRPr lang="en-US" sz="2000" dirty="0"/>
                    </a:p>
                  </a:txBody>
                  <a:tcPr anchor="ctr"/>
                </a:tc>
                <a:tc>
                  <a:txBody>
                    <a:bodyPr/>
                    <a:lstStyle/>
                    <a:p>
                      <a:pPr algn="ctr"/>
                      <a:r>
                        <a:rPr lang="en-US" sz="2000" dirty="0" smtClean="0"/>
                        <a:t>Jobs (10s)</a:t>
                      </a:r>
                      <a:endParaRPr lang="en-US" sz="2000" dirty="0"/>
                    </a:p>
                  </a:txBody>
                  <a:tcPr anchor="ctr"/>
                </a:tc>
                <a:tc>
                  <a:txBody>
                    <a:bodyPr/>
                    <a:lstStyle/>
                    <a:p>
                      <a:pPr algn="ctr"/>
                      <a:r>
                        <a:rPr lang="en-US" sz="2000" b="0" dirty="0" smtClean="0">
                          <a:solidFill>
                            <a:schemeClr val="tx1"/>
                          </a:solidFill>
                        </a:rPr>
                        <a:t>High</a:t>
                      </a:r>
                      <a:endParaRPr lang="en-US" sz="2000" b="0" dirty="0">
                        <a:solidFill>
                          <a:schemeClr val="tx1"/>
                        </a:solidFill>
                      </a:endParaRPr>
                    </a:p>
                  </a:txBody>
                  <a:tcPr anchor="ctr"/>
                </a:tc>
              </a:tr>
              <a:tr h="774416">
                <a:tc>
                  <a:txBody>
                    <a:bodyPr/>
                    <a:lstStyle/>
                    <a:p>
                      <a:pPr algn="l"/>
                      <a:r>
                        <a:rPr lang="en-US" sz="2000" b="1" dirty="0" smtClean="0"/>
                        <a:t>Long-running</a:t>
                      </a:r>
                      <a:r>
                        <a:rPr lang="en-US" sz="2000" b="1" baseline="0" dirty="0" smtClean="0"/>
                        <a:t> services</a:t>
                      </a:r>
                      <a:endParaRPr lang="en-US" sz="2000" b="1" dirty="0"/>
                    </a:p>
                  </a:txBody>
                  <a:tcPr anchor="ctr"/>
                </a:tc>
                <a:tc>
                  <a:txBody>
                    <a:bodyPr/>
                    <a:lstStyle/>
                    <a:p>
                      <a:pPr algn="ctr"/>
                      <a:r>
                        <a:rPr lang="en-US" sz="2000" dirty="0" smtClean="0"/>
                        <a:t>Months</a:t>
                      </a:r>
                      <a:endParaRPr lang="en-US" sz="2000" dirty="0"/>
                    </a:p>
                  </a:txBody>
                  <a:tcPr anchor="ctr"/>
                </a:tc>
                <a:tc>
                  <a:txBody>
                    <a:bodyPr/>
                    <a:lstStyle/>
                    <a:p>
                      <a:pPr algn="ctr"/>
                      <a:r>
                        <a:rPr lang="en-US" sz="2000" b="1" dirty="0" smtClean="0">
                          <a:solidFill>
                            <a:srgbClr val="00B050"/>
                          </a:solidFill>
                        </a:rPr>
                        <a:t>Minutes</a:t>
                      </a:r>
                      <a:endParaRPr lang="en-US" sz="2000" b="1" dirty="0">
                        <a:solidFill>
                          <a:srgbClr val="00B050"/>
                        </a:solidFill>
                      </a:endParaRPr>
                    </a:p>
                  </a:txBody>
                  <a:tcPr anchor="ctr"/>
                </a:tc>
                <a:tc>
                  <a:txBody>
                    <a:bodyPr/>
                    <a:lstStyle/>
                    <a:p>
                      <a:pPr algn="ctr"/>
                      <a:r>
                        <a:rPr lang="en-US" sz="2000" dirty="0" smtClean="0"/>
                        <a:t># Nodes</a:t>
                      </a:r>
                      <a:endParaRPr lang="en-US" sz="2000" dirty="0"/>
                    </a:p>
                  </a:txBody>
                  <a:tcPr anchor="ctr"/>
                </a:tc>
                <a:tc>
                  <a:txBody>
                    <a:bodyPr/>
                    <a:lstStyle/>
                    <a:p>
                      <a:pPr algn="ctr"/>
                      <a:r>
                        <a:rPr lang="en-US" sz="2000" dirty="0" smtClean="0"/>
                        <a:t>Services (10s)</a:t>
                      </a:r>
                      <a:endParaRPr lang="en-US" sz="2000" dirty="0"/>
                    </a:p>
                  </a:txBody>
                  <a:tcPr anchor="ctr"/>
                </a:tc>
                <a:tc>
                  <a:txBody>
                    <a:bodyPr/>
                    <a:lstStyle/>
                    <a:p>
                      <a:pPr algn="ctr"/>
                      <a:r>
                        <a:rPr lang="en-US" sz="2000" b="0" dirty="0" smtClean="0">
                          <a:solidFill>
                            <a:schemeClr val="tx1"/>
                          </a:solidFill>
                        </a:rPr>
                        <a:t>High</a:t>
                      </a:r>
                      <a:endParaRPr lang="en-US" sz="2000" b="0" dirty="0">
                        <a:solidFill>
                          <a:schemeClr val="tx1"/>
                        </a:solidFill>
                      </a:endParaRPr>
                    </a:p>
                  </a:txBody>
                  <a:tcPr anchor="ctr"/>
                </a:tc>
              </a:tr>
            </a:tbl>
          </a:graphicData>
        </a:graphic>
      </p:graphicFrame>
      <p:sp>
        <p:nvSpPr>
          <p:cNvPr id="2" name="Frame 1"/>
          <p:cNvSpPr/>
          <p:nvPr/>
        </p:nvSpPr>
        <p:spPr>
          <a:xfrm>
            <a:off x="2596896" y="1249362"/>
            <a:ext cx="3603880" cy="4602798"/>
          </a:xfrm>
          <a:prstGeom prst="frame">
            <a:avLst>
              <a:gd name="adj1" fmla="val 2889"/>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2287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latency scheduling for distributed systems</a:t>
            </a:r>
            <a:endParaRPr lang="en-US" dirty="0"/>
          </a:p>
        </p:txBody>
      </p:sp>
      <p:sp>
        <p:nvSpPr>
          <p:cNvPr id="3" name="Text Placeholder 2"/>
          <p:cNvSpPr>
            <a:spLocks noGrp="1"/>
          </p:cNvSpPr>
          <p:nvPr>
            <p:ph type="body" sz="quarter" idx="10"/>
          </p:nvPr>
        </p:nvSpPr>
        <p:spPr/>
        <p:txBody>
          <a:bodyPr/>
          <a:lstStyle/>
          <a:p>
            <a:r>
              <a:rPr lang="en-US" dirty="0" smtClean="0"/>
              <a:t>State of the art</a:t>
            </a:r>
          </a:p>
          <a:p>
            <a:pPr lvl="1"/>
            <a:r>
              <a:rPr lang="en-US" dirty="0" smtClean="0"/>
              <a:t>Low-latency scheduling: Sparrow</a:t>
            </a:r>
          </a:p>
          <a:p>
            <a:pPr lvl="2"/>
            <a:r>
              <a:rPr lang="en-US" dirty="0" smtClean="0"/>
              <a:t>Second-level scheduler that needs pre-allocated resources</a:t>
            </a:r>
          </a:p>
          <a:p>
            <a:pPr lvl="1"/>
            <a:r>
              <a:rPr lang="en-US" dirty="0" smtClean="0"/>
              <a:t>Operational</a:t>
            </a:r>
          </a:p>
          <a:p>
            <a:pPr lvl="2"/>
            <a:r>
              <a:rPr lang="en-US" dirty="0" smtClean="0"/>
              <a:t>Static partitioning: set aside resources</a:t>
            </a:r>
          </a:p>
          <a:p>
            <a:pPr lvl="2"/>
            <a:r>
              <a:rPr lang="en-US" dirty="0" smtClean="0"/>
              <a:t>Semi-static: Maintain a per-user cache of resources</a:t>
            </a:r>
          </a:p>
          <a:p>
            <a:pPr lvl="2"/>
            <a:r>
              <a:rPr lang="en-US" dirty="0" smtClean="0"/>
              <a:t>Downside: low utilization</a:t>
            </a:r>
          </a:p>
          <a:p>
            <a:endParaRPr lang="en-US" dirty="0"/>
          </a:p>
          <a:p>
            <a:pPr marL="0" indent="0" algn="ctr">
              <a:buNone/>
            </a:pPr>
            <a:r>
              <a:rPr lang="en-US" sz="3200" dirty="0" smtClean="0"/>
              <a:t>Can we design scalable algorithms for low-latency scheduling?</a:t>
            </a:r>
          </a:p>
          <a:p>
            <a:pPr lvl="1"/>
            <a:endParaRPr lang="en-US" dirty="0" smtClean="0"/>
          </a:p>
        </p:txBody>
      </p:sp>
    </p:spTree>
    <p:extLst>
      <p:ext uri="{BB962C8B-B14F-4D97-AF65-F5344CB8AC3E}">
        <p14:creationId xmlns:p14="http://schemas.microsoft.com/office/powerpoint/2010/main" val="1274178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Scheduling latency</a:t>
            </a:r>
            <a:endParaRPr lang="en-US" dirty="0"/>
          </a:p>
        </p:txBody>
      </p:sp>
      <p:graphicFrame>
        <p:nvGraphicFramePr>
          <p:cNvPr id="8" name="Table 7"/>
          <p:cNvGraphicFramePr>
            <a:graphicFrameLocks noGrp="1"/>
          </p:cNvGraphicFramePr>
          <p:nvPr/>
        </p:nvGraphicFramePr>
        <p:xfrm>
          <a:off x="1103068" y="1432239"/>
          <a:ext cx="9838944" cy="4231635"/>
        </p:xfrm>
        <a:graphic>
          <a:graphicData uri="http://schemas.openxmlformats.org/drawingml/2006/table">
            <a:tbl>
              <a:tblPr firstRow="1" bandRow="1">
                <a:tableStyleId>{5C22544A-7EE6-4342-B048-85BDC9FD1C3A}</a:tableStyleId>
              </a:tblPr>
              <a:tblGrid>
                <a:gridCol w="1639824"/>
                <a:gridCol w="1639824"/>
                <a:gridCol w="1639824"/>
                <a:gridCol w="1639824"/>
                <a:gridCol w="1639824"/>
                <a:gridCol w="1639824"/>
              </a:tblGrid>
              <a:tr h="1193549">
                <a:tc>
                  <a:txBody>
                    <a:bodyPr/>
                    <a:lstStyle/>
                    <a:p>
                      <a:pPr algn="l"/>
                      <a:endParaRPr lang="en-US" sz="2000" b="1" dirty="0"/>
                    </a:p>
                  </a:txBody>
                  <a:tcPr anchor="ctr"/>
                </a:tc>
                <a:tc>
                  <a:txBody>
                    <a:bodyPr/>
                    <a:lstStyle/>
                    <a:p>
                      <a:pPr algn="ctr"/>
                      <a:r>
                        <a:rPr lang="en-US" sz="2000" dirty="0" smtClean="0"/>
                        <a:t>Duration</a:t>
                      </a:r>
                      <a:endParaRPr lang="en-US" sz="2000" dirty="0"/>
                    </a:p>
                  </a:txBody>
                  <a:tcPr anchor="ctr"/>
                </a:tc>
                <a:tc>
                  <a:txBody>
                    <a:bodyPr/>
                    <a:lstStyle/>
                    <a:p>
                      <a:pPr algn="ctr"/>
                      <a:r>
                        <a:rPr lang="en-US" sz="2000" dirty="0" smtClean="0"/>
                        <a:t>Scheduling</a:t>
                      </a:r>
                      <a:br>
                        <a:rPr lang="en-US" sz="2000" dirty="0" smtClean="0"/>
                      </a:br>
                      <a:r>
                        <a:rPr lang="en-US" sz="2000" dirty="0" smtClean="0"/>
                        <a:t>Latency</a:t>
                      </a:r>
                      <a:endParaRPr lang="en-US" sz="2000" dirty="0"/>
                    </a:p>
                  </a:txBody>
                  <a:tcPr anchor="ctr"/>
                </a:tc>
                <a:tc>
                  <a:txBody>
                    <a:bodyPr/>
                    <a:lstStyle/>
                    <a:p>
                      <a:pPr algn="ctr"/>
                      <a:r>
                        <a:rPr lang="en-US" sz="2000" dirty="0" smtClean="0"/>
                        <a:t>“Tasks”</a:t>
                      </a:r>
                    </a:p>
                  </a:txBody>
                  <a:tcPr anchor="ctr"/>
                </a:tc>
                <a:tc>
                  <a:txBody>
                    <a:bodyPr/>
                    <a:lstStyle/>
                    <a:p>
                      <a:pPr algn="ctr"/>
                      <a:r>
                        <a:rPr lang="en-US" sz="2000" dirty="0" smtClean="0"/>
                        <a:t>Tenant</a:t>
                      </a:r>
                    </a:p>
                    <a:p>
                      <a:pPr algn="ctr"/>
                      <a:r>
                        <a:rPr lang="en-US" sz="2000" dirty="0" smtClean="0"/>
                        <a:t>Scale</a:t>
                      </a:r>
                    </a:p>
                  </a:txBody>
                  <a:tcPr anchor="ctr"/>
                </a:tc>
                <a:tc>
                  <a:txBody>
                    <a:bodyPr/>
                    <a:lstStyle/>
                    <a:p>
                      <a:pPr algn="ctr"/>
                      <a:r>
                        <a:rPr lang="en-US" sz="2000" dirty="0" smtClean="0"/>
                        <a:t>Placement</a:t>
                      </a:r>
                    </a:p>
                    <a:p>
                      <a:pPr algn="ctr"/>
                      <a:r>
                        <a:rPr lang="en-US" sz="2000" dirty="0" smtClean="0"/>
                        <a:t>Quality</a:t>
                      </a:r>
                    </a:p>
                  </a:txBody>
                  <a:tcPr anchor="ctr"/>
                </a:tc>
              </a:tr>
              <a:tr h="744627">
                <a:tc>
                  <a:txBody>
                    <a:bodyPr/>
                    <a:lstStyle/>
                    <a:p>
                      <a:pPr algn="l"/>
                      <a:r>
                        <a:rPr lang="en-US" sz="2000" b="1" dirty="0" smtClean="0"/>
                        <a:t>Batch processing</a:t>
                      </a:r>
                      <a:endParaRPr lang="en-US" sz="2000" b="1" dirty="0"/>
                    </a:p>
                  </a:txBody>
                  <a:tcPr anchor="ctr"/>
                </a:tc>
                <a:tc>
                  <a:txBody>
                    <a:bodyPr/>
                    <a:lstStyle/>
                    <a:p>
                      <a:pPr algn="ctr"/>
                      <a:r>
                        <a:rPr lang="en-US" sz="2000" dirty="0" smtClean="0"/>
                        <a:t>Mins - hours</a:t>
                      </a:r>
                      <a:endParaRPr lang="en-US" sz="2000" dirty="0"/>
                    </a:p>
                  </a:txBody>
                  <a:tcPr anchor="ctr"/>
                </a:tc>
                <a:tc>
                  <a:txBody>
                    <a:bodyPr/>
                    <a:lstStyle/>
                    <a:p>
                      <a:pPr algn="ctr"/>
                      <a:r>
                        <a:rPr lang="en-US" sz="2000" b="1" dirty="0" smtClean="0">
                          <a:solidFill>
                            <a:srgbClr val="C00000"/>
                          </a:solidFill>
                        </a:rPr>
                        <a:t>Seconds</a:t>
                      </a:r>
                      <a:endParaRPr lang="en-US" sz="2000" b="1" dirty="0">
                        <a:solidFill>
                          <a:srgbClr val="C00000"/>
                        </a:solidFill>
                      </a:endParaRPr>
                    </a:p>
                  </a:txBody>
                  <a:tcPr anchor="ctr"/>
                </a:tc>
                <a:tc>
                  <a:txBody>
                    <a:bodyPr/>
                    <a:lstStyle/>
                    <a:p>
                      <a:pPr algn="ctr"/>
                      <a:r>
                        <a:rPr lang="en-US" sz="2000" b="0" dirty="0" smtClean="0">
                          <a:solidFill>
                            <a:schemeClr val="tx1"/>
                          </a:solidFill>
                        </a:rPr>
                        <a:t>&lt;</a:t>
                      </a:r>
                      <a:r>
                        <a:rPr lang="en-US" sz="2000" b="0" baseline="0" dirty="0" smtClean="0">
                          <a:solidFill>
                            <a:schemeClr val="tx1"/>
                          </a:solidFill>
                        </a:rPr>
                        <a:t> 400,000</a:t>
                      </a:r>
                      <a:endParaRPr lang="en-US" sz="2000" b="0" dirty="0">
                        <a:solidFill>
                          <a:schemeClr val="tx1"/>
                        </a:solidFill>
                      </a:endParaRPr>
                    </a:p>
                  </a:txBody>
                  <a:tcPr anchor="ctr"/>
                </a:tc>
                <a:tc>
                  <a:txBody>
                    <a:bodyPr/>
                    <a:lstStyle/>
                    <a:p>
                      <a:pPr algn="ctr"/>
                      <a:r>
                        <a:rPr lang="en-US" sz="2000" b="0" dirty="0" smtClean="0">
                          <a:solidFill>
                            <a:schemeClr val="tx1"/>
                          </a:solidFill>
                        </a:rPr>
                        <a:t>Jobs (10Ks)</a:t>
                      </a:r>
                      <a:endParaRPr lang="en-US" sz="2000" b="0" dirty="0">
                        <a:solidFill>
                          <a:schemeClr val="tx1"/>
                        </a:solidFill>
                      </a:endParaRPr>
                    </a:p>
                  </a:txBody>
                  <a:tcPr anchor="ctr"/>
                </a:tc>
                <a:tc>
                  <a:txBody>
                    <a:bodyPr/>
                    <a:lstStyle/>
                    <a:p>
                      <a:pPr algn="ctr"/>
                      <a:r>
                        <a:rPr lang="en-US" sz="2000" dirty="0" smtClean="0"/>
                        <a:t>Low</a:t>
                      </a:r>
                      <a:endParaRPr lang="en-US" sz="2000" dirty="0"/>
                    </a:p>
                  </a:txBody>
                  <a:tcPr anchor="ctr"/>
                </a:tc>
              </a:tr>
              <a:tr h="744627">
                <a:tc>
                  <a:txBody>
                    <a:bodyPr/>
                    <a:lstStyle/>
                    <a:p>
                      <a:pPr algn="l"/>
                      <a:r>
                        <a:rPr lang="en-US" sz="2000" b="1" dirty="0" smtClean="0"/>
                        <a:t>Interactive</a:t>
                      </a:r>
                      <a:r>
                        <a:rPr lang="en-US" sz="2000" b="1" baseline="0" dirty="0" smtClean="0"/>
                        <a:t> </a:t>
                      </a:r>
                      <a:r>
                        <a:rPr lang="en-US" sz="2000" b="1" dirty="0" smtClean="0"/>
                        <a:t>SQL</a:t>
                      </a:r>
                      <a:endParaRPr lang="en-US" sz="2000" b="1" dirty="0"/>
                    </a:p>
                  </a:txBody>
                  <a:tcPr anchor="ctr"/>
                </a:tc>
                <a:tc>
                  <a:txBody>
                    <a:bodyPr/>
                    <a:lstStyle/>
                    <a:p>
                      <a:pPr algn="ctr"/>
                      <a:r>
                        <a:rPr lang="en-US" sz="2000" dirty="0" smtClean="0"/>
                        <a:t>Seconds</a:t>
                      </a:r>
                      <a:endParaRPr lang="en-US" sz="2000" dirty="0"/>
                    </a:p>
                  </a:txBody>
                  <a:tcPr anchor="ctr"/>
                </a:tc>
                <a:tc>
                  <a:txBody>
                    <a:bodyPr/>
                    <a:lstStyle/>
                    <a:p>
                      <a:pPr algn="ctr"/>
                      <a:r>
                        <a:rPr lang="en-US" sz="2000" b="1" dirty="0" smtClean="0">
                          <a:solidFill>
                            <a:srgbClr val="FF0000"/>
                          </a:solidFill>
                        </a:rPr>
                        <a:t>Milliseconds</a:t>
                      </a:r>
                      <a:endParaRPr lang="en-US" sz="2000" b="1" dirty="0">
                        <a:solidFill>
                          <a:srgbClr val="FF0000"/>
                        </a:solidFill>
                      </a:endParaRPr>
                    </a:p>
                  </a:txBody>
                  <a:tcPr anchor="ctr"/>
                </a:tc>
                <a:tc>
                  <a:txBody>
                    <a:bodyPr/>
                    <a:lstStyle/>
                    <a:p>
                      <a:pPr algn="ctr"/>
                      <a:r>
                        <a:rPr lang="en-US" sz="2000" dirty="0" smtClean="0"/>
                        <a:t>100s</a:t>
                      </a:r>
                      <a:endParaRPr lang="en-US" sz="2000" dirty="0"/>
                    </a:p>
                  </a:txBody>
                  <a:tcPr anchor="ctr"/>
                </a:tc>
                <a:tc>
                  <a:txBody>
                    <a:bodyPr/>
                    <a:lstStyle/>
                    <a:p>
                      <a:pPr algn="ctr"/>
                      <a:r>
                        <a:rPr lang="en-US" sz="2000" dirty="0" smtClean="0"/>
                        <a:t>Users</a:t>
                      </a:r>
                      <a:r>
                        <a:rPr lang="en-US" sz="2000" baseline="0" dirty="0" smtClean="0"/>
                        <a:t> (100s)</a:t>
                      </a:r>
                      <a:endParaRPr lang="en-US" sz="2000" dirty="0"/>
                    </a:p>
                  </a:txBody>
                  <a:tcPr anchor="ctr"/>
                </a:tc>
                <a:tc>
                  <a:txBody>
                    <a:bodyPr/>
                    <a:lstStyle/>
                    <a:p>
                      <a:pPr algn="ctr"/>
                      <a:r>
                        <a:rPr lang="en-US" sz="2000" dirty="0" smtClean="0"/>
                        <a:t>Medium</a:t>
                      </a:r>
                      <a:endParaRPr lang="en-US" sz="2000" dirty="0"/>
                    </a:p>
                  </a:txBody>
                  <a:tcPr anchor="ctr"/>
                </a:tc>
              </a:tr>
              <a:tr h="774416">
                <a:tc>
                  <a:txBody>
                    <a:bodyPr/>
                    <a:lstStyle/>
                    <a:p>
                      <a:pPr algn="l"/>
                      <a:r>
                        <a:rPr lang="en-US" sz="2000" b="1" dirty="0" smtClean="0"/>
                        <a:t>Stream</a:t>
                      </a:r>
                      <a:r>
                        <a:rPr lang="en-US" sz="2000" b="1" baseline="0" dirty="0" smtClean="0"/>
                        <a:t> processing</a:t>
                      </a:r>
                      <a:endParaRPr lang="en-US" sz="2000" b="1" dirty="0"/>
                    </a:p>
                  </a:txBody>
                  <a:tcPr anchor="ctr"/>
                </a:tc>
                <a:tc>
                  <a:txBody>
                    <a:bodyPr/>
                    <a:lstStyle/>
                    <a:p>
                      <a:pPr algn="ctr"/>
                      <a:r>
                        <a:rPr lang="en-US" sz="2000" dirty="0" smtClean="0"/>
                        <a:t>Months</a:t>
                      </a:r>
                      <a:endParaRPr lang="en-US" sz="2000" dirty="0"/>
                    </a:p>
                  </a:txBody>
                  <a:tcPr anchor="ctr"/>
                </a:tc>
                <a:tc>
                  <a:txBody>
                    <a:bodyPr/>
                    <a:lstStyle/>
                    <a:p>
                      <a:pPr algn="ctr"/>
                      <a:r>
                        <a:rPr lang="en-US" sz="2000" b="1" dirty="0" smtClean="0">
                          <a:solidFill>
                            <a:srgbClr val="00B050"/>
                          </a:solidFill>
                        </a:rPr>
                        <a:t>Minutes</a:t>
                      </a:r>
                      <a:endParaRPr lang="en-US" sz="2000" b="1" dirty="0">
                        <a:solidFill>
                          <a:srgbClr val="00B050"/>
                        </a:solidFill>
                      </a:endParaRPr>
                    </a:p>
                  </a:txBody>
                  <a:tcPr anchor="ctr"/>
                </a:tc>
                <a:tc>
                  <a:txBody>
                    <a:bodyPr/>
                    <a:lstStyle/>
                    <a:p>
                      <a:pPr algn="ctr"/>
                      <a:r>
                        <a:rPr lang="en-US" sz="2000" dirty="0" smtClean="0"/>
                        <a:t>10s</a:t>
                      </a:r>
                      <a:endParaRPr lang="en-US" sz="2000" dirty="0"/>
                    </a:p>
                  </a:txBody>
                  <a:tcPr anchor="ctr"/>
                </a:tc>
                <a:tc>
                  <a:txBody>
                    <a:bodyPr/>
                    <a:lstStyle/>
                    <a:p>
                      <a:pPr algn="ctr"/>
                      <a:r>
                        <a:rPr lang="en-US" sz="2000" dirty="0" smtClean="0"/>
                        <a:t>Jobs (10s)</a:t>
                      </a:r>
                      <a:endParaRPr lang="en-US" sz="2000" dirty="0"/>
                    </a:p>
                  </a:txBody>
                  <a:tcPr anchor="ctr"/>
                </a:tc>
                <a:tc>
                  <a:txBody>
                    <a:bodyPr/>
                    <a:lstStyle/>
                    <a:p>
                      <a:pPr algn="ctr"/>
                      <a:r>
                        <a:rPr lang="en-US" sz="2000" b="0" dirty="0" smtClean="0">
                          <a:solidFill>
                            <a:schemeClr val="tx1"/>
                          </a:solidFill>
                        </a:rPr>
                        <a:t>High</a:t>
                      </a:r>
                      <a:endParaRPr lang="en-US" sz="2000" b="0" dirty="0">
                        <a:solidFill>
                          <a:schemeClr val="tx1"/>
                        </a:solidFill>
                      </a:endParaRPr>
                    </a:p>
                  </a:txBody>
                  <a:tcPr anchor="ctr"/>
                </a:tc>
              </a:tr>
              <a:tr h="774416">
                <a:tc>
                  <a:txBody>
                    <a:bodyPr/>
                    <a:lstStyle/>
                    <a:p>
                      <a:pPr algn="l"/>
                      <a:r>
                        <a:rPr lang="en-US" sz="2000" b="1" dirty="0" smtClean="0"/>
                        <a:t>Long-running</a:t>
                      </a:r>
                      <a:r>
                        <a:rPr lang="en-US" sz="2000" b="1" baseline="0" dirty="0" smtClean="0"/>
                        <a:t> services</a:t>
                      </a:r>
                      <a:endParaRPr lang="en-US" sz="2000" b="1" dirty="0"/>
                    </a:p>
                  </a:txBody>
                  <a:tcPr anchor="ctr"/>
                </a:tc>
                <a:tc>
                  <a:txBody>
                    <a:bodyPr/>
                    <a:lstStyle/>
                    <a:p>
                      <a:pPr algn="ctr"/>
                      <a:r>
                        <a:rPr lang="en-US" sz="2000" dirty="0" smtClean="0"/>
                        <a:t>Months</a:t>
                      </a:r>
                      <a:endParaRPr lang="en-US" sz="2000" dirty="0"/>
                    </a:p>
                  </a:txBody>
                  <a:tcPr anchor="ctr"/>
                </a:tc>
                <a:tc>
                  <a:txBody>
                    <a:bodyPr/>
                    <a:lstStyle/>
                    <a:p>
                      <a:pPr algn="ctr"/>
                      <a:r>
                        <a:rPr lang="en-US" sz="2000" b="1" dirty="0" smtClean="0">
                          <a:solidFill>
                            <a:srgbClr val="00B050"/>
                          </a:solidFill>
                        </a:rPr>
                        <a:t>Minutes</a:t>
                      </a:r>
                      <a:endParaRPr lang="en-US" sz="2000" b="1" dirty="0">
                        <a:solidFill>
                          <a:srgbClr val="00B050"/>
                        </a:solidFill>
                      </a:endParaRPr>
                    </a:p>
                  </a:txBody>
                  <a:tcPr anchor="ctr"/>
                </a:tc>
                <a:tc>
                  <a:txBody>
                    <a:bodyPr/>
                    <a:lstStyle/>
                    <a:p>
                      <a:pPr algn="ctr"/>
                      <a:r>
                        <a:rPr lang="en-US" sz="2000" dirty="0" smtClean="0"/>
                        <a:t># Nodes</a:t>
                      </a:r>
                      <a:endParaRPr lang="en-US" sz="2000" dirty="0"/>
                    </a:p>
                  </a:txBody>
                  <a:tcPr anchor="ctr"/>
                </a:tc>
                <a:tc>
                  <a:txBody>
                    <a:bodyPr/>
                    <a:lstStyle/>
                    <a:p>
                      <a:pPr algn="ctr"/>
                      <a:r>
                        <a:rPr lang="en-US" sz="2000" dirty="0" smtClean="0"/>
                        <a:t>Services (10s)</a:t>
                      </a:r>
                      <a:endParaRPr lang="en-US" sz="2000" dirty="0"/>
                    </a:p>
                  </a:txBody>
                  <a:tcPr anchor="ctr"/>
                </a:tc>
                <a:tc>
                  <a:txBody>
                    <a:bodyPr/>
                    <a:lstStyle/>
                    <a:p>
                      <a:pPr algn="ctr"/>
                      <a:r>
                        <a:rPr lang="en-US" sz="2000" b="0" dirty="0" smtClean="0">
                          <a:solidFill>
                            <a:schemeClr val="tx1"/>
                          </a:solidFill>
                        </a:rPr>
                        <a:t>High</a:t>
                      </a:r>
                      <a:endParaRPr lang="en-US" sz="2000" b="0" dirty="0">
                        <a:solidFill>
                          <a:schemeClr val="tx1"/>
                        </a:solidFill>
                      </a:endParaRPr>
                    </a:p>
                  </a:txBody>
                  <a:tcPr anchor="ctr"/>
                </a:tc>
              </a:tr>
            </a:tbl>
          </a:graphicData>
        </a:graphic>
      </p:graphicFrame>
      <p:sp>
        <p:nvSpPr>
          <p:cNvPr id="2" name="Frame 1"/>
          <p:cNvSpPr/>
          <p:nvPr/>
        </p:nvSpPr>
        <p:spPr>
          <a:xfrm>
            <a:off x="4100513" y="3228975"/>
            <a:ext cx="2143125" cy="1057275"/>
          </a:xfrm>
          <a:prstGeom prst="frame">
            <a:avLst>
              <a:gd name="adj1" fmla="val 8446"/>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70583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Scheduling latency</a:t>
            </a:r>
            <a:endParaRPr lang="en-US" dirty="0"/>
          </a:p>
        </p:txBody>
      </p:sp>
      <p:graphicFrame>
        <p:nvGraphicFramePr>
          <p:cNvPr id="8" name="Table 7"/>
          <p:cNvGraphicFramePr>
            <a:graphicFrameLocks noGrp="1"/>
          </p:cNvGraphicFramePr>
          <p:nvPr/>
        </p:nvGraphicFramePr>
        <p:xfrm>
          <a:off x="1103068" y="1432239"/>
          <a:ext cx="9838944" cy="4231635"/>
        </p:xfrm>
        <a:graphic>
          <a:graphicData uri="http://schemas.openxmlformats.org/drawingml/2006/table">
            <a:tbl>
              <a:tblPr firstRow="1" bandRow="1">
                <a:tableStyleId>{5C22544A-7EE6-4342-B048-85BDC9FD1C3A}</a:tableStyleId>
              </a:tblPr>
              <a:tblGrid>
                <a:gridCol w="1639824"/>
                <a:gridCol w="1639824"/>
                <a:gridCol w="1639824"/>
                <a:gridCol w="1639824"/>
                <a:gridCol w="1639824"/>
                <a:gridCol w="1639824"/>
              </a:tblGrid>
              <a:tr h="1193549">
                <a:tc>
                  <a:txBody>
                    <a:bodyPr/>
                    <a:lstStyle/>
                    <a:p>
                      <a:pPr algn="l"/>
                      <a:endParaRPr lang="en-US" sz="2000" b="1" dirty="0"/>
                    </a:p>
                  </a:txBody>
                  <a:tcPr anchor="ctr"/>
                </a:tc>
                <a:tc>
                  <a:txBody>
                    <a:bodyPr/>
                    <a:lstStyle/>
                    <a:p>
                      <a:pPr algn="ctr"/>
                      <a:r>
                        <a:rPr lang="en-US" sz="2000" dirty="0" smtClean="0"/>
                        <a:t>Duration</a:t>
                      </a:r>
                      <a:endParaRPr lang="en-US" sz="2000" dirty="0"/>
                    </a:p>
                  </a:txBody>
                  <a:tcPr anchor="ctr"/>
                </a:tc>
                <a:tc>
                  <a:txBody>
                    <a:bodyPr/>
                    <a:lstStyle/>
                    <a:p>
                      <a:pPr algn="ctr"/>
                      <a:r>
                        <a:rPr lang="en-US" sz="2000" dirty="0" smtClean="0"/>
                        <a:t>Scheduling</a:t>
                      </a:r>
                      <a:br>
                        <a:rPr lang="en-US" sz="2000" dirty="0" smtClean="0"/>
                      </a:br>
                      <a:r>
                        <a:rPr lang="en-US" sz="2000" dirty="0" smtClean="0"/>
                        <a:t>Latency</a:t>
                      </a:r>
                      <a:endParaRPr lang="en-US" sz="2000" dirty="0"/>
                    </a:p>
                  </a:txBody>
                  <a:tcPr anchor="ctr"/>
                </a:tc>
                <a:tc>
                  <a:txBody>
                    <a:bodyPr/>
                    <a:lstStyle/>
                    <a:p>
                      <a:pPr algn="ctr"/>
                      <a:r>
                        <a:rPr lang="en-US" sz="2000" dirty="0" smtClean="0"/>
                        <a:t>“Tasks”</a:t>
                      </a:r>
                    </a:p>
                  </a:txBody>
                  <a:tcPr anchor="ctr"/>
                </a:tc>
                <a:tc>
                  <a:txBody>
                    <a:bodyPr/>
                    <a:lstStyle/>
                    <a:p>
                      <a:pPr algn="ctr"/>
                      <a:r>
                        <a:rPr lang="en-US" sz="2000" dirty="0" smtClean="0"/>
                        <a:t>Tenant</a:t>
                      </a:r>
                    </a:p>
                    <a:p>
                      <a:pPr algn="ctr"/>
                      <a:r>
                        <a:rPr lang="en-US" sz="2000" dirty="0" smtClean="0"/>
                        <a:t>Scale</a:t>
                      </a:r>
                    </a:p>
                  </a:txBody>
                  <a:tcPr anchor="ctr"/>
                </a:tc>
                <a:tc>
                  <a:txBody>
                    <a:bodyPr/>
                    <a:lstStyle/>
                    <a:p>
                      <a:pPr algn="ctr"/>
                      <a:r>
                        <a:rPr lang="en-US" sz="2000" dirty="0" smtClean="0"/>
                        <a:t>Placement</a:t>
                      </a:r>
                    </a:p>
                    <a:p>
                      <a:pPr algn="ctr"/>
                      <a:r>
                        <a:rPr lang="en-US" sz="2000" dirty="0" smtClean="0"/>
                        <a:t>Quality</a:t>
                      </a:r>
                    </a:p>
                  </a:txBody>
                  <a:tcPr anchor="ctr"/>
                </a:tc>
              </a:tr>
              <a:tr h="744627">
                <a:tc>
                  <a:txBody>
                    <a:bodyPr/>
                    <a:lstStyle/>
                    <a:p>
                      <a:pPr algn="l"/>
                      <a:r>
                        <a:rPr lang="en-US" sz="2000" b="1" dirty="0" smtClean="0"/>
                        <a:t>Batch processing</a:t>
                      </a:r>
                      <a:endParaRPr lang="en-US" sz="2000" b="1" dirty="0"/>
                    </a:p>
                  </a:txBody>
                  <a:tcPr anchor="ctr"/>
                </a:tc>
                <a:tc>
                  <a:txBody>
                    <a:bodyPr/>
                    <a:lstStyle/>
                    <a:p>
                      <a:pPr algn="ctr"/>
                      <a:r>
                        <a:rPr lang="en-US" sz="2000" dirty="0" smtClean="0"/>
                        <a:t>Mins - hours</a:t>
                      </a:r>
                      <a:endParaRPr lang="en-US" sz="2000" dirty="0"/>
                    </a:p>
                  </a:txBody>
                  <a:tcPr anchor="ctr"/>
                </a:tc>
                <a:tc>
                  <a:txBody>
                    <a:bodyPr/>
                    <a:lstStyle/>
                    <a:p>
                      <a:pPr algn="ctr"/>
                      <a:r>
                        <a:rPr lang="en-US" sz="2000" b="1" dirty="0" smtClean="0">
                          <a:solidFill>
                            <a:srgbClr val="C00000"/>
                          </a:solidFill>
                        </a:rPr>
                        <a:t>Seconds</a:t>
                      </a:r>
                      <a:endParaRPr lang="en-US" sz="2000" b="1" dirty="0">
                        <a:solidFill>
                          <a:srgbClr val="C00000"/>
                        </a:solidFill>
                      </a:endParaRPr>
                    </a:p>
                  </a:txBody>
                  <a:tcPr anchor="ctr"/>
                </a:tc>
                <a:tc>
                  <a:txBody>
                    <a:bodyPr/>
                    <a:lstStyle/>
                    <a:p>
                      <a:pPr algn="ctr"/>
                      <a:r>
                        <a:rPr lang="en-US" sz="2000" b="0" dirty="0" smtClean="0">
                          <a:solidFill>
                            <a:schemeClr val="tx1"/>
                          </a:solidFill>
                        </a:rPr>
                        <a:t>&lt;</a:t>
                      </a:r>
                      <a:r>
                        <a:rPr lang="en-US" sz="2000" b="0" baseline="0" dirty="0" smtClean="0">
                          <a:solidFill>
                            <a:schemeClr val="tx1"/>
                          </a:solidFill>
                        </a:rPr>
                        <a:t> 400,000</a:t>
                      </a:r>
                      <a:endParaRPr lang="en-US" sz="2000" b="0" dirty="0">
                        <a:solidFill>
                          <a:schemeClr val="tx1"/>
                        </a:solidFill>
                      </a:endParaRPr>
                    </a:p>
                  </a:txBody>
                  <a:tcPr anchor="ctr"/>
                </a:tc>
                <a:tc>
                  <a:txBody>
                    <a:bodyPr/>
                    <a:lstStyle/>
                    <a:p>
                      <a:pPr algn="ctr"/>
                      <a:r>
                        <a:rPr lang="en-US" sz="2000" b="0" dirty="0" smtClean="0">
                          <a:solidFill>
                            <a:schemeClr val="tx1"/>
                          </a:solidFill>
                        </a:rPr>
                        <a:t>Jobs (10Ks)</a:t>
                      </a:r>
                      <a:endParaRPr lang="en-US" sz="2000" b="0" dirty="0">
                        <a:solidFill>
                          <a:schemeClr val="tx1"/>
                        </a:solidFill>
                      </a:endParaRPr>
                    </a:p>
                  </a:txBody>
                  <a:tcPr anchor="ctr"/>
                </a:tc>
                <a:tc>
                  <a:txBody>
                    <a:bodyPr/>
                    <a:lstStyle/>
                    <a:p>
                      <a:pPr algn="ctr"/>
                      <a:r>
                        <a:rPr lang="en-US" sz="2000" dirty="0" smtClean="0"/>
                        <a:t>Low</a:t>
                      </a:r>
                      <a:endParaRPr lang="en-US" sz="2000" dirty="0"/>
                    </a:p>
                  </a:txBody>
                  <a:tcPr anchor="ctr"/>
                </a:tc>
              </a:tr>
              <a:tr h="744627">
                <a:tc>
                  <a:txBody>
                    <a:bodyPr/>
                    <a:lstStyle/>
                    <a:p>
                      <a:pPr algn="l"/>
                      <a:r>
                        <a:rPr lang="en-US" sz="2000" b="1" dirty="0" smtClean="0"/>
                        <a:t>Interactive</a:t>
                      </a:r>
                      <a:r>
                        <a:rPr lang="en-US" sz="2000" b="1" baseline="0" dirty="0" smtClean="0"/>
                        <a:t> </a:t>
                      </a:r>
                      <a:r>
                        <a:rPr lang="en-US" sz="2000" b="1" dirty="0" smtClean="0"/>
                        <a:t>SQL</a:t>
                      </a:r>
                      <a:endParaRPr lang="en-US" sz="2000" b="1" dirty="0"/>
                    </a:p>
                  </a:txBody>
                  <a:tcPr anchor="ctr"/>
                </a:tc>
                <a:tc>
                  <a:txBody>
                    <a:bodyPr/>
                    <a:lstStyle/>
                    <a:p>
                      <a:pPr algn="ctr"/>
                      <a:r>
                        <a:rPr lang="en-US" sz="2000" dirty="0" smtClean="0"/>
                        <a:t>Seconds</a:t>
                      </a:r>
                      <a:endParaRPr lang="en-US" sz="2000" dirty="0"/>
                    </a:p>
                  </a:txBody>
                  <a:tcPr anchor="ctr"/>
                </a:tc>
                <a:tc>
                  <a:txBody>
                    <a:bodyPr/>
                    <a:lstStyle/>
                    <a:p>
                      <a:pPr algn="ctr"/>
                      <a:r>
                        <a:rPr lang="en-US" sz="2000" b="1" dirty="0" smtClean="0">
                          <a:solidFill>
                            <a:srgbClr val="00B050"/>
                          </a:solidFill>
                        </a:rPr>
                        <a:t>Minutes</a:t>
                      </a:r>
                      <a:endParaRPr lang="en-US" sz="2000" b="1" dirty="0">
                        <a:solidFill>
                          <a:srgbClr val="FF0000"/>
                        </a:solidFill>
                      </a:endParaRPr>
                    </a:p>
                  </a:txBody>
                  <a:tcPr anchor="ctr"/>
                </a:tc>
                <a:tc>
                  <a:txBody>
                    <a:bodyPr/>
                    <a:lstStyle/>
                    <a:p>
                      <a:pPr algn="ctr"/>
                      <a:r>
                        <a:rPr lang="en-US" sz="2000" dirty="0" smtClean="0"/>
                        <a:t>100s</a:t>
                      </a:r>
                      <a:endParaRPr lang="en-US" sz="2000" dirty="0"/>
                    </a:p>
                  </a:txBody>
                  <a:tcPr anchor="ctr"/>
                </a:tc>
                <a:tc>
                  <a:txBody>
                    <a:bodyPr/>
                    <a:lstStyle/>
                    <a:p>
                      <a:pPr algn="ctr"/>
                      <a:r>
                        <a:rPr lang="en-US" sz="2000" dirty="0" smtClean="0"/>
                        <a:t>Users</a:t>
                      </a:r>
                      <a:r>
                        <a:rPr lang="en-US" sz="2000" baseline="0" dirty="0" smtClean="0"/>
                        <a:t> (100s)</a:t>
                      </a:r>
                      <a:endParaRPr lang="en-US" sz="2000" dirty="0"/>
                    </a:p>
                  </a:txBody>
                  <a:tcPr anchor="ctr"/>
                </a:tc>
                <a:tc>
                  <a:txBody>
                    <a:bodyPr/>
                    <a:lstStyle/>
                    <a:p>
                      <a:pPr algn="ctr"/>
                      <a:r>
                        <a:rPr lang="en-US" sz="2000" dirty="0" smtClean="0"/>
                        <a:t>Medium</a:t>
                      </a:r>
                      <a:endParaRPr lang="en-US" sz="2000" dirty="0"/>
                    </a:p>
                  </a:txBody>
                  <a:tcPr anchor="ctr"/>
                </a:tc>
              </a:tr>
              <a:tr h="774416">
                <a:tc>
                  <a:txBody>
                    <a:bodyPr/>
                    <a:lstStyle/>
                    <a:p>
                      <a:pPr algn="l"/>
                      <a:r>
                        <a:rPr lang="en-US" sz="2000" b="1" dirty="0" smtClean="0"/>
                        <a:t>Stream</a:t>
                      </a:r>
                      <a:r>
                        <a:rPr lang="en-US" sz="2000" b="1" baseline="0" dirty="0" smtClean="0"/>
                        <a:t> processing</a:t>
                      </a:r>
                      <a:endParaRPr lang="en-US" sz="2000" b="1" dirty="0"/>
                    </a:p>
                  </a:txBody>
                  <a:tcPr anchor="ctr"/>
                </a:tc>
                <a:tc>
                  <a:txBody>
                    <a:bodyPr/>
                    <a:lstStyle/>
                    <a:p>
                      <a:pPr algn="ctr"/>
                      <a:r>
                        <a:rPr lang="en-US" sz="2000" dirty="0" smtClean="0"/>
                        <a:t>Months</a:t>
                      </a:r>
                      <a:endParaRPr lang="en-US" sz="2000" dirty="0"/>
                    </a:p>
                  </a:txBody>
                  <a:tcPr anchor="ctr"/>
                </a:tc>
                <a:tc>
                  <a:txBody>
                    <a:bodyPr/>
                    <a:lstStyle/>
                    <a:p>
                      <a:pPr algn="ctr"/>
                      <a:r>
                        <a:rPr lang="en-US" sz="2000" b="1" dirty="0" smtClean="0">
                          <a:solidFill>
                            <a:srgbClr val="00B050"/>
                          </a:solidFill>
                        </a:rPr>
                        <a:t>Minutes</a:t>
                      </a:r>
                      <a:endParaRPr lang="en-US" sz="2000" b="1" dirty="0">
                        <a:solidFill>
                          <a:srgbClr val="00B050"/>
                        </a:solidFill>
                      </a:endParaRPr>
                    </a:p>
                  </a:txBody>
                  <a:tcPr anchor="ctr"/>
                </a:tc>
                <a:tc>
                  <a:txBody>
                    <a:bodyPr/>
                    <a:lstStyle/>
                    <a:p>
                      <a:pPr algn="ctr"/>
                      <a:r>
                        <a:rPr lang="en-US" sz="2000" dirty="0" smtClean="0"/>
                        <a:t>10s</a:t>
                      </a:r>
                      <a:endParaRPr lang="en-US" sz="2000" dirty="0"/>
                    </a:p>
                  </a:txBody>
                  <a:tcPr anchor="ctr"/>
                </a:tc>
                <a:tc>
                  <a:txBody>
                    <a:bodyPr/>
                    <a:lstStyle/>
                    <a:p>
                      <a:pPr algn="ctr"/>
                      <a:r>
                        <a:rPr lang="en-US" sz="2000" dirty="0" smtClean="0"/>
                        <a:t>Jobs (10s)</a:t>
                      </a:r>
                      <a:endParaRPr lang="en-US" sz="2000" dirty="0"/>
                    </a:p>
                  </a:txBody>
                  <a:tcPr anchor="ctr"/>
                </a:tc>
                <a:tc>
                  <a:txBody>
                    <a:bodyPr/>
                    <a:lstStyle/>
                    <a:p>
                      <a:pPr algn="ctr"/>
                      <a:r>
                        <a:rPr lang="en-US" sz="2000" b="0" dirty="0" smtClean="0">
                          <a:solidFill>
                            <a:schemeClr val="tx1"/>
                          </a:solidFill>
                        </a:rPr>
                        <a:t>High</a:t>
                      </a:r>
                      <a:endParaRPr lang="en-US" sz="2000" b="0" dirty="0">
                        <a:solidFill>
                          <a:schemeClr val="tx1"/>
                        </a:solidFill>
                      </a:endParaRPr>
                    </a:p>
                  </a:txBody>
                  <a:tcPr anchor="ctr"/>
                </a:tc>
              </a:tr>
              <a:tr h="774416">
                <a:tc>
                  <a:txBody>
                    <a:bodyPr/>
                    <a:lstStyle/>
                    <a:p>
                      <a:pPr algn="l"/>
                      <a:r>
                        <a:rPr lang="en-US" sz="2000" b="1" dirty="0" smtClean="0"/>
                        <a:t>Long-running</a:t>
                      </a:r>
                      <a:r>
                        <a:rPr lang="en-US" sz="2000" b="1" baseline="0" dirty="0" smtClean="0"/>
                        <a:t> services</a:t>
                      </a:r>
                      <a:endParaRPr lang="en-US" sz="2000" b="1" dirty="0"/>
                    </a:p>
                  </a:txBody>
                  <a:tcPr anchor="ctr"/>
                </a:tc>
                <a:tc>
                  <a:txBody>
                    <a:bodyPr/>
                    <a:lstStyle/>
                    <a:p>
                      <a:pPr algn="ctr"/>
                      <a:r>
                        <a:rPr lang="en-US" sz="2000" dirty="0" smtClean="0"/>
                        <a:t>Months</a:t>
                      </a:r>
                      <a:endParaRPr lang="en-US" sz="2000" dirty="0"/>
                    </a:p>
                  </a:txBody>
                  <a:tcPr anchor="ctr"/>
                </a:tc>
                <a:tc>
                  <a:txBody>
                    <a:bodyPr/>
                    <a:lstStyle/>
                    <a:p>
                      <a:pPr algn="ctr"/>
                      <a:r>
                        <a:rPr lang="en-US" sz="2000" b="1" dirty="0" smtClean="0">
                          <a:solidFill>
                            <a:srgbClr val="00B050"/>
                          </a:solidFill>
                        </a:rPr>
                        <a:t>Minutes</a:t>
                      </a:r>
                      <a:endParaRPr lang="en-US" sz="2000" b="1" dirty="0">
                        <a:solidFill>
                          <a:srgbClr val="00B050"/>
                        </a:solidFill>
                      </a:endParaRPr>
                    </a:p>
                  </a:txBody>
                  <a:tcPr anchor="ctr"/>
                </a:tc>
                <a:tc>
                  <a:txBody>
                    <a:bodyPr/>
                    <a:lstStyle/>
                    <a:p>
                      <a:pPr algn="ctr"/>
                      <a:r>
                        <a:rPr lang="en-US" sz="2000" dirty="0" smtClean="0"/>
                        <a:t># Nodes</a:t>
                      </a:r>
                      <a:endParaRPr lang="en-US" sz="2000" dirty="0"/>
                    </a:p>
                  </a:txBody>
                  <a:tcPr anchor="ctr"/>
                </a:tc>
                <a:tc>
                  <a:txBody>
                    <a:bodyPr/>
                    <a:lstStyle/>
                    <a:p>
                      <a:pPr algn="ctr"/>
                      <a:r>
                        <a:rPr lang="en-US" sz="2000" dirty="0" smtClean="0"/>
                        <a:t>Services (10s)</a:t>
                      </a:r>
                      <a:endParaRPr lang="en-US" sz="2000" dirty="0"/>
                    </a:p>
                  </a:txBody>
                  <a:tcPr anchor="ctr"/>
                </a:tc>
                <a:tc>
                  <a:txBody>
                    <a:bodyPr/>
                    <a:lstStyle/>
                    <a:p>
                      <a:pPr algn="ctr"/>
                      <a:r>
                        <a:rPr lang="en-US" sz="2000" b="0" dirty="0" smtClean="0">
                          <a:solidFill>
                            <a:schemeClr val="tx1"/>
                          </a:solidFill>
                        </a:rPr>
                        <a:t>High</a:t>
                      </a:r>
                      <a:endParaRPr lang="en-US" sz="2000" b="0" dirty="0">
                        <a:solidFill>
                          <a:schemeClr val="tx1"/>
                        </a:solidFill>
                      </a:endParaRPr>
                    </a:p>
                  </a:txBody>
                  <a:tcPr anchor="ctr"/>
                </a:tc>
              </a:tr>
            </a:tbl>
          </a:graphicData>
        </a:graphic>
      </p:graphicFrame>
      <p:sp>
        <p:nvSpPr>
          <p:cNvPr id="5" name="Frame 4"/>
          <p:cNvSpPr/>
          <p:nvPr/>
        </p:nvSpPr>
        <p:spPr>
          <a:xfrm>
            <a:off x="4100513" y="3228975"/>
            <a:ext cx="2143125" cy="1057275"/>
          </a:xfrm>
          <a:prstGeom prst="frame">
            <a:avLst>
              <a:gd name="adj1" fmla="val 8446"/>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57766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Jobs vs Services</a:t>
            </a:r>
            <a:endParaRPr lang="en-US" dirty="0"/>
          </a:p>
        </p:txBody>
      </p:sp>
      <p:graphicFrame>
        <p:nvGraphicFramePr>
          <p:cNvPr id="2" name="Table 1"/>
          <p:cNvGraphicFramePr>
            <a:graphicFrameLocks noGrp="1"/>
          </p:cNvGraphicFramePr>
          <p:nvPr>
            <p:extLst/>
          </p:nvPr>
        </p:nvGraphicFramePr>
        <p:xfrm>
          <a:off x="1103068" y="1432239"/>
          <a:ext cx="9838944" cy="4231635"/>
        </p:xfrm>
        <a:graphic>
          <a:graphicData uri="http://schemas.openxmlformats.org/drawingml/2006/table">
            <a:tbl>
              <a:tblPr firstRow="1" bandRow="1">
                <a:tableStyleId>{5C22544A-7EE6-4342-B048-85BDC9FD1C3A}</a:tableStyleId>
              </a:tblPr>
              <a:tblGrid>
                <a:gridCol w="1639824"/>
                <a:gridCol w="1639824"/>
                <a:gridCol w="1639824"/>
                <a:gridCol w="1639824"/>
                <a:gridCol w="1639824"/>
                <a:gridCol w="1639824"/>
              </a:tblGrid>
              <a:tr h="1193549">
                <a:tc>
                  <a:txBody>
                    <a:bodyPr/>
                    <a:lstStyle/>
                    <a:p>
                      <a:pPr algn="l"/>
                      <a:endParaRPr lang="en-US" sz="2000" b="1" dirty="0"/>
                    </a:p>
                  </a:txBody>
                  <a:tcPr anchor="ctr"/>
                </a:tc>
                <a:tc>
                  <a:txBody>
                    <a:bodyPr/>
                    <a:lstStyle/>
                    <a:p>
                      <a:pPr algn="ctr"/>
                      <a:r>
                        <a:rPr lang="en-US" sz="2000" dirty="0" smtClean="0"/>
                        <a:t>Duration</a:t>
                      </a:r>
                      <a:endParaRPr lang="en-US" sz="2000" dirty="0"/>
                    </a:p>
                  </a:txBody>
                  <a:tcPr anchor="ctr"/>
                </a:tc>
                <a:tc>
                  <a:txBody>
                    <a:bodyPr/>
                    <a:lstStyle/>
                    <a:p>
                      <a:pPr algn="ctr"/>
                      <a:r>
                        <a:rPr lang="en-US" sz="2000" dirty="0" smtClean="0"/>
                        <a:t>Scheduling</a:t>
                      </a:r>
                      <a:br>
                        <a:rPr lang="en-US" sz="2000" dirty="0" smtClean="0"/>
                      </a:br>
                      <a:r>
                        <a:rPr lang="en-US" sz="2000" dirty="0" smtClean="0"/>
                        <a:t>Latency</a:t>
                      </a:r>
                      <a:endParaRPr lang="en-US" sz="2000" dirty="0"/>
                    </a:p>
                  </a:txBody>
                  <a:tcPr anchor="ctr"/>
                </a:tc>
                <a:tc>
                  <a:txBody>
                    <a:bodyPr/>
                    <a:lstStyle/>
                    <a:p>
                      <a:pPr algn="ctr"/>
                      <a:r>
                        <a:rPr lang="en-US" sz="2000" dirty="0" smtClean="0"/>
                        <a:t>“Tasks”</a:t>
                      </a:r>
                    </a:p>
                  </a:txBody>
                  <a:tcPr anchor="ctr"/>
                </a:tc>
                <a:tc>
                  <a:txBody>
                    <a:bodyPr/>
                    <a:lstStyle/>
                    <a:p>
                      <a:pPr algn="ctr"/>
                      <a:r>
                        <a:rPr lang="en-US" sz="2000" dirty="0" smtClean="0"/>
                        <a:t>Tenant</a:t>
                      </a:r>
                    </a:p>
                    <a:p>
                      <a:pPr algn="ctr"/>
                      <a:r>
                        <a:rPr lang="en-US" sz="2000" dirty="0" smtClean="0"/>
                        <a:t>Scale</a:t>
                      </a:r>
                    </a:p>
                  </a:txBody>
                  <a:tcPr anchor="ctr"/>
                </a:tc>
                <a:tc>
                  <a:txBody>
                    <a:bodyPr/>
                    <a:lstStyle/>
                    <a:p>
                      <a:pPr algn="ctr"/>
                      <a:r>
                        <a:rPr lang="en-US" sz="2000" dirty="0" smtClean="0"/>
                        <a:t>Placement</a:t>
                      </a:r>
                    </a:p>
                    <a:p>
                      <a:pPr algn="ctr"/>
                      <a:r>
                        <a:rPr lang="en-US" sz="2000" dirty="0" smtClean="0"/>
                        <a:t>Quality</a:t>
                      </a:r>
                    </a:p>
                  </a:txBody>
                  <a:tcPr anchor="ctr"/>
                </a:tc>
              </a:tr>
              <a:tr h="744627">
                <a:tc>
                  <a:txBody>
                    <a:bodyPr/>
                    <a:lstStyle/>
                    <a:p>
                      <a:pPr algn="l"/>
                      <a:r>
                        <a:rPr lang="en-US" sz="2000" b="1" dirty="0" smtClean="0"/>
                        <a:t>Batch processing</a:t>
                      </a:r>
                      <a:endParaRPr lang="en-US" sz="2000" b="1" dirty="0"/>
                    </a:p>
                  </a:txBody>
                  <a:tcPr anchor="ctr"/>
                </a:tc>
                <a:tc>
                  <a:txBody>
                    <a:bodyPr/>
                    <a:lstStyle/>
                    <a:p>
                      <a:pPr algn="ctr"/>
                      <a:r>
                        <a:rPr lang="en-US" sz="2000" dirty="0" smtClean="0"/>
                        <a:t>Mins - hours</a:t>
                      </a:r>
                      <a:endParaRPr lang="en-US" sz="2000" dirty="0"/>
                    </a:p>
                  </a:txBody>
                  <a:tcPr anchor="ctr"/>
                </a:tc>
                <a:tc>
                  <a:txBody>
                    <a:bodyPr/>
                    <a:lstStyle/>
                    <a:p>
                      <a:pPr algn="ctr"/>
                      <a:r>
                        <a:rPr lang="en-US" sz="2000" b="1" dirty="0" smtClean="0">
                          <a:solidFill>
                            <a:schemeClr val="accent4"/>
                          </a:solidFill>
                        </a:rPr>
                        <a:t>Seconds</a:t>
                      </a:r>
                      <a:endParaRPr lang="en-US" sz="2000" b="1" dirty="0">
                        <a:solidFill>
                          <a:schemeClr val="accent4"/>
                        </a:solidFill>
                      </a:endParaRPr>
                    </a:p>
                  </a:txBody>
                  <a:tcPr anchor="ctr"/>
                </a:tc>
                <a:tc>
                  <a:txBody>
                    <a:bodyPr/>
                    <a:lstStyle/>
                    <a:p>
                      <a:pPr algn="ctr"/>
                      <a:r>
                        <a:rPr lang="en-US" sz="2000" b="1" dirty="0" smtClean="0">
                          <a:solidFill>
                            <a:schemeClr val="accent4"/>
                          </a:solidFill>
                        </a:rPr>
                        <a:t>&lt;</a:t>
                      </a:r>
                      <a:r>
                        <a:rPr lang="en-US" sz="2000" b="1" baseline="0" dirty="0" smtClean="0">
                          <a:solidFill>
                            <a:schemeClr val="accent4"/>
                          </a:solidFill>
                        </a:rPr>
                        <a:t> 400,000</a:t>
                      </a:r>
                      <a:endParaRPr lang="en-US" sz="2000" b="1" dirty="0">
                        <a:solidFill>
                          <a:schemeClr val="accent4"/>
                        </a:solidFill>
                      </a:endParaRPr>
                    </a:p>
                  </a:txBody>
                  <a:tcPr anchor="ctr"/>
                </a:tc>
                <a:tc>
                  <a:txBody>
                    <a:bodyPr/>
                    <a:lstStyle/>
                    <a:p>
                      <a:pPr algn="ctr"/>
                      <a:r>
                        <a:rPr lang="en-US" sz="2000" b="1" dirty="0" smtClean="0">
                          <a:solidFill>
                            <a:schemeClr val="accent4"/>
                          </a:solidFill>
                        </a:rPr>
                        <a:t>Jobs (10Ks)</a:t>
                      </a:r>
                      <a:endParaRPr lang="en-US" sz="2000" b="1" dirty="0">
                        <a:solidFill>
                          <a:schemeClr val="accent4"/>
                        </a:solidFill>
                      </a:endParaRPr>
                    </a:p>
                  </a:txBody>
                  <a:tcPr anchor="ctr"/>
                </a:tc>
                <a:tc>
                  <a:txBody>
                    <a:bodyPr/>
                    <a:lstStyle/>
                    <a:p>
                      <a:pPr algn="ctr"/>
                      <a:r>
                        <a:rPr lang="en-US" sz="2000" b="1" dirty="0" smtClean="0">
                          <a:solidFill>
                            <a:schemeClr val="accent4"/>
                          </a:solidFill>
                        </a:rPr>
                        <a:t>Low</a:t>
                      </a:r>
                      <a:endParaRPr lang="en-US" sz="2000" b="1" dirty="0">
                        <a:solidFill>
                          <a:schemeClr val="accent4"/>
                        </a:solidFill>
                      </a:endParaRPr>
                    </a:p>
                  </a:txBody>
                  <a:tcPr anchor="ctr"/>
                </a:tc>
              </a:tr>
              <a:tr h="744627">
                <a:tc>
                  <a:txBody>
                    <a:bodyPr/>
                    <a:lstStyle/>
                    <a:p>
                      <a:pPr algn="l"/>
                      <a:r>
                        <a:rPr lang="en-US" sz="2000" b="1" dirty="0" smtClean="0"/>
                        <a:t>Interactive</a:t>
                      </a:r>
                      <a:r>
                        <a:rPr lang="en-US" sz="2000" b="1" baseline="0" dirty="0" smtClean="0"/>
                        <a:t> </a:t>
                      </a:r>
                      <a:r>
                        <a:rPr lang="en-US" sz="2000" b="1" dirty="0" smtClean="0"/>
                        <a:t>SQL</a:t>
                      </a:r>
                      <a:endParaRPr lang="en-US" sz="2000" b="1" dirty="0"/>
                    </a:p>
                  </a:txBody>
                  <a:tcPr anchor="ctr"/>
                </a:tc>
                <a:tc>
                  <a:txBody>
                    <a:bodyPr/>
                    <a:lstStyle/>
                    <a:p>
                      <a:pPr algn="ctr"/>
                      <a:r>
                        <a:rPr lang="en-US" sz="2000" dirty="0" smtClean="0"/>
                        <a:t>Seconds</a:t>
                      </a:r>
                      <a:endParaRPr lang="en-US" sz="2000" dirty="0"/>
                    </a:p>
                  </a:txBody>
                  <a:tcPr anchor="ctr"/>
                </a:tc>
                <a:tc>
                  <a:txBody>
                    <a:bodyPr/>
                    <a:lstStyle/>
                    <a:p>
                      <a:pPr algn="ctr"/>
                      <a:r>
                        <a:rPr lang="en-US" sz="2000" b="1" dirty="0" smtClean="0">
                          <a:solidFill>
                            <a:srgbClr val="00B050"/>
                          </a:solidFill>
                        </a:rPr>
                        <a:t>Minutes</a:t>
                      </a:r>
                      <a:endParaRPr lang="en-US" sz="2000" b="1" dirty="0">
                        <a:solidFill>
                          <a:srgbClr val="00B050"/>
                        </a:solidFill>
                      </a:endParaRPr>
                    </a:p>
                  </a:txBody>
                  <a:tcPr anchor="ctr"/>
                </a:tc>
                <a:tc>
                  <a:txBody>
                    <a:bodyPr/>
                    <a:lstStyle/>
                    <a:p>
                      <a:pPr algn="ctr"/>
                      <a:r>
                        <a:rPr lang="en-US" sz="2000" b="1" dirty="0" smtClean="0">
                          <a:solidFill>
                            <a:srgbClr val="00B050"/>
                          </a:solidFill>
                        </a:rPr>
                        <a:t>100s</a:t>
                      </a:r>
                      <a:endParaRPr lang="en-US" sz="2000" b="1" dirty="0">
                        <a:solidFill>
                          <a:srgbClr val="00B050"/>
                        </a:solidFill>
                      </a:endParaRPr>
                    </a:p>
                  </a:txBody>
                  <a:tcPr anchor="ctr"/>
                </a:tc>
                <a:tc>
                  <a:txBody>
                    <a:bodyPr/>
                    <a:lstStyle/>
                    <a:p>
                      <a:pPr algn="ctr"/>
                      <a:r>
                        <a:rPr lang="en-US" sz="2000" b="1" dirty="0" smtClean="0">
                          <a:solidFill>
                            <a:srgbClr val="00B050"/>
                          </a:solidFill>
                        </a:rPr>
                        <a:t>Users</a:t>
                      </a:r>
                      <a:r>
                        <a:rPr lang="en-US" sz="2000" b="1" baseline="0" dirty="0" smtClean="0">
                          <a:solidFill>
                            <a:srgbClr val="00B050"/>
                          </a:solidFill>
                        </a:rPr>
                        <a:t> (100s)</a:t>
                      </a:r>
                      <a:endParaRPr lang="en-US" sz="2000" b="1" dirty="0">
                        <a:solidFill>
                          <a:srgbClr val="00B050"/>
                        </a:solidFill>
                      </a:endParaRPr>
                    </a:p>
                  </a:txBody>
                  <a:tcPr anchor="ctr"/>
                </a:tc>
                <a:tc>
                  <a:txBody>
                    <a:bodyPr/>
                    <a:lstStyle/>
                    <a:p>
                      <a:pPr algn="ctr"/>
                      <a:r>
                        <a:rPr lang="en-US" sz="2000" b="1" dirty="0" smtClean="0">
                          <a:solidFill>
                            <a:srgbClr val="00B050"/>
                          </a:solidFill>
                        </a:rPr>
                        <a:t>Medium</a:t>
                      </a:r>
                      <a:endParaRPr lang="en-US" sz="2000" b="1" dirty="0">
                        <a:solidFill>
                          <a:srgbClr val="00B050"/>
                        </a:solidFill>
                      </a:endParaRPr>
                    </a:p>
                  </a:txBody>
                  <a:tcPr anchor="ctr"/>
                </a:tc>
              </a:tr>
              <a:tr h="774416">
                <a:tc>
                  <a:txBody>
                    <a:bodyPr/>
                    <a:lstStyle/>
                    <a:p>
                      <a:pPr algn="l"/>
                      <a:r>
                        <a:rPr lang="en-US" sz="2000" b="1" dirty="0" smtClean="0"/>
                        <a:t>Stream</a:t>
                      </a:r>
                      <a:r>
                        <a:rPr lang="en-US" sz="2000" b="1" baseline="0" dirty="0" smtClean="0"/>
                        <a:t> processing</a:t>
                      </a:r>
                      <a:endParaRPr lang="en-US" sz="2000" b="1" dirty="0"/>
                    </a:p>
                  </a:txBody>
                  <a:tcPr anchor="ctr"/>
                </a:tc>
                <a:tc>
                  <a:txBody>
                    <a:bodyPr/>
                    <a:lstStyle/>
                    <a:p>
                      <a:pPr algn="ctr"/>
                      <a:r>
                        <a:rPr lang="en-US" sz="2000" dirty="0" smtClean="0"/>
                        <a:t>Months</a:t>
                      </a:r>
                      <a:endParaRPr lang="en-US" sz="2000" dirty="0"/>
                    </a:p>
                  </a:txBody>
                  <a:tcPr anchor="ctr"/>
                </a:tc>
                <a:tc>
                  <a:txBody>
                    <a:bodyPr/>
                    <a:lstStyle/>
                    <a:p>
                      <a:pPr algn="ctr"/>
                      <a:r>
                        <a:rPr lang="en-US" sz="2000" b="1" dirty="0" smtClean="0">
                          <a:solidFill>
                            <a:srgbClr val="00B050"/>
                          </a:solidFill>
                        </a:rPr>
                        <a:t>Minutes</a:t>
                      </a:r>
                      <a:endParaRPr lang="en-US" sz="2000" b="1" dirty="0">
                        <a:solidFill>
                          <a:srgbClr val="00B050"/>
                        </a:solidFill>
                      </a:endParaRPr>
                    </a:p>
                  </a:txBody>
                  <a:tcPr anchor="ctr"/>
                </a:tc>
                <a:tc>
                  <a:txBody>
                    <a:bodyPr/>
                    <a:lstStyle/>
                    <a:p>
                      <a:pPr algn="ctr"/>
                      <a:r>
                        <a:rPr lang="en-US" sz="2000" b="1" dirty="0" smtClean="0">
                          <a:solidFill>
                            <a:srgbClr val="00B050"/>
                          </a:solidFill>
                        </a:rPr>
                        <a:t>10s</a:t>
                      </a:r>
                      <a:endParaRPr lang="en-US" sz="2000" b="1" dirty="0">
                        <a:solidFill>
                          <a:srgbClr val="00B050"/>
                        </a:solidFill>
                      </a:endParaRPr>
                    </a:p>
                  </a:txBody>
                  <a:tcPr anchor="ctr"/>
                </a:tc>
                <a:tc>
                  <a:txBody>
                    <a:bodyPr/>
                    <a:lstStyle/>
                    <a:p>
                      <a:pPr algn="ctr"/>
                      <a:r>
                        <a:rPr lang="en-US" sz="2000" b="1" dirty="0" smtClean="0">
                          <a:solidFill>
                            <a:srgbClr val="00B050"/>
                          </a:solidFill>
                        </a:rPr>
                        <a:t>Jobs (10s)</a:t>
                      </a:r>
                      <a:endParaRPr lang="en-US" sz="2000" b="1" dirty="0">
                        <a:solidFill>
                          <a:srgbClr val="00B050"/>
                        </a:solidFill>
                      </a:endParaRPr>
                    </a:p>
                  </a:txBody>
                  <a:tcPr anchor="ctr"/>
                </a:tc>
                <a:tc>
                  <a:txBody>
                    <a:bodyPr/>
                    <a:lstStyle/>
                    <a:p>
                      <a:pPr algn="ctr"/>
                      <a:r>
                        <a:rPr lang="en-US" sz="2000" b="1" dirty="0" smtClean="0">
                          <a:solidFill>
                            <a:srgbClr val="00B050"/>
                          </a:solidFill>
                        </a:rPr>
                        <a:t>High</a:t>
                      </a:r>
                      <a:endParaRPr lang="en-US" sz="2000" b="1" dirty="0">
                        <a:solidFill>
                          <a:srgbClr val="00B050"/>
                        </a:solidFill>
                      </a:endParaRPr>
                    </a:p>
                  </a:txBody>
                  <a:tcPr anchor="ctr"/>
                </a:tc>
              </a:tr>
              <a:tr h="774416">
                <a:tc>
                  <a:txBody>
                    <a:bodyPr/>
                    <a:lstStyle/>
                    <a:p>
                      <a:pPr algn="l"/>
                      <a:r>
                        <a:rPr lang="en-US" sz="2000" b="1" dirty="0" smtClean="0"/>
                        <a:t>Long-running</a:t>
                      </a:r>
                      <a:r>
                        <a:rPr lang="en-US" sz="2000" b="1" baseline="0" dirty="0" smtClean="0"/>
                        <a:t> services</a:t>
                      </a:r>
                      <a:endParaRPr lang="en-US" sz="2000" b="1" dirty="0"/>
                    </a:p>
                  </a:txBody>
                  <a:tcPr anchor="ctr"/>
                </a:tc>
                <a:tc>
                  <a:txBody>
                    <a:bodyPr/>
                    <a:lstStyle/>
                    <a:p>
                      <a:pPr algn="ctr"/>
                      <a:r>
                        <a:rPr lang="en-US" sz="2000" dirty="0" smtClean="0"/>
                        <a:t>Months</a:t>
                      </a:r>
                      <a:endParaRPr lang="en-US" sz="2000" dirty="0"/>
                    </a:p>
                  </a:txBody>
                  <a:tcPr anchor="ctr"/>
                </a:tc>
                <a:tc>
                  <a:txBody>
                    <a:bodyPr/>
                    <a:lstStyle/>
                    <a:p>
                      <a:pPr algn="ctr"/>
                      <a:r>
                        <a:rPr lang="en-US" sz="2000" b="1" dirty="0" smtClean="0">
                          <a:solidFill>
                            <a:srgbClr val="00B050"/>
                          </a:solidFill>
                        </a:rPr>
                        <a:t>Minutes</a:t>
                      </a:r>
                      <a:endParaRPr lang="en-US" sz="2000" b="1" dirty="0">
                        <a:solidFill>
                          <a:srgbClr val="00B050"/>
                        </a:solidFill>
                      </a:endParaRPr>
                    </a:p>
                  </a:txBody>
                  <a:tcPr anchor="ctr"/>
                </a:tc>
                <a:tc>
                  <a:txBody>
                    <a:bodyPr/>
                    <a:lstStyle/>
                    <a:p>
                      <a:pPr algn="ctr"/>
                      <a:r>
                        <a:rPr lang="en-US" sz="2000" b="1" dirty="0" smtClean="0">
                          <a:solidFill>
                            <a:srgbClr val="00B050"/>
                          </a:solidFill>
                        </a:rPr>
                        <a:t># Nodes</a:t>
                      </a:r>
                      <a:endParaRPr lang="en-US" sz="2000" b="1" dirty="0">
                        <a:solidFill>
                          <a:srgbClr val="00B050"/>
                        </a:solidFill>
                      </a:endParaRPr>
                    </a:p>
                  </a:txBody>
                  <a:tcPr anchor="ctr"/>
                </a:tc>
                <a:tc>
                  <a:txBody>
                    <a:bodyPr/>
                    <a:lstStyle/>
                    <a:p>
                      <a:pPr algn="ctr"/>
                      <a:r>
                        <a:rPr lang="en-US" sz="2000" b="1" dirty="0" smtClean="0">
                          <a:solidFill>
                            <a:srgbClr val="00B050"/>
                          </a:solidFill>
                        </a:rPr>
                        <a:t>Services (10s)</a:t>
                      </a:r>
                      <a:endParaRPr lang="en-US" sz="2000" b="1" dirty="0">
                        <a:solidFill>
                          <a:srgbClr val="00B050"/>
                        </a:solidFill>
                      </a:endParaRPr>
                    </a:p>
                  </a:txBody>
                  <a:tcPr anchor="ctr"/>
                </a:tc>
                <a:tc>
                  <a:txBody>
                    <a:bodyPr/>
                    <a:lstStyle/>
                    <a:p>
                      <a:pPr algn="ctr"/>
                      <a:r>
                        <a:rPr lang="en-US" sz="2000" b="1" dirty="0" smtClean="0">
                          <a:solidFill>
                            <a:srgbClr val="00B050"/>
                          </a:solidFill>
                        </a:rPr>
                        <a:t>High</a:t>
                      </a:r>
                      <a:endParaRPr lang="en-US" sz="2000" b="1" dirty="0">
                        <a:solidFill>
                          <a:srgbClr val="00B050"/>
                        </a:solidFill>
                      </a:endParaRPr>
                    </a:p>
                  </a:txBody>
                  <a:tcPr anchor="ctr"/>
                </a:tc>
              </a:tr>
            </a:tbl>
          </a:graphicData>
        </a:graphic>
      </p:graphicFrame>
    </p:spTree>
    <p:extLst>
      <p:ext uri="{BB962C8B-B14F-4D97-AF65-F5344CB8AC3E}">
        <p14:creationId xmlns:p14="http://schemas.microsoft.com/office/powerpoint/2010/main" val="521468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Jobs vs Services</a:t>
            </a:r>
            <a:endParaRPr lang="en-US" dirty="0"/>
          </a:p>
        </p:txBody>
      </p:sp>
      <p:graphicFrame>
        <p:nvGraphicFramePr>
          <p:cNvPr id="2" name="Table 1"/>
          <p:cNvGraphicFramePr>
            <a:graphicFrameLocks noGrp="1"/>
          </p:cNvGraphicFramePr>
          <p:nvPr>
            <p:extLst/>
          </p:nvPr>
        </p:nvGraphicFramePr>
        <p:xfrm>
          <a:off x="1103068" y="2246626"/>
          <a:ext cx="9838944" cy="2682803"/>
        </p:xfrm>
        <a:graphic>
          <a:graphicData uri="http://schemas.openxmlformats.org/drawingml/2006/table">
            <a:tbl>
              <a:tblPr firstRow="1" bandRow="1">
                <a:tableStyleId>{5C22544A-7EE6-4342-B048-85BDC9FD1C3A}</a:tableStyleId>
              </a:tblPr>
              <a:tblGrid>
                <a:gridCol w="1639824"/>
                <a:gridCol w="1639824"/>
                <a:gridCol w="1639824"/>
                <a:gridCol w="1639824"/>
                <a:gridCol w="1639824"/>
                <a:gridCol w="1639824"/>
              </a:tblGrid>
              <a:tr h="1193549">
                <a:tc>
                  <a:txBody>
                    <a:bodyPr/>
                    <a:lstStyle/>
                    <a:p>
                      <a:pPr algn="l"/>
                      <a:endParaRPr lang="en-US" sz="2000" b="1" dirty="0"/>
                    </a:p>
                  </a:txBody>
                  <a:tcPr anchor="ctr"/>
                </a:tc>
                <a:tc>
                  <a:txBody>
                    <a:bodyPr/>
                    <a:lstStyle/>
                    <a:p>
                      <a:pPr algn="ctr"/>
                      <a:r>
                        <a:rPr lang="en-US" sz="2000" dirty="0" smtClean="0"/>
                        <a:t>Duration</a:t>
                      </a:r>
                      <a:endParaRPr lang="en-US" sz="2000" dirty="0"/>
                    </a:p>
                  </a:txBody>
                  <a:tcPr anchor="ctr"/>
                </a:tc>
                <a:tc>
                  <a:txBody>
                    <a:bodyPr/>
                    <a:lstStyle/>
                    <a:p>
                      <a:pPr algn="ctr"/>
                      <a:r>
                        <a:rPr lang="en-US" sz="2000" dirty="0" smtClean="0"/>
                        <a:t>Scheduling</a:t>
                      </a:r>
                      <a:br>
                        <a:rPr lang="en-US" sz="2000" dirty="0" smtClean="0"/>
                      </a:br>
                      <a:r>
                        <a:rPr lang="en-US" sz="2000" dirty="0" smtClean="0"/>
                        <a:t>Latency</a:t>
                      </a:r>
                      <a:endParaRPr lang="en-US" sz="2000" dirty="0"/>
                    </a:p>
                  </a:txBody>
                  <a:tcPr anchor="ctr"/>
                </a:tc>
                <a:tc>
                  <a:txBody>
                    <a:bodyPr/>
                    <a:lstStyle/>
                    <a:p>
                      <a:pPr algn="ctr"/>
                      <a:r>
                        <a:rPr lang="en-US" sz="2000" dirty="0" smtClean="0"/>
                        <a:t>“Tasks”</a:t>
                      </a:r>
                    </a:p>
                  </a:txBody>
                  <a:tcPr anchor="ctr"/>
                </a:tc>
                <a:tc>
                  <a:txBody>
                    <a:bodyPr/>
                    <a:lstStyle/>
                    <a:p>
                      <a:pPr algn="ctr"/>
                      <a:r>
                        <a:rPr lang="en-US" sz="2000" dirty="0" smtClean="0"/>
                        <a:t>Tenant</a:t>
                      </a:r>
                    </a:p>
                    <a:p>
                      <a:pPr algn="ctr"/>
                      <a:r>
                        <a:rPr lang="en-US" sz="2000" dirty="0" smtClean="0"/>
                        <a:t>Scale</a:t>
                      </a:r>
                    </a:p>
                  </a:txBody>
                  <a:tcPr anchor="ctr"/>
                </a:tc>
                <a:tc>
                  <a:txBody>
                    <a:bodyPr/>
                    <a:lstStyle/>
                    <a:p>
                      <a:pPr algn="ctr"/>
                      <a:r>
                        <a:rPr lang="en-US" sz="2000" dirty="0" smtClean="0"/>
                        <a:t>Placement</a:t>
                      </a:r>
                    </a:p>
                    <a:p>
                      <a:pPr algn="ctr"/>
                      <a:r>
                        <a:rPr lang="en-US" sz="2000" dirty="0" smtClean="0"/>
                        <a:t>Quality</a:t>
                      </a:r>
                    </a:p>
                  </a:txBody>
                  <a:tcPr anchor="ctr"/>
                </a:tc>
              </a:tr>
              <a:tr h="744627">
                <a:tc>
                  <a:txBody>
                    <a:bodyPr/>
                    <a:lstStyle/>
                    <a:p>
                      <a:pPr algn="l"/>
                      <a:r>
                        <a:rPr lang="en-US" sz="2000" b="1" dirty="0" smtClean="0"/>
                        <a:t>Jobs</a:t>
                      </a:r>
                      <a:endParaRPr lang="en-US" sz="2000" b="1" dirty="0"/>
                    </a:p>
                  </a:txBody>
                  <a:tcPr anchor="ctr"/>
                </a:tc>
                <a:tc>
                  <a:txBody>
                    <a:bodyPr/>
                    <a:lstStyle/>
                    <a:p>
                      <a:pPr algn="ctr"/>
                      <a:r>
                        <a:rPr lang="en-US" sz="2000" dirty="0" smtClean="0"/>
                        <a:t>Mins - hours</a:t>
                      </a:r>
                      <a:endParaRPr lang="en-US" sz="2000" dirty="0"/>
                    </a:p>
                  </a:txBody>
                  <a:tcPr anchor="ctr"/>
                </a:tc>
                <a:tc>
                  <a:txBody>
                    <a:bodyPr/>
                    <a:lstStyle/>
                    <a:p>
                      <a:pPr algn="ctr"/>
                      <a:r>
                        <a:rPr lang="en-US" sz="2000" b="1" dirty="0" smtClean="0">
                          <a:solidFill>
                            <a:schemeClr val="accent4"/>
                          </a:solidFill>
                        </a:rPr>
                        <a:t>Seconds</a:t>
                      </a:r>
                      <a:endParaRPr lang="en-US" sz="2000" b="1" dirty="0">
                        <a:solidFill>
                          <a:schemeClr val="accent4"/>
                        </a:solidFill>
                      </a:endParaRPr>
                    </a:p>
                  </a:txBody>
                  <a:tcPr anchor="ctr"/>
                </a:tc>
                <a:tc>
                  <a:txBody>
                    <a:bodyPr/>
                    <a:lstStyle/>
                    <a:p>
                      <a:pPr algn="ctr"/>
                      <a:r>
                        <a:rPr lang="en-US" sz="2000" b="1" dirty="0" smtClean="0">
                          <a:solidFill>
                            <a:schemeClr val="accent4"/>
                          </a:solidFill>
                        </a:rPr>
                        <a:t>&lt;</a:t>
                      </a:r>
                      <a:r>
                        <a:rPr lang="en-US" sz="2000" b="1" baseline="0" dirty="0" smtClean="0">
                          <a:solidFill>
                            <a:schemeClr val="accent4"/>
                          </a:solidFill>
                        </a:rPr>
                        <a:t> 400,000</a:t>
                      </a:r>
                      <a:endParaRPr lang="en-US" sz="2000" b="1" dirty="0">
                        <a:solidFill>
                          <a:schemeClr val="accent4"/>
                        </a:solidFill>
                      </a:endParaRPr>
                    </a:p>
                  </a:txBody>
                  <a:tcPr anchor="ctr"/>
                </a:tc>
                <a:tc>
                  <a:txBody>
                    <a:bodyPr/>
                    <a:lstStyle/>
                    <a:p>
                      <a:pPr algn="ctr"/>
                      <a:r>
                        <a:rPr lang="en-US" sz="2000" b="1" dirty="0" smtClean="0">
                          <a:solidFill>
                            <a:schemeClr val="accent4"/>
                          </a:solidFill>
                        </a:rPr>
                        <a:t>~</a:t>
                      </a:r>
                      <a:r>
                        <a:rPr lang="en-US" sz="2000" b="1" baseline="0" dirty="0" smtClean="0">
                          <a:solidFill>
                            <a:schemeClr val="accent4"/>
                          </a:solidFill>
                        </a:rPr>
                        <a:t> 10,000</a:t>
                      </a:r>
                      <a:endParaRPr lang="en-US" sz="2000" b="1" dirty="0">
                        <a:solidFill>
                          <a:schemeClr val="accent4"/>
                        </a:solidFill>
                      </a:endParaRPr>
                    </a:p>
                  </a:txBody>
                  <a:tcPr anchor="ctr"/>
                </a:tc>
                <a:tc>
                  <a:txBody>
                    <a:bodyPr/>
                    <a:lstStyle/>
                    <a:p>
                      <a:pPr algn="ctr"/>
                      <a:r>
                        <a:rPr lang="en-US" sz="2000" b="1" dirty="0" smtClean="0">
                          <a:solidFill>
                            <a:schemeClr val="accent4"/>
                          </a:solidFill>
                        </a:rPr>
                        <a:t>Low</a:t>
                      </a:r>
                      <a:endParaRPr lang="en-US" sz="2000" b="1" dirty="0">
                        <a:solidFill>
                          <a:schemeClr val="accent4"/>
                        </a:solidFill>
                      </a:endParaRPr>
                    </a:p>
                  </a:txBody>
                  <a:tcPr anchor="ctr"/>
                </a:tc>
              </a:tr>
              <a:tr h="744627">
                <a:tc>
                  <a:txBody>
                    <a:bodyPr/>
                    <a:lstStyle/>
                    <a:p>
                      <a:pPr algn="l"/>
                      <a:r>
                        <a:rPr lang="en-US" sz="2000" b="1" dirty="0" smtClean="0"/>
                        <a:t>Services</a:t>
                      </a:r>
                      <a:endParaRPr lang="en-US" sz="2000" b="1" dirty="0"/>
                    </a:p>
                  </a:txBody>
                  <a:tcPr anchor="ctr"/>
                </a:tc>
                <a:tc>
                  <a:txBody>
                    <a:bodyPr/>
                    <a:lstStyle/>
                    <a:p>
                      <a:pPr algn="ctr"/>
                      <a:r>
                        <a:rPr lang="en-US" sz="2000" dirty="0" smtClean="0"/>
                        <a:t>Seconds</a:t>
                      </a:r>
                      <a:endParaRPr lang="en-US" sz="2000" dirty="0"/>
                    </a:p>
                  </a:txBody>
                  <a:tcPr anchor="ctr"/>
                </a:tc>
                <a:tc>
                  <a:txBody>
                    <a:bodyPr/>
                    <a:lstStyle/>
                    <a:p>
                      <a:pPr algn="ctr"/>
                      <a:r>
                        <a:rPr lang="en-US" sz="2000" b="1" dirty="0" smtClean="0">
                          <a:solidFill>
                            <a:srgbClr val="00B050"/>
                          </a:solidFill>
                        </a:rPr>
                        <a:t>Minutes</a:t>
                      </a:r>
                      <a:endParaRPr lang="en-US" sz="2000" b="1" dirty="0">
                        <a:solidFill>
                          <a:srgbClr val="00B050"/>
                        </a:solidFill>
                      </a:endParaRPr>
                    </a:p>
                  </a:txBody>
                  <a:tcPr anchor="ctr"/>
                </a:tc>
                <a:tc>
                  <a:txBody>
                    <a:bodyPr/>
                    <a:lstStyle/>
                    <a:p>
                      <a:pPr algn="ctr"/>
                      <a:r>
                        <a:rPr lang="en-US" sz="2000" b="1" dirty="0" smtClean="0">
                          <a:solidFill>
                            <a:srgbClr val="00B050"/>
                          </a:solidFill>
                        </a:rPr>
                        <a:t>#Nodes</a:t>
                      </a:r>
                      <a:endParaRPr lang="en-US" sz="2000" b="1" dirty="0">
                        <a:solidFill>
                          <a:srgbClr val="00B050"/>
                        </a:solidFill>
                      </a:endParaRPr>
                    </a:p>
                  </a:txBody>
                  <a:tcPr anchor="ctr"/>
                </a:tc>
                <a:tc>
                  <a:txBody>
                    <a:bodyPr/>
                    <a:lstStyle/>
                    <a:p>
                      <a:pPr algn="ctr"/>
                      <a:r>
                        <a:rPr lang="en-US" sz="2000" b="1" dirty="0" smtClean="0">
                          <a:solidFill>
                            <a:srgbClr val="00B050"/>
                          </a:solidFill>
                        </a:rPr>
                        <a:t>&lt; 100</a:t>
                      </a:r>
                      <a:endParaRPr lang="en-US" sz="2000" b="1" dirty="0">
                        <a:solidFill>
                          <a:srgbClr val="00B050"/>
                        </a:solidFill>
                      </a:endParaRPr>
                    </a:p>
                  </a:txBody>
                  <a:tcPr anchor="ctr"/>
                </a:tc>
                <a:tc>
                  <a:txBody>
                    <a:bodyPr/>
                    <a:lstStyle/>
                    <a:p>
                      <a:pPr algn="ctr"/>
                      <a:r>
                        <a:rPr lang="en-US" sz="2000" b="1" dirty="0" smtClean="0">
                          <a:solidFill>
                            <a:srgbClr val="00B050"/>
                          </a:solidFill>
                        </a:rPr>
                        <a:t>High</a:t>
                      </a:r>
                      <a:endParaRPr lang="en-US" sz="2000" b="1" dirty="0">
                        <a:solidFill>
                          <a:srgbClr val="00B050"/>
                        </a:solidFill>
                      </a:endParaRPr>
                    </a:p>
                  </a:txBody>
                  <a:tcPr anchor="ctr"/>
                </a:tc>
              </a:tr>
            </a:tbl>
          </a:graphicData>
        </a:graphic>
      </p:graphicFrame>
    </p:spTree>
    <p:extLst>
      <p:ext uri="{BB962C8B-B14F-4D97-AF65-F5344CB8AC3E}">
        <p14:creationId xmlns:p14="http://schemas.microsoft.com/office/powerpoint/2010/main" val="487447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45930" y="600980"/>
            <a:ext cx="2727122" cy="5479756"/>
            <a:chOff x="2530857" y="600980"/>
            <a:chExt cx="2727122" cy="547975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75746" flipH="1">
              <a:off x="2751247" y="600980"/>
              <a:ext cx="2286340" cy="126692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98933" flipH="1">
              <a:off x="2958654" y="2433064"/>
              <a:ext cx="1871528" cy="182474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0857" y="4515368"/>
              <a:ext cx="2727122" cy="1565368"/>
            </a:xfrm>
            <a:prstGeom prst="rect">
              <a:avLst/>
            </a:prstGeom>
          </p:spPr>
        </p:pic>
      </p:grpSp>
      <p:grpSp>
        <p:nvGrpSpPr>
          <p:cNvPr id="8" name="Group 7"/>
          <p:cNvGrpSpPr/>
          <p:nvPr/>
        </p:nvGrpSpPr>
        <p:grpSpPr>
          <a:xfrm>
            <a:off x="7404137" y="535631"/>
            <a:ext cx="1899885" cy="5411389"/>
            <a:chOff x="6878155" y="535631"/>
            <a:chExt cx="1899885" cy="5411389"/>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3809" y="2573242"/>
              <a:ext cx="1544384" cy="154438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3658" y="4402638"/>
              <a:ext cx="1544382" cy="154438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8155" y="535631"/>
              <a:ext cx="1895841" cy="1752600"/>
            </a:xfrm>
            <a:prstGeom prst="rect">
              <a:avLst/>
            </a:prstGeom>
          </p:spPr>
        </p:pic>
      </p:grpSp>
      <p:sp>
        <p:nvSpPr>
          <p:cNvPr id="10" name="Right Arrow 9"/>
          <p:cNvSpPr/>
          <p:nvPr/>
        </p:nvSpPr>
        <p:spPr>
          <a:xfrm>
            <a:off x="5076838" y="1080157"/>
            <a:ext cx="1610315" cy="66354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ight Arrow 10"/>
          <p:cNvSpPr/>
          <p:nvPr/>
        </p:nvSpPr>
        <p:spPr>
          <a:xfrm>
            <a:off x="5076836" y="3013660"/>
            <a:ext cx="1610315" cy="66354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ight Arrow 11"/>
          <p:cNvSpPr/>
          <p:nvPr/>
        </p:nvSpPr>
        <p:spPr>
          <a:xfrm>
            <a:off x="5076837" y="4843055"/>
            <a:ext cx="1610315" cy="66354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5144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 - Tenants</a:t>
            </a:r>
            <a:endParaRPr lang="en-US" dirty="0"/>
          </a:p>
        </p:txBody>
      </p:sp>
      <p:graphicFrame>
        <p:nvGraphicFramePr>
          <p:cNvPr id="5" name="Table 4"/>
          <p:cNvGraphicFramePr>
            <a:graphicFrameLocks noGrp="1"/>
          </p:cNvGraphicFramePr>
          <p:nvPr>
            <p:extLst/>
          </p:nvPr>
        </p:nvGraphicFramePr>
        <p:xfrm>
          <a:off x="1103068" y="2246626"/>
          <a:ext cx="9838944" cy="2682803"/>
        </p:xfrm>
        <a:graphic>
          <a:graphicData uri="http://schemas.openxmlformats.org/drawingml/2006/table">
            <a:tbl>
              <a:tblPr firstRow="1" bandRow="1">
                <a:tableStyleId>{5C22544A-7EE6-4342-B048-85BDC9FD1C3A}</a:tableStyleId>
              </a:tblPr>
              <a:tblGrid>
                <a:gridCol w="1639824"/>
                <a:gridCol w="1639824"/>
                <a:gridCol w="1639824"/>
                <a:gridCol w="1639824"/>
                <a:gridCol w="1639824"/>
                <a:gridCol w="1639824"/>
              </a:tblGrid>
              <a:tr h="1193549">
                <a:tc>
                  <a:txBody>
                    <a:bodyPr/>
                    <a:lstStyle/>
                    <a:p>
                      <a:pPr algn="l"/>
                      <a:endParaRPr lang="en-US" sz="2000" b="1" dirty="0"/>
                    </a:p>
                  </a:txBody>
                  <a:tcPr anchor="ctr"/>
                </a:tc>
                <a:tc>
                  <a:txBody>
                    <a:bodyPr/>
                    <a:lstStyle/>
                    <a:p>
                      <a:pPr algn="ctr"/>
                      <a:r>
                        <a:rPr lang="en-US" sz="2000" dirty="0" smtClean="0"/>
                        <a:t>Duration</a:t>
                      </a:r>
                      <a:endParaRPr lang="en-US" sz="2000" dirty="0"/>
                    </a:p>
                  </a:txBody>
                  <a:tcPr anchor="ctr"/>
                </a:tc>
                <a:tc>
                  <a:txBody>
                    <a:bodyPr/>
                    <a:lstStyle/>
                    <a:p>
                      <a:pPr algn="ctr"/>
                      <a:r>
                        <a:rPr lang="en-US" sz="2000" dirty="0" smtClean="0"/>
                        <a:t>Scheduling</a:t>
                      </a:r>
                      <a:br>
                        <a:rPr lang="en-US" sz="2000" dirty="0" smtClean="0"/>
                      </a:br>
                      <a:r>
                        <a:rPr lang="en-US" sz="2000" dirty="0" smtClean="0"/>
                        <a:t>Latency</a:t>
                      </a:r>
                      <a:endParaRPr lang="en-US" sz="2000" dirty="0"/>
                    </a:p>
                  </a:txBody>
                  <a:tcPr anchor="ctr"/>
                </a:tc>
                <a:tc>
                  <a:txBody>
                    <a:bodyPr/>
                    <a:lstStyle/>
                    <a:p>
                      <a:pPr algn="ctr"/>
                      <a:r>
                        <a:rPr lang="en-US" sz="2000" dirty="0" smtClean="0"/>
                        <a:t>“Tasks”</a:t>
                      </a:r>
                    </a:p>
                  </a:txBody>
                  <a:tcPr anchor="ctr"/>
                </a:tc>
                <a:tc>
                  <a:txBody>
                    <a:bodyPr/>
                    <a:lstStyle/>
                    <a:p>
                      <a:pPr algn="ctr"/>
                      <a:r>
                        <a:rPr lang="en-US" sz="2000" dirty="0" smtClean="0"/>
                        <a:t>Tenant</a:t>
                      </a:r>
                    </a:p>
                    <a:p>
                      <a:pPr algn="ctr"/>
                      <a:r>
                        <a:rPr lang="en-US" sz="2000" dirty="0" smtClean="0"/>
                        <a:t>Scale</a:t>
                      </a:r>
                    </a:p>
                  </a:txBody>
                  <a:tcPr anchor="ctr"/>
                </a:tc>
                <a:tc>
                  <a:txBody>
                    <a:bodyPr/>
                    <a:lstStyle/>
                    <a:p>
                      <a:pPr algn="ctr"/>
                      <a:r>
                        <a:rPr lang="en-US" sz="2000" dirty="0" smtClean="0"/>
                        <a:t>Placement</a:t>
                      </a:r>
                    </a:p>
                    <a:p>
                      <a:pPr algn="ctr"/>
                      <a:r>
                        <a:rPr lang="en-US" sz="2000" dirty="0" smtClean="0"/>
                        <a:t>Quality</a:t>
                      </a:r>
                    </a:p>
                  </a:txBody>
                  <a:tcPr anchor="ctr"/>
                </a:tc>
              </a:tr>
              <a:tr h="744627">
                <a:tc>
                  <a:txBody>
                    <a:bodyPr/>
                    <a:lstStyle/>
                    <a:p>
                      <a:pPr algn="l"/>
                      <a:r>
                        <a:rPr lang="en-US" sz="2000" b="1" dirty="0" smtClean="0"/>
                        <a:t>Jobs</a:t>
                      </a:r>
                      <a:endParaRPr lang="en-US" sz="2000" b="1" dirty="0"/>
                    </a:p>
                  </a:txBody>
                  <a:tcPr anchor="ctr"/>
                </a:tc>
                <a:tc>
                  <a:txBody>
                    <a:bodyPr/>
                    <a:lstStyle/>
                    <a:p>
                      <a:pPr algn="ctr"/>
                      <a:r>
                        <a:rPr lang="en-US" sz="2000" dirty="0" smtClean="0"/>
                        <a:t>Mins - hours</a:t>
                      </a:r>
                      <a:endParaRPr lang="en-US" sz="2000" dirty="0"/>
                    </a:p>
                  </a:txBody>
                  <a:tcPr anchor="ctr"/>
                </a:tc>
                <a:tc>
                  <a:txBody>
                    <a:bodyPr/>
                    <a:lstStyle/>
                    <a:p>
                      <a:pPr algn="ctr"/>
                      <a:r>
                        <a:rPr lang="en-US" sz="2000" b="1" dirty="0" smtClean="0">
                          <a:solidFill>
                            <a:schemeClr val="accent4"/>
                          </a:solidFill>
                        </a:rPr>
                        <a:t>Seconds</a:t>
                      </a:r>
                      <a:endParaRPr lang="en-US" sz="2000" b="1" dirty="0">
                        <a:solidFill>
                          <a:schemeClr val="accent4"/>
                        </a:solidFill>
                      </a:endParaRPr>
                    </a:p>
                  </a:txBody>
                  <a:tcPr anchor="ctr"/>
                </a:tc>
                <a:tc>
                  <a:txBody>
                    <a:bodyPr/>
                    <a:lstStyle/>
                    <a:p>
                      <a:pPr algn="ctr"/>
                      <a:r>
                        <a:rPr lang="en-US" sz="2000" b="1" dirty="0" smtClean="0">
                          <a:solidFill>
                            <a:schemeClr val="accent4"/>
                          </a:solidFill>
                        </a:rPr>
                        <a:t>&lt;</a:t>
                      </a:r>
                      <a:r>
                        <a:rPr lang="en-US" sz="2000" b="1" baseline="0" dirty="0" smtClean="0">
                          <a:solidFill>
                            <a:schemeClr val="accent4"/>
                          </a:solidFill>
                        </a:rPr>
                        <a:t> 400,000</a:t>
                      </a:r>
                      <a:endParaRPr lang="en-US" sz="2000" b="1" dirty="0">
                        <a:solidFill>
                          <a:schemeClr val="accent4"/>
                        </a:solidFill>
                      </a:endParaRPr>
                    </a:p>
                  </a:txBody>
                  <a:tcPr anchor="ctr"/>
                </a:tc>
                <a:tc>
                  <a:txBody>
                    <a:bodyPr/>
                    <a:lstStyle/>
                    <a:p>
                      <a:pPr algn="ctr"/>
                      <a:r>
                        <a:rPr lang="en-US" sz="2000" b="1" dirty="0" smtClean="0">
                          <a:solidFill>
                            <a:schemeClr val="accent4"/>
                          </a:solidFill>
                        </a:rPr>
                        <a:t>~ 10,000</a:t>
                      </a:r>
                      <a:endParaRPr lang="en-US" sz="2000" b="1" dirty="0">
                        <a:solidFill>
                          <a:schemeClr val="accent4"/>
                        </a:solidFill>
                      </a:endParaRPr>
                    </a:p>
                  </a:txBody>
                  <a:tcPr anchor="ctr"/>
                </a:tc>
                <a:tc>
                  <a:txBody>
                    <a:bodyPr/>
                    <a:lstStyle/>
                    <a:p>
                      <a:pPr algn="ctr"/>
                      <a:r>
                        <a:rPr lang="en-US" sz="2000" b="1" dirty="0" smtClean="0">
                          <a:solidFill>
                            <a:schemeClr val="accent4"/>
                          </a:solidFill>
                        </a:rPr>
                        <a:t>Low</a:t>
                      </a:r>
                      <a:endParaRPr lang="en-US" sz="2000" b="1" dirty="0">
                        <a:solidFill>
                          <a:schemeClr val="accent4"/>
                        </a:solidFill>
                      </a:endParaRPr>
                    </a:p>
                  </a:txBody>
                  <a:tcPr anchor="ctr"/>
                </a:tc>
              </a:tr>
              <a:tr h="744627">
                <a:tc>
                  <a:txBody>
                    <a:bodyPr/>
                    <a:lstStyle/>
                    <a:p>
                      <a:pPr algn="l"/>
                      <a:r>
                        <a:rPr lang="en-US" sz="2000" b="1" dirty="0" smtClean="0"/>
                        <a:t>Services</a:t>
                      </a:r>
                      <a:endParaRPr lang="en-US" sz="2000" b="1" dirty="0"/>
                    </a:p>
                  </a:txBody>
                  <a:tcPr anchor="ctr"/>
                </a:tc>
                <a:tc>
                  <a:txBody>
                    <a:bodyPr/>
                    <a:lstStyle/>
                    <a:p>
                      <a:pPr algn="ctr"/>
                      <a:r>
                        <a:rPr lang="en-US" sz="2000" dirty="0" smtClean="0"/>
                        <a:t>Seconds</a:t>
                      </a:r>
                      <a:endParaRPr lang="en-US" sz="2000" dirty="0"/>
                    </a:p>
                  </a:txBody>
                  <a:tcPr anchor="ctr"/>
                </a:tc>
                <a:tc>
                  <a:txBody>
                    <a:bodyPr/>
                    <a:lstStyle/>
                    <a:p>
                      <a:pPr algn="ctr"/>
                      <a:r>
                        <a:rPr lang="en-US" sz="2000" b="1" dirty="0" smtClean="0">
                          <a:solidFill>
                            <a:srgbClr val="00B050"/>
                          </a:solidFill>
                        </a:rPr>
                        <a:t>Minutes</a:t>
                      </a:r>
                      <a:endParaRPr lang="en-US" sz="2000" b="1" dirty="0">
                        <a:solidFill>
                          <a:srgbClr val="00B050"/>
                        </a:solidFill>
                      </a:endParaRPr>
                    </a:p>
                  </a:txBody>
                  <a:tcPr anchor="ctr"/>
                </a:tc>
                <a:tc>
                  <a:txBody>
                    <a:bodyPr/>
                    <a:lstStyle/>
                    <a:p>
                      <a:pPr algn="ctr"/>
                      <a:r>
                        <a:rPr lang="en-US" sz="2000" b="1" dirty="0" smtClean="0">
                          <a:solidFill>
                            <a:srgbClr val="00B050"/>
                          </a:solidFill>
                        </a:rPr>
                        <a:t>#Nodes</a:t>
                      </a:r>
                      <a:endParaRPr lang="en-US" sz="2000" b="1" dirty="0">
                        <a:solidFill>
                          <a:srgbClr val="00B050"/>
                        </a:solidFill>
                      </a:endParaRPr>
                    </a:p>
                  </a:txBody>
                  <a:tcPr anchor="ctr"/>
                </a:tc>
                <a:tc>
                  <a:txBody>
                    <a:bodyPr/>
                    <a:lstStyle/>
                    <a:p>
                      <a:pPr algn="ctr"/>
                      <a:r>
                        <a:rPr lang="en-US" sz="2000" b="1" dirty="0" smtClean="0">
                          <a:solidFill>
                            <a:srgbClr val="00B050"/>
                          </a:solidFill>
                        </a:rPr>
                        <a:t>&lt; 100</a:t>
                      </a:r>
                      <a:endParaRPr lang="en-US" sz="2000" b="1" dirty="0">
                        <a:solidFill>
                          <a:srgbClr val="00B050"/>
                        </a:solidFill>
                      </a:endParaRPr>
                    </a:p>
                  </a:txBody>
                  <a:tcPr anchor="ctr"/>
                </a:tc>
                <a:tc>
                  <a:txBody>
                    <a:bodyPr/>
                    <a:lstStyle/>
                    <a:p>
                      <a:pPr algn="ctr"/>
                      <a:r>
                        <a:rPr lang="en-US" sz="2000" b="1" dirty="0" smtClean="0">
                          <a:solidFill>
                            <a:srgbClr val="00B050"/>
                          </a:solidFill>
                        </a:rPr>
                        <a:t>High</a:t>
                      </a:r>
                      <a:endParaRPr lang="en-US" sz="2000" b="1" dirty="0">
                        <a:solidFill>
                          <a:srgbClr val="00B050"/>
                        </a:solidFill>
                      </a:endParaRPr>
                    </a:p>
                  </a:txBody>
                  <a:tcPr anchor="ctr"/>
                </a:tc>
              </a:tr>
            </a:tbl>
          </a:graphicData>
        </a:graphic>
      </p:graphicFrame>
      <p:sp>
        <p:nvSpPr>
          <p:cNvPr id="3" name="Frame 2"/>
          <p:cNvSpPr/>
          <p:nvPr/>
        </p:nvSpPr>
        <p:spPr>
          <a:xfrm>
            <a:off x="7486651" y="1944964"/>
            <a:ext cx="2000250" cy="3286125"/>
          </a:xfrm>
          <a:prstGeom prst="frame">
            <a:avLst>
              <a:gd name="adj1" fmla="val 3929"/>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8790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 – Tenants vs Nodes</a:t>
            </a:r>
            <a:endParaRPr lang="en-US" dirty="0"/>
          </a:p>
        </p:txBody>
      </p:sp>
      <p:sp>
        <p:nvSpPr>
          <p:cNvPr id="3" name="Text Placeholder 2"/>
          <p:cNvSpPr>
            <a:spLocks noGrp="1"/>
          </p:cNvSpPr>
          <p:nvPr>
            <p:ph type="body" sz="quarter" idx="10"/>
          </p:nvPr>
        </p:nvSpPr>
        <p:spPr/>
        <p:txBody>
          <a:bodyPr/>
          <a:lstStyle/>
          <a:p>
            <a:r>
              <a:rPr lang="en-US" dirty="0" smtClean="0"/>
              <a:t>Scheduling is allocating resources for </a:t>
            </a:r>
            <a:r>
              <a:rPr lang="en-US" dirty="0" smtClean="0">
                <a:solidFill>
                  <a:schemeClr val="tx2"/>
                </a:solidFill>
              </a:rPr>
              <a:t>tenants </a:t>
            </a:r>
            <a:r>
              <a:rPr lang="en-US" dirty="0" smtClean="0"/>
              <a:t>on </a:t>
            </a:r>
            <a:r>
              <a:rPr lang="en-US" dirty="0" smtClean="0">
                <a:solidFill>
                  <a:schemeClr val="tx2"/>
                </a:solidFill>
              </a:rPr>
              <a:t>cluster nodes</a:t>
            </a:r>
          </a:p>
          <a:p>
            <a:pPr lvl="1"/>
            <a:r>
              <a:rPr lang="en-US" dirty="0" smtClean="0"/>
              <a:t>Matching/join between two sets</a:t>
            </a:r>
          </a:p>
          <a:p>
            <a:pPr lvl="1"/>
            <a:r>
              <a:rPr lang="en-US" dirty="0" smtClean="0"/>
              <a:t>Scheduling latency = |Tenants| x |Nodes|</a:t>
            </a:r>
            <a:br>
              <a:rPr lang="en-US" dirty="0" smtClean="0"/>
            </a:br>
            <a:endParaRPr lang="en-US" dirty="0" smtClean="0"/>
          </a:p>
          <a:p>
            <a:pPr lvl="1"/>
            <a:endParaRPr lang="en-US" dirty="0" smtClean="0"/>
          </a:p>
          <a:p>
            <a:pPr marL="0" indent="0" algn="ctr">
              <a:buNone/>
            </a:pPr>
            <a:r>
              <a:rPr lang="en-US" sz="3200" dirty="0" smtClean="0"/>
              <a:t>Can we lower the bound on scheduling latency?</a:t>
            </a:r>
            <a:endParaRPr lang="en-US" sz="3200" dirty="0"/>
          </a:p>
        </p:txBody>
      </p:sp>
    </p:spTree>
    <p:extLst>
      <p:ext uri="{BB962C8B-B14F-4D97-AF65-F5344CB8AC3E}">
        <p14:creationId xmlns:p14="http://schemas.microsoft.com/office/powerpoint/2010/main" val="2131477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Quality of placement</a:t>
            </a:r>
            <a:endParaRPr lang="en-US" dirty="0"/>
          </a:p>
        </p:txBody>
      </p:sp>
      <p:graphicFrame>
        <p:nvGraphicFramePr>
          <p:cNvPr id="5" name="Table 4"/>
          <p:cNvGraphicFramePr>
            <a:graphicFrameLocks noGrp="1"/>
          </p:cNvGraphicFramePr>
          <p:nvPr>
            <p:extLst/>
          </p:nvPr>
        </p:nvGraphicFramePr>
        <p:xfrm>
          <a:off x="1103068" y="2246626"/>
          <a:ext cx="9838944" cy="2682803"/>
        </p:xfrm>
        <a:graphic>
          <a:graphicData uri="http://schemas.openxmlformats.org/drawingml/2006/table">
            <a:tbl>
              <a:tblPr firstRow="1" bandRow="1">
                <a:tableStyleId>{5C22544A-7EE6-4342-B048-85BDC9FD1C3A}</a:tableStyleId>
              </a:tblPr>
              <a:tblGrid>
                <a:gridCol w="1639824"/>
                <a:gridCol w="1639824"/>
                <a:gridCol w="1639824"/>
                <a:gridCol w="1639824"/>
                <a:gridCol w="1639824"/>
                <a:gridCol w="1639824"/>
              </a:tblGrid>
              <a:tr h="1193549">
                <a:tc>
                  <a:txBody>
                    <a:bodyPr/>
                    <a:lstStyle/>
                    <a:p>
                      <a:pPr algn="l"/>
                      <a:endParaRPr lang="en-US" sz="2000" b="1" dirty="0"/>
                    </a:p>
                  </a:txBody>
                  <a:tcPr anchor="ctr"/>
                </a:tc>
                <a:tc>
                  <a:txBody>
                    <a:bodyPr/>
                    <a:lstStyle/>
                    <a:p>
                      <a:pPr algn="ctr"/>
                      <a:r>
                        <a:rPr lang="en-US" sz="2000" dirty="0" smtClean="0"/>
                        <a:t>Duration</a:t>
                      </a:r>
                      <a:endParaRPr lang="en-US" sz="2000" dirty="0"/>
                    </a:p>
                  </a:txBody>
                  <a:tcPr anchor="ctr"/>
                </a:tc>
                <a:tc>
                  <a:txBody>
                    <a:bodyPr/>
                    <a:lstStyle/>
                    <a:p>
                      <a:pPr algn="ctr"/>
                      <a:r>
                        <a:rPr lang="en-US" sz="2000" dirty="0" smtClean="0"/>
                        <a:t>Scheduling</a:t>
                      </a:r>
                      <a:br>
                        <a:rPr lang="en-US" sz="2000" dirty="0" smtClean="0"/>
                      </a:br>
                      <a:r>
                        <a:rPr lang="en-US" sz="2000" dirty="0" smtClean="0"/>
                        <a:t>Latency</a:t>
                      </a:r>
                      <a:endParaRPr lang="en-US" sz="2000" dirty="0"/>
                    </a:p>
                  </a:txBody>
                  <a:tcPr anchor="ctr"/>
                </a:tc>
                <a:tc>
                  <a:txBody>
                    <a:bodyPr/>
                    <a:lstStyle/>
                    <a:p>
                      <a:pPr algn="ctr"/>
                      <a:r>
                        <a:rPr lang="en-US" sz="2000" dirty="0" smtClean="0"/>
                        <a:t>“Tasks”</a:t>
                      </a:r>
                    </a:p>
                  </a:txBody>
                  <a:tcPr anchor="ctr"/>
                </a:tc>
                <a:tc>
                  <a:txBody>
                    <a:bodyPr/>
                    <a:lstStyle/>
                    <a:p>
                      <a:pPr algn="ctr"/>
                      <a:r>
                        <a:rPr lang="en-US" sz="2000" dirty="0" smtClean="0"/>
                        <a:t>Tenant</a:t>
                      </a:r>
                    </a:p>
                    <a:p>
                      <a:pPr algn="ctr"/>
                      <a:r>
                        <a:rPr lang="en-US" sz="2000" dirty="0" smtClean="0"/>
                        <a:t>Scale</a:t>
                      </a:r>
                    </a:p>
                  </a:txBody>
                  <a:tcPr anchor="ctr"/>
                </a:tc>
                <a:tc>
                  <a:txBody>
                    <a:bodyPr/>
                    <a:lstStyle/>
                    <a:p>
                      <a:pPr algn="ctr"/>
                      <a:r>
                        <a:rPr lang="en-US" sz="2000" dirty="0" smtClean="0"/>
                        <a:t>Placement</a:t>
                      </a:r>
                    </a:p>
                    <a:p>
                      <a:pPr algn="ctr"/>
                      <a:r>
                        <a:rPr lang="en-US" sz="2000" dirty="0" smtClean="0"/>
                        <a:t>Quality</a:t>
                      </a:r>
                    </a:p>
                  </a:txBody>
                  <a:tcPr anchor="ctr"/>
                </a:tc>
              </a:tr>
              <a:tr h="744627">
                <a:tc>
                  <a:txBody>
                    <a:bodyPr/>
                    <a:lstStyle/>
                    <a:p>
                      <a:pPr algn="l"/>
                      <a:r>
                        <a:rPr lang="en-US" sz="2000" b="1" dirty="0" smtClean="0"/>
                        <a:t>Jobs</a:t>
                      </a:r>
                      <a:endParaRPr lang="en-US" sz="2000" b="1" dirty="0"/>
                    </a:p>
                  </a:txBody>
                  <a:tcPr anchor="ctr"/>
                </a:tc>
                <a:tc>
                  <a:txBody>
                    <a:bodyPr/>
                    <a:lstStyle/>
                    <a:p>
                      <a:pPr algn="ctr"/>
                      <a:r>
                        <a:rPr lang="en-US" sz="2000" dirty="0" smtClean="0"/>
                        <a:t>Mins - hours</a:t>
                      </a:r>
                      <a:endParaRPr lang="en-US" sz="2000" dirty="0"/>
                    </a:p>
                  </a:txBody>
                  <a:tcPr anchor="ctr"/>
                </a:tc>
                <a:tc>
                  <a:txBody>
                    <a:bodyPr/>
                    <a:lstStyle/>
                    <a:p>
                      <a:pPr algn="ctr"/>
                      <a:r>
                        <a:rPr lang="en-US" sz="2000" b="1" dirty="0" smtClean="0">
                          <a:solidFill>
                            <a:schemeClr val="accent4"/>
                          </a:solidFill>
                        </a:rPr>
                        <a:t>Seconds</a:t>
                      </a:r>
                      <a:endParaRPr lang="en-US" sz="2000" b="1" dirty="0">
                        <a:solidFill>
                          <a:schemeClr val="accent4"/>
                        </a:solidFill>
                      </a:endParaRPr>
                    </a:p>
                  </a:txBody>
                  <a:tcPr anchor="ctr"/>
                </a:tc>
                <a:tc>
                  <a:txBody>
                    <a:bodyPr/>
                    <a:lstStyle/>
                    <a:p>
                      <a:pPr algn="ctr"/>
                      <a:r>
                        <a:rPr lang="en-US" sz="2000" b="1" dirty="0" smtClean="0">
                          <a:solidFill>
                            <a:schemeClr val="accent4"/>
                          </a:solidFill>
                        </a:rPr>
                        <a:t>&lt;</a:t>
                      </a:r>
                      <a:r>
                        <a:rPr lang="en-US" sz="2000" b="1" baseline="0" dirty="0" smtClean="0">
                          <a:solidFill>
                            <a:schemeClr val="accent4"/>
                          </a:solidFill>
                        </a:rPr>
                        <a:t> 400,000</a:t>
                      </a:r>
                      <a:endParaRPr lang="en-US" sz="2000" b="1" dirty="0">
                        <a:solidFill>
                          <a:schemeClr val="accent4"/>
                        </a:solidFill>
                      </a:endParaRPr>
                    </a:p>
                  </a:txBody>
                  <a:tcPr anchor="ctr"/>
                </a:tc>
                <a:tc>
                  <a:txBody>
                    <a:bodyPr/>
                    <a:lstStyle/>
                    <a:p>
                      <a:pPr algn="ctr"/>
                      <a:r>
                        <a:rPr lang="en-US" sz="2000" b="1" dirty="0" smtClean="0">
                          <a:solidFill>
                            <a:schemeClr val="accent4"/>
                          </a:solidFill>
                        </a:rPr>
                        <a:t>~</a:t>
                      </a:r>
                      <a:r>
                        <a:rPr lang="en-US" sz="2000" b="1" baseline="0" dirty="0" smtClean="0">
                          <a:solidFill>
                            <a:schemeClr val="accent4"/>
                          </a:solidFill>
                        </a:rPr>
                        <a:t> 10,000</a:t>
                      </a:r>
                      <a:endParaRPr lang="en-US" sz="2000" b="1" dirty="0">
                        <a:solidFill>
                          <a:schemeClr val="accent4"/>
                        </a:solidFill>
                      </a:endParaRPr>
                    </a:p>
                  </a:txBody>
                  <a:tcPr anchor="ctr"/>
                </a:tc>
                <a:tc>
                  <a:txBody>
                    <a:bodyPr/>
                    <a:lstStyle/>
                    <a:p>
                      <a:pPr algn="ctr"/>
                      <a:r>
                        <a:rPr lang="en-US" sz="2000" b="1" dirty="0" smtClean="0">
                          <a:solidFill>
                            <a:schemeClr val="accent4"/>
                          </a:solidFill>
                        </a:rPr>
                        <a:t>Low</a:t>
                      </a:r>
                      <a:endParaRPr lang="en-US" sz="2000" b="1" dirty="0">
                        <a:solidFill>
                          <a:schemeClr val="accent4"/>
                        </a:solidFill>
                      </a:endParaRPr>
                    </a:p>
                  </a:txBody>
                  <a:tcPr anchor="ctr"/>
                </a:tc>
              </a:tr>
              <a:tr h="744627">
                <a:tc>
                  <a:txBody>
                    <a:bodyPr/>
                    <a:lstStyle/>
                    <a:p>
                      <a:pPr algn="l"/>
                      <a:r>
                        <a:rPr lang="en-US" sz="2000" b="1" dirty="0" smtClean="0"/>
                        <a:t>Services</a:t>
                      </a:r>
                      <a:endParaRPr lang="en-US" sz="2000" b="1" dirty="0"/>
                    </a:p>
                  </a:txBody>
                  <a:tcPr anchor="ctr"/>
                </a:tc>
                <a:tc>
                  <a:txBody>
                    <a:bodyPr/>
                    <a:lstStyle/>
                    <a:p>
                      <a:pPr algn="ctr"/>
                      <a:r>
                        <a:rPr lang="en-US" sz="2000" dirty="0" smtClean="0"/>
                        <a:t>Seconds</a:t>
                      </a:r>
                      <a:endParaRPr lang="en-US" sz="2000" dirty="0"/>
                    </a:p>
                  </a:txBody>
                  <a:tcPr anchor="ctr"/>
                </a:tc>
                <a:tc>
                  <a:txBody>
                    <a:bodyPr/>
                    <a:lstStyle/>
                    <a:p>
                      <a:pPr algn="ctr"/>
                      <a:r>
                        <a:rPr lang="en-US" sz="2000" b="1" dirty="0" smtClean="0">
                          <a:solidFill>
                            <a:srgbClr val="00B050"/>
                          </a:solidFill>
                        </a:rPr>
                        <a:t>Minutes</a:t>
                      </a:r>
                      <a:endParaRPr lang="en-US" sz="2000" b="1" dirty="0">
                        <a:solidFill>
                          <a:srgbClr val="00B050"/>
                        </a:solidFill>
                      </a:endParaRPr>
                    </a:p>
                  </a:txBody>
                  <a:tcPr anchor="ctr"/>
                </a:tc>
                <a:tc>
                  <a:txBody>
                    <a:bodyPr/>
                    <a:lstStyle/>
                    <a:p>
                      <a:pPr algn="ctr"/>
                      <a:r>
                        <a:rPr lang="en-US" sz="2000" b="1" dirty="0" smtClean="0">
                          <a:solidFill>
                            <a:srgbClr val="00B050"/>
                          </a:solidFill>
                        </a:rPr>
                        <a:t>#Nodes</a:t>
                      </a:r>
                      <a:endParaRPr lang="en-US" sz="2000" b="1" dirty="0">
                        <a:solidFill>
                          <a:srgbClr val="00B050"/>
                        </a:solidFill>
                      </a:endParaRPr>
                    </a:p>
                  </a:txBody>
                  <a:tcPr anchor="ctr"/>
                </a:tc>
                <a:tc>
                  <a:txBody>
                    <a:bodyPr/>
                    <a:lstStyle/>
                    <a:p>
                      <a:pPr algn="ctr"/>
                      <a:r>
                        <a:rPr lang="en-US" sz="2000" b="1" dirty="0" smtClean="0">
                          <a:solidFill>
                            <a:srgbClr val="00B050"/>
                          </a:solidFill>
                        </a:rPr>
                        <a:t>&lt; 100</a:t>
                      </a:r>
                      <a:endParaRPr lang="en-US" sz="2000" b="1" dirty="0">
                        <a:solidFill>
                          <a:srgbClr val="00B050"/>
                        </a:solidFill>
                      </a:endParaRPr>
                    </a:p>
                  </a:txBody>
                  <a:tcPr anchor="ctr"/>
                </a:tc>
                <a:tc>
                  <a:txBody>
                    <a:bodyPr/>
                    <a:lstStyle/>
                    <a:p>
                      <a:pPr algn="ctr"/>
                      <a:r>
                        <a:rPr lang="en-US" sz="2000" b="1" dirty="0" smtClean="0">
                          <a:solidFill>
                            <a:srgbClr val="00B050"/>
                          </a:solidFill>
                        </a:rPr>
                        <a:t>High</a:t>
                      </a:r>
                      <a:endParaRPr lang="en-US" sz="2000" b="1" dirty="0">
                        <a:solidFill>
                          <a:srgbClr val="00B050"/>
                        </a:solidFill>
                      </a:endParaRPr>
                    </a:p>
                  </a:txBody>
                  <a:tcPr anchor="ctr"/>
                </a:tc>
              </a:tr>
            </a:tbl>
          </a:graphicData>
        </a:graphic>
      </p:graphicFrame>
      <p:sp>
        <p:nvSpPr>
          <p:cNvPr id="6" name="Frame 5"/>
          <p:cNvSpPr/>
          <p:nvPr/>
        </p:nvSpPr>
        <p:spPr>
          <a:xfrm>
            <a:off x="9101139" y="1944964"/>
            <a:ext cx="2000250" cy="3286125"/>
          </a:xfrm>
          <a:prstGeom prst="frame">
            <a:avLst>
              <a:gd name="adj1" fmla="val 3929"/>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991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lacement requirements</a:t>
            </a:r>
            <a:endParaRPr lang="en-US" dirty="0"/>
          </a:p>
        </p:txBody>
      </p:sp>
      <p:grpSp>
        <p:nvGrpSpPr>
          <p:cNvPr id="4" name="Group 3"/>
          <p:cNvGrpSpPr/>
          <p:nvPr/>
        </p:nvGrpSpPr>
        <p:grpSpPr>
          <a:xfrm>
            <a:off x="310294" y="3504698"/>
            <a:ext cx="11340437" cy="551862"/>
            <a:chOff x="310294" y="3504698"/>
            <a:chExt cx="11340437" cy="551862"/>
          </a:xfrm>
        </p:grpSpPr>
        <p:cxnSp>
          <p:nvCxnSpPr>
            <p:cNvPr id="5" name="Straight Arrow Connector 4"/>
            <p:cNvCxnSpPr/>
            <p:nvPr/>
          </p:nvCxnSpPr>
          <p:spPr>
            <a:xfrm>
              <a:off x="1444281" y="3828882"/>
              <a:ext cx="8778909" cy="0"/>
            </a:xfrm>
            <a:prstGeom prst="straightConnector1">
              <a:avLst/>
            </a:prstGeom>
            <a:ln w="25400">
              <a:solidFill>
                <a:schemeClr val="accent5"/>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0468702" y="3504698"/>
              <a:ext cx="1182029" cy="523220"/>
            </a:xfrm>
            <a:prstGeom prst="rect">
              <a:avLst/>
            </a:prstGeom>
            <a:noFill/>
          </p:spPr>
          <p:txBody>
            <a:bodyPr wrap="square" rtlCol="0">
              <a:spAutoFit/>
            </a:bodyPr>
            <a:lstStyle/>
            <a:p>
              <a:r>
                <a:rPr lang="en-US" sz="2800" dirty="0" smtClean="0">
                  <a:solidFill>
                    <a:srgbClr val="595B59"/>
                  </a:solidFill>
                </a:rPr>
                <a:t>SOFT</a:t>
              </a:r>
              <a:endParaRPr lang="en-US" sz="2800" dirty="0">
                <a:solidFill>
                  <a:srgbClr val="595B59"/>
                </a:solidFill>
              </a:endParaRPr>
            </a:p>
          </p:txBody>
        </p:sp>
        <p:sp>
          <p:nvSpPr>
            <p:cNvPr id="9" name="TextBox 8"/>
            <p:cNvSpPr txBox="1"/>
            <p:nvPr/>
          </p:nvSpPr>
          <p:spPr>
            <a:xfrm>
              <a:off x="310294" y="3533340"/>
              <a:ext cx="1182029" cy="523220"/>
            </a:xfrm>
            <a:prstGeom prst="rect">
              <a:avLst/>
            </a:prstGeom>
            <a:noFill/>
          </p:spPr>
          <p:txBody>
            <a:bodyPr wrap="square" rtlCol="0">
              <a:spAutoFit/>
            </a:bodyPr>
            <a:lstStyle/>
            <a:p>
              <a:r>
                <a:rPr lang="en-US" sz="2800" smtClean="0">
                  <a:solidFill>
                    <a:srgbClr val="595B59"/>
                  </a:solidFill>
                </a:rPr>
                <a:t>HARD</a:t>
              </a:r>
              <a:endParaRPr lang="en-US" sz="2800" dirty="0">
                <a:solidFill>
                  <a:srgbClr val="595B59"/>
                </a:solidFill>
              </a:endParaRPr>
            </a:p>
          </p:txBody>
        </p:sp>
      </p:grpSp>
      <p:sp>
        <p:nvSpPr>
          <p:cNvPr id="10" name="TextBox 9"/>
          <p:cNvSpPr txBox="1"/>
          <p:nvPr/>
        </p:nvSpPr>
        <p:spPr>
          <a:xfrm>
            <a:off x="4884180" y="3015860"/>
            <a:ext cx="2192665" cy="523220"/>
          </a:xfrm>
          <a:prstGeom prst="rect">
            <a:avLst/>
          </a:prstGeom>
          <a:noFill/>
        </p:spPr>
        <p:txBody>
          <a:bodyPr wrap="square" rtlCol="0">
            <a:spAutoFit/>
          </a:bodyPr>
          <a:lstStyle/>
          <a:p>
            <a:r>
              <a:rPr lang="en-US" sz="2800" dirty="0" smtClean="0">
                <a:solidFill>
                  <a:srgbClr val="595B59"/>
                </a:solidFill>
              </a:rPr>
              <a:t>Data locality</a:t>
            </a:r>
            <a:endParaRPr lang="en-US" sz="2800" dirty="0">
              <a:solidFill>
                <a:srgbClr val="595B59"/>
              </a:solidFill>
            </a:endParaRPr>
          </a:p>
        </p:txBody>
      </p:sp>
      <p:sp>
        <p:nvSpPr>
          <p:cNvPr id="11" name="TextBox 10"/>
          <p:cNvSpPr txBox="1"/>
          <p:nvPr/>
        </p:nvSpPr>
        <p:spPr>
          <a:xfrm>
            <a:off x="1564377" y="2812201"/>
            <a:ext cx="2155655" cy="954107"/>
          </a:xfrm>
          <a:prstGeom prst="rect">
            <a:avLst/>
          </a:prstGeom>
          <a:noFill/>
        </p:spPr>
        <p:txBody>
          <a:bodyPr wrap="none" rtlCol="0">
            <a:spAutoFit/>
          </a:bodyPr>
          <a:lstStyle/>
          <a:p>
            <a:pPr algn="ctr"/>
            <a:r>
              <a:rPr lang="en-US" sz="2800" dirty="0" smtClean="0">
                <a:solidFill>
                  <a:srgbClr val="595B59"/>
                </a:solidFill>
              </a:rPr>
              <a:t>Software</a:t>
            </a:r>
          </a:p>
          <a:p>
            <a:pPr algn="ctr"/>
            <a:r>
              <a:rPr lang="en-US" sz="2800" dirty="0" smtClean="0">
                <a:solidFill>
                  <a:srgbClr val="595B59"/>
                </a:solidFill>
              </a:rPr>
              <a:t>e.g. Database</a:t>
            </a:r>
            <a:endParaRPr lang="en-US" sz="2800" dirty="0">
              <a:solidFill>
                <a:srgbClr val="595B59"/>
              </a:solidFill>
            </a:endParaRPr>
          </a:p>
        </p:txBody>
      </p:sp>
      <p:sp>
        <p:nvSpPr>
          <p:cNvPr id="12" name="TextBox 11"/>
          <p:cNvSpPr txBox="1"/>
          <p:nvPr/>
        </p:nvSpPr>
        <p:spPr>
          <a:xfrm>
            <a:off x="2186103" y="3926489"/>
            <a:ext cx="1612429" cy="954107"/>
          </a:xfrm>
          <a:prstGeom prst="rect">
            <a:avLst/>
          </a:prstGeom>
          <a:noFill/>
        </p:spPr>
        <p:txBody>
          <a:bodyPr wrap="none" rtlCol="0">
            <a:spAutoFit/>
          </a:bodyPr>
          <a:lstStyle/>
          <a:p>
            <a:pPr algn="ctr"/>
            <a:r>
              <a:rPr lang="en-US" sz="2800" dirty="0" smtClean="0">
                <a:solidFill>
                  <a:srgbClr val="595B59"/>
                </a:solidFill>
              </a:rPr>
              <a:t>Hardware</a:t>
            </a:r>
          </a:p>
          <a:p>
            <a:pPr algn="ctr"/>
            <a:r>
              <a:rPr lang="en-US" sz="2800" dirty="0" smtClean="0">
                <a:solidFill>
                  <a:srgbClr val="595B59"/>
                </a:solidFill>
              </a:rPr>
              <a:t>e.g. GPU </a:t>
            </a:r>
            <a:endParaRPr lang="en-US" sz="2800" dirty="0">
              <a:solidFill>
                <a:srgbClr val="595B59"/>
              </a:solidFill>
            </a:endParaRPr>
          </a:p>
        </p:txBody>
      </p:sp>
      <p:sp>
        <p:nvSpPr>
          <p:cNvPr id="13" name="TextBox 12"/>
          <p:cNvSpPr txBox="1"/>
          <p:nvPr/>
        </p:nvSpPr>
        <p:spPr>
          <a:xfrm>
            <a:off x="6289088" y="3926489"/>
            <a:ext cx="1873405" cy="954107"/>
          </a:xfrm>
          <a:prstGeom prst="rect">
            <a:avLst/>
          </a:prstGeom>
          <a:noFill/>
        </p:spPr>
        <p:txBody>
          <a:bodyPr wrap="square" rtlCol="0">
            <a:spAutoFit/>
          </a:bodyPr>
          <a:lstStyle/>
          <a:p>
            <a:r>
              <a:rPr lang="en-US" sz="2800" dirty="0" smtClean="0">
                <a:solidFill>
                  <a:srgbClr val="595B59"/>
                </a:solidFill>
              </a:rPr>
              <a:t>Intra-job affinity</a:t>
            </a:r>
            <a:endParaRPr lang="en-US" sz="2800" dirty="0">
              <a:solidFill>
                <a:srgbClr val="595B59"/>
              </a:solidFill>
            </a:endParaRPr>
          </a:p>
        </p:txBody>
      </p:sp>
      <p:sp>
        <p:nvSpPr>
          <p:cNvPr id="14" name="TextBox 13"/>
          <p:cNvSpPr txBox="1"/>
          <p:nvPr/>
        </p:nvSpPr>
        <p:spPr>
          <a:xfrm>
            <a:off x="7499700" y="3020283"/>
            <a:ext cx="2546146" cy="523220"/>
          </a:xfrm>
          <a:prstGeom prst="rect">
            <a:avLst/>
          </a:prstGeom>
          <a:noFill/>
        </p:spPr>
        <p:txBody>
          <a:bodyPr wrap="none" rtlCol="0">
            <a:spAutoFit/>
          </a:bodyPr>
          <a:lstStyle/>
          <a:p>
            <a:r>
              <a:rPr lang="en-US" sz="2800" dirty="0" smtClean="0">
                <a:solidFill>
                  <a:srgbClr val="595B59"/>
                </a:solidFill>
              </a:rPr>
              <a:t>Inter-job affinity</a:t>
            </a:r>
            <a:endParaRPr lang="en-US" sz="2800" dirty="0">
              <a:solidFill>
                <a:srgbClr val="595B59"/>
              </a:solidFill>
            </a:endParaRPr>
          </a:p>
        </p:txBody>
      </p:sp>
    </p:spTree>
    <p:extLst>
      <p:ext uri="{BB962C8B-B14F-4D97-AF65-F5344CB8AC3E}">
        <p14:creationId xmlns:p14="http://schemas.microsoft.com/office/powerpoint/2010/main" val="1960371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0" presetClass="emph" presetSubtype="0" fill="hold" grpId="1" nodeType="clickEffect">
                                  <p:stCondLst>
                                    <p:cond delay="0"/>
                                  </p:stCondLst>
                                  <p:childTnLst>
                                    <p:animClr clrSpc="hsl" dir="cw">
                                      <p:cBhvr override="childStyle">
                                        <p:cTn id="10" dur="500" fill="hold"/>
                                        <p:tgtEl>
                                          <p:spTgt spid="10"/>
                                        </p:tgtEl>
                                        <p:attrNameLst>
                                          <p:attrName>style.color</p:attrName>
                                        </p:attrNameLst>
                                      </p:cBhvr>
                                      <p:by>
                                        <p:hsl h="0" s="12549" l="25098"/>
                                      </p:by>
                                    </p:animClr>
                                    <p:animClr clrSpc="hsl" dir="cw">
                                      <p:cBhvr>
                                        <p:cTn id="11" dur="500" fill="hold"/>
                                        <p:tgtEl>
                                          <p:spTgt spid="10"/>
                                        </p:tgtEl>
                                        <p:attrNameLst>
                                          <p:attrName>fillcolor</p:attrName>
                                        </p:attrNameLst>
                                      </p:cBhvr>
                                      <p:by>
                                        <p:hsl h="0" s="12549" l="25098"/>
                                      </p:by>
                                    </p:animClr>
                                    <p:animClr clrSpc="hsl" dir="cw">
                                      <p:cBhvr>
                                        <p:cTn id="12" dur="500" fill="hold"/>
                                        <p:tgtEl>
                                          <p:spTgt spid="10"/>
                                        </p:tgtEl>
                                        <p:attrNameLst>
                                          <p:attrName>stroke.color</p:attrName>
                                        </p:attrNameLst>
                                      </p:cBhvr>
                                      <p:by>
                                        <p:hsl h="0" s="12549" l="25098"/>
                                      </p:by>
                                    </p:animClr>
                                    <p:set>
                                      <p:cBhvr>
                                        <p:cTn id="13" dur="500" fill="hold"/>
                                        <p:tgtEl>
                                          <p:spTgt spid="1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2" grpId="0"/>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Multi-tenancy and scalability</a:t>
            </a:r>
            <a:endParaRPr lang="en-US" dirty="0"/>
          </a:p>
        </p:txBody>
      </p:sp>
      <p:cxnSp>
        <p:nvCxnSpPr>
          <p:cNvPr id="16" name="Straight Arrow Connector 15"/>
          <p:cNvCxnSpPr/>
          <p:nvPr/>
        </p:nvCxnSpPr>
        <p:spPr>
          <a:xfrm>
            <a:off x="3905608" y="5067486"/>
            <a:ext cx="4889081" cy="0"/>
          </a:xfrm>
          <a:prstGeom prst="straightConnector1">
            <a:avLst/>
          </a:prstGeom>
          <a:ln w="254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3905608" y="1627070"/>
            <a:ext cx="0" cy="3440416"/>
          </a:xfrm>
          <a:prstGeom prst="straightConnector1">
            <a:avLst/>
          </a:prstGeom>
          <a:ln w="254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236415" y="5095723"/>
            <a:ext cx="5524116" cy="549173"/>
          </a:xfrm>
          <a:prstGeom prst="rect">
            <a:avLst/>
          </a:prstGeom>
          <a:noFill/>
        </p:spPr>
        <p:txBody>
          <a:bodyPr wrap="square" rtlCol="0">
            <a:spAutoFit/>
          </a:bodyPr>
          <a:lstStyle/>
          <a:p>
            <a:r>
              <a:rPr lang="en-US" sz="2400" dirty="0" smtClean="0"/>
              <a:t>Tenants</a:t>
            </a:r>
            <a:r>
              <a:rPr lang="en-US" sz="2400" smtClean="0"/>
              <a:t>, Scheduling throughput</a:t>
            </a:r>
            <a:endParaRPr lang="en-US" sz="2400" dirty="0"/>
          </a:p>
        </p:txBody>
      </p:sp>
      <p:sp>
        <p:nvSpPr>
          <p:cNvPr id="19" name="TextBox 18"/>
          <p:cNvSpPr txBox="1"/>
          <p:nvPr/>
        </p:nvSpPr>
        <p:spPr>
          <a:xfrm>
            <a:off x="1207008" y="2778360"/>
            <a:ext cx="2698600" cy="830997"/>
          </a:xfrm>
          <a:prstGeom prst="rect">
            <a:avLst/>
          </a:prstGeom>
          <a:noFill/>
        </p:spPr>
        <p:txBody>
          <a:bodyPr wrap="square" rtlCol="0">
            <a:spAutoFit/>
          </a:bodyPr>
          <a:lstStyle/>
          <a:p>
            <a:pPr algn="r"/>
            <a:r>
              <a:rPr lang="en-US" sz="2400" dirty="0" smtClean="0"/>
              <a:t>Nodes,</a:t>
            </a:r>
          </a:p>
          <a:p>
            <a:pPr algn="r"/>
            <a:r>
              <a:rPr lang="en-US" sz="2400" dirty="0" smtClean="0"/>
              <a:t>Placement quality</a:t>
            </a:r>
            <a:endParaRPr lang="en-US" sz="2400" dirty="0"/>
          </a:p>
        </p:txBody>
      </p:sp>
      <p:sp>
        <p:nvSpPr>
          <p:cNvPr id="20" name="Oval 19"/>
          <p:cNvSpPr/>
          <p:nvPr/>
        </p:nvSpPr>
        <p:spPr>
          <a:xfrm>
            <a:off x="4277078" y="2091993"/>
            <a:ext cx="181077" cy="151100"/>
          </a:xfrm>
          <a:prstGeom prst="ellipse">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236415" y="2276589"/>
            <a:ext cx="1887834" cy="988511"/>
          </a:xfrm>
          <a:prstGeom prst="rect">
            <a:avLst/>
          </a:prstGeom>
          <a:noFill/>
        </p:spPr>
        <p:txBody>
          <a:bodyPr wrap="none" rtlCol="0">
            <a:spAutoFit/>
          </a:bodyPr>
          <a:lstStyle/>
          <a:p>
            <a:r>
              <a:rPr lang="en-US" sz="2400" dirty="0" smtClean="0"/>
              <a:t>Service</a:t>
            </a:r>
          </a:p>
          <a:p>
            <a:r>
              <a:rPr lang="en-US" sz="2400" dirty="0" smtClean="0"/>
              <a:t>Scheduler</a:t>
            </a:r>
            <a:endParaRPr lang="en-US" sz="2400" dirty="0"/>
          </a:p>
        </p:txBody>
      </p:sp>
      <p:sp>
        <p:nvSpPr>
          <p:cNvPr id="22" name="Oval 21"/>
          <p:cNvSpPr/>
          <p:nvPr/>
        </p:nvSpPr>
        <p:spPr>
          <a:xfrm>
            <a:off x="7574375" y="4492588"/>
            <a:ext cx="181077" cy="151100"/>
          </a:xfrm>
          <a:prstGeom prst="ellipse">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7721718" y="4312192"/>
            <a:ext cx="2536764" cy="549173"/>
          </a:xfrm>
          <a:prstGeom prst="rect">
            <a:avLst/>
          </a:prstGeom>
          <a:noFill/>
        </p:spPr>
        <p:txBody>
          <a:bodyPr wrap="none" rtlCol="0">
            <a:spAutoFit/>
          </a:bodyPr>
          <a:lstStyle/>
          <a:p>
            <a:r>
              <a:rPr lang="en-US" sz="2400" dirty="0" smtClean="0"/>
              <a:t>Job Scheduler</a:t>
            </a:r>
            <a:endParaRPr lang="en-US" sz="2400" dirty="0"/>
          </a:p>
        </p:txBody>
      </p:sp>
      <p:grpSp>
        <p:nvGrpSpPr>
          <p:cNvPr id="4" name="Group 3"/>
          <p:cNvGrpSpPr/>
          <p:nvPr/>
        </p:nvGrpSpPr>
        <p:grpSpPr>
          <a:xfrm>
            <a:off x="6820302" y="1699482"/>
            <a:ext cx="3723774" cy="972628"/>
            <a:chOff x="6820302" y="1699482"/>
            <a:chExt cx="3723774" cy="972628"/>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0302" y="1699482"/>
              <a:ext cx="901416" cy="972628"/>
            </a:xfrm>
            <a:prstGeom prst="rect">
              <a:avLst/>
            </a:prstGeom>
          </p:spPr>
        </p:pic>
        <p:sp>
          <p:nvSpPr>
            <p:cNvPr id="26" name="Oval 25"/>
            <p:cNvSpPr/>
            <p:nvPr/>
          </p:nvSpPr>
          <p:spPr>
            <a:xfrm>
              <a:off x="7575573" y="2091993"/>
              <a:ext cx="181077" cy="151100"/>
            </a:xfrm>
            <a:prstGeom prst="ellipse">
              <a:avLst/>
            </a:prstGeom>
            <a:solidFill>
              <a:schemeClr val="accent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7770560" y="1911209"/>
              <a:ext cx="2773516" cy="523220"/>
            </a:xfrm>
            <a:prstGeom prst="rect">
              <a:avLst/>
            </a:prstGeom>
            <a:noFill/>
          </p:spPr>
          <p:txBody>
            <a:bodyPr wrap="none" rtlCol="0">
              <a:spAutoFit/>
            </a:bodyPr>
            <a:lstStyle/>
            <a:p>
              <a:r>
                <a:rPr lang="en-US" sz="2800" dirty="0" smtClean="0"/>
                <a:t>Unified Scheduler</a:t>
              </a:r>
              <a:endParaRPr lang="en-US" sz="2800" dirty="0"/>
            </a:p>
          </p:txBody>
        </p:sp>
      </p:grpSp>
    </p:spTree>
    <p:extLst>
      <p:ext uri="{BB962C8B-B14F-4D97-AF65-F5344CB8AC3E}">
        <p14:creationId xmlns:p14="http://schemas.microsoft.com/office/powerpoint/2010/main" val="1271066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435703" y="2814610"/>
            <a:ext cx="8225697" cy="2471446"/>
          </a:xfrm>
        </p:spPr>
        <p:txBody>
          <a:bodyPr/>
          <a:lstStyle/>
          <a:p>
            <a:r>
              <a:rPr lang="en-US" sz="9600" dirty="0" smtClean="0"/>
              <a:t>Utilization</a:t>
            </a:r>
            <a:endParaRPr lang="en-US" sz="9600"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01947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clusters</a:t>
            </a:r>
            <a:endParaRPr lang="en-US" dirty="0"/>
          </a:p>
        </p:txBody>
      </p:sp>
      <p:sp>
        <p:nvSpPr>
          <p:cNvPr id="3" name="Text Placeholder 2"/>
          <p:cNvSpPr>
            <a:spLocks noGrp="1"/>
          </p:cNvSpPr>
          <p:nvPr>
            <p:ph type="body" sz="quarter" idx="10"/>
          </p:nvPr>
        </p:nvSpPr>
        <p:spPr>
          <a:xfrm>
            <a:off x="379413" y="5181600"/>
            <a:ext cx="11313560" cy="1016000"/>
          </a:xfrm>
        </p:spPr>
        <p:txBody>
          <a:bodyPr/>
          <a:lstStyle/>
          <a:p>
            <a:pPr marL="0" indent="0">
              <a:buNone/>
            </a:pPr>
            <a:r>
              <a:rPr lang="en-US" smtClean="0"/>
              <a:t>[</a:t>
            </a:r>
            <a:r>
              <a:rPr lang="en-US" dirty="0" smtClean="0"/>
              <a:t>1] Apache YARN at SOCC ‘13</a:t>
            </a:r>
          </a:p>
          <a:p>
            <a:pPr marL="0" indent="0">
              <a:buNone/>
            </a:pPr>
            <a:r>
              <a:rPr lang="en-US" dirty="0" smtClean="0"/>
              <a:t>[2] Anecdotal from the community</a:t>
            </a:r>
          </a:p>
        </p:txBody>
      </p:sp>
      <p:graphicFrame>
        <p:nvGraphicFramePr>
          <p:cNvPr id="4" name="Table 3"/>
          <p:cNvGraphicFramePr>
            <a:graphicFrameLocks noGrp="1"/>
          </p:cNvGraphicFramePr>
          <p:nvPr>
            <p:extLst/>
          </p:nvPr>
        </p:nvGraphicFramePr>
        <p:xfrm>
          <a:off x="963169" y="1816608"/>
          <a:ext cx="10107168" cy="2487168"/>
        </p:xfrm>
        <a:graphic>
          <a:graphicData uri="http://schemas.openxmlformats.org/drawingml/2006/table">
            <a:tbl>
              <a:tblPr firstRow="1" bandRow="1">
                <a:tableStyleId>{5C22544A-7EE6-4342-B048-85BDC9FD1C3A}</a:tableStyleId>
              </a:tblPr>
              <a:tblGrid>
                <a:gridCol w="3369056"/>
                <a:gridCol w="3369056"/>
                <a:gridCol w="3369056"/>
              </a:tblGrid>
              <a:tr h="829056">
                <a:tc>
                  <a:txBody>
                    <a:bodyPr/>
                    <a:lstStyle/>
                    <a:p>
                      <a:endParaRPr lang="en-US" sz="2400" dirty="0"/>
                    </a:p>
                  </a:txBody>
                  <a:tcPr/>
                </a:tc>
                <a:tc>
                  <a:txBody>
                    <a:bodyPr/>
                    <a:lstStyle/>
                    <a:p>
                      <a:pPr algn="ctr"/>
                      <a:r>
                        <a:rPr lang="en-US" sz="2400" dirty="0" smtClean="0"/>
                        <a:t>CPU Utilization %</a:t>
                      </a:r>
                      <a:endParaRPr lang="en-US" sz="2400" dirty="0"/>
                    </a:p>
                  </a:txBody>
                  <a:tcPr/>
                </a:tc>
                <a:tc>
                  <a:txBody>
                    <a:bodyPr/>
                    <a:lstStyle/>
                    <a:p>
                      <a:pPr algn="ctr"/>
                      <a:r>
                        <a:rPr lang="en-US" sz="2400" dirty="0" smtClean="0"/>
                        <a:t>Memory Utilization %</a:t>
                      </a:r>
                      <a:endParaRPr lang="en-US" sz="2400" dirty="0"/>
                    </a:p>
                  </a:txBody>
                  <a:tcPr/>
                </a:tc>
              </a:tr>
              <a:tr h="829056">
                <a:tc>
                  <a:txBody>
                    <a:bodyPr/>
                    <a:lstStyle/>
                    <a:p>
                      <a:r>
                        <a:rPr lang="en-US" sz="2400" dirty="0" smtClean="0"/>
                        <a:t>MapReduce v1</a:t>
                      </a:r>
                      <a:endParaRPr lang="en-US" sz="2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t>&lt; 20 </a:t>
                      </a:r>
                      <a:r>
                        <a:rPr kumimoji="0" lang="en-US" sz="2400" b="0" i="0" u="none" strike="noStrike" kern="1200" cap="none" spc="0" normalizeH="0" baseline="0" noProof="0" dirty="0" smtClean="0">
                          <a:ln>
                            <a:noFill/>
                          </a:ln>
                          <a:solidFill>
                            <a:srgbClr val="005586"/>
                          </a:solidFill>
                          <a:effectLst/>
                          <a:uLnTx/>
                          <a:uFillTx/>
                          <a:latin typeface="+mn-lt"/>
                          <a:ea typeface="+mn-ea"/>
                          <a:cs typeface="+mn-cs"/>
                        </a:rPr>
                        <a:t>[1]</a:t>
                      </a:r>
                      <a:endParaRPr lang="en-US" sz="2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t>&lt; 20 </a:t>
                      </a:r>
                      <a:r>
                        <a:rPr kumimoji="0" lang="en-US" sz="2400" b="0" i="0" u="none" strike="noStrike" kern="1200" cap="none" spc="0" normalizeH="0" baseline="0" noProof="0" dirty="0" smtClean="0">
                          <a:ln>
                            <a:noFill/>
                          </a:ln>
                          <a:solidFill>
                            <a:srgbClr val="005586"/>
                          </a:solidFill>
                          <a:effectLst/>
                          <a:uLnTx/>
                          <a:uFillTx/>
                          <a:latin typeface="+mn-lt"/>
                          <a:ea typeface="+mn-ea"/>
                          <a:cs typeface="+mn-cs"/>
                        </a:rPr>
                        <a:t>[1]</a:t>
                      </a:r>
                      <a:endParaRPr lang="en-US" sz="2800" dirty="0" smtClean="0"/>
                    </a:p>
                  </a:txBody>
                  <a:tcPr/>
                </a:tc>
              </a:tr>
              <a:tr h="829056">
                <a:tc>
                  <a:txBody>
                    <a:bodyPr/>
                    <a:lstStyle/>
                    <a:p>
                      <a:r>
                        <a:rPr lang="en-US" sz="2400" dirty="0" smtClean="0"/>
                        <a:t>YARN</a:t>
                      </a:r>
                      <a:r>
                        <a:rPr lang="en-US" sz="2400" baseline="0" dirty="0" smtClean="0"/>
                        <a:t> / MapReduce v2</a:t>
                      </a:r>
                      <a:endParaRPr lang="en-US" sz="2400" dirty="0"/>
                    </a:p>
                  </a:txBody>
                  <a:tcPr/>
                </a:tc>
                <a:tc>
                  <a:txBody>
                    <a:bodyPr/>
                    <a:lstStyle/>
                    <a:p>
                      <a:pPr algn="ctr"/>
                      <a:r>
                        <a:rPr lang="en-US" sz="2800" dirty="0" smtClean="0"/>
                        <a:t>50 </a:t>
                      </a:r>
                      <a:r>
                        <a:rPr lang="en-US" sz="2400" dirty="0" smtClean="0"/>
                        <a:t>[1]</a:t>
                      </a:r>
                      <a:endParaRPr lang="en-US" sz="2800" dirty="0"/>
                    </a:p>
                  </a:txBody>
                  <a:tcPr/>
                </a:tc>
                <a:tc>
                  <a:txBody>
                    <a:bodyPr/>
                    <a:lstStyle/>
                    <a:p>
                      <a:pPr algn="ctr"/>
                      <a:r>
                        <a:rPr lang="en-US" sz="2800" dirty="0" smtClean="0"/>
                        <a:t>30 </a:t>
                      </a:r>
                      <a:r>
                        <a:rPr lang="en-US" sz="2400" dirty="0" smtClean="0"/>
                        <a:t>[2]</a:t>
                      </a:r>
                      <a:endParaRPr lang="en-US" sz="2800" dirty="0"/>
                    </a:p>
                  </a:txBody>
                  <a:tcPr/>
                </a:tc>
              </a:tr>
            </a:tbl>
          </a:graphicData>
        </a:graphic>
      </p:graphicFrame>
    </p:spTree>
    <p:extLst>
      <p:ext uri="{BB962C8B-B14F-4D97-AF65-F5344CB8AC3E}">
        <p14:creationId xmlns:p14="http://schemas.microsoft.com/office/powerpoint/2010/main" val="1510284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for improvement</a:t>
            </a:r>
            <a:endParaRPr lang="en-US" dirty="0"/>
          </a:p>
        </p:txBody>
      </p:sp>
      <p:sp>
        <p:nvSpPr>
          <p:cNvPr id="6" name="Text Placeholder 5"/>
          <p:cNvSpPr>
            <a:spLocks noGrp="1"/>
          </p:cNvSpPr>
          <p:nvPr>
            <p:ph type="body" sz="quarter" idx="10"/>
          </p:nvPr>
        </p:nvSpPr>
        <p:spPr>
          <a:xfrm>
            <a:off x="379413" y="1435099"/>
            <a:ext cx="5656780" cy="4265613"/>
          </a:xfrm>
        </p:spPr>
        <p:txBody>
          <a:bodyPr/>
          <a:lstStyle/>
          <a:p>
            <a:r>
              <a:rPr lang="en-US" dirty="0" smtClean="0"/>
              <a:t>A task’s resource usage varies over time.</a:t>
            </a:r>
          </a:p>
          <a:p>
            <a:r>
              <a:rPr lang="en-US" dirty="0" smtClean="0"/>
              <a:t>Resource usage varies across tasks of the same job</a:t>
            </a:r>
          </a:p>
        </p:txBody>
      </p:sp>
      <p:graphicFrame>
        <p:nvGraphicFramePr>
          <p:cNvPr id="3" name="Chart 2"/>
          <p:cNvGraphicFramePr/>
          <p:nvPr/>
        </p:nvGraphicFramePr>
        <p:xfrm>
          <a:off x="6036193" y="1620836"/>
          <a:ext cx="5686425" cy="36135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337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Over-subscribing nodes</a:t>
            </a:r>
            <a:endParaRPr lang="en-US" dirty="0"/>
          </a:p>
        </p:txBody>
      </p:sp>
      <p:sp>
        <p:nvSpPr>
          <p:cNvPr id="3" name="Text Placeholder 2"/>
          <p:cNvSpPr>
            <a:spLocks noGrp="1"/>
          </p:cNvSpPr>
          <p:nvPr>
            <p:ph type="body" sz="quarter" idx="10"/>
          </p:nvPr>
        </p:nvSpPr>
        <p:spPr/>
        <p:txBody>
          <a:bodyPr/>
          <a:lstStyle/>
          <a:p>
            <a:r>
              <a:rPr lang="en-US" dirty="0" smtClean="0"/>
              <a:t>Allocate unused resources to pending tasks</a:t>
            </a:r>
          </a:p>
          <a:p>
            <a:r>
              <a:rPr lang="en-US" dirty="0" smtClean="0"/>
              <a:t>Challenges </a:t>
            </a:r>
          </a:p>
          <a:p>
            <a:pPr lvl="1"/>
            <a:r>
              <a:rPr lang="en-US" dirty="0" smtClean="0"/>
              <a:t>Handle sudden spikes in resource usage gracefully</a:t>
            </a:r>
          </a:p>
          <a:p>
            <a:pPr lvl="1"/>
            <a:r>
              <a:rPr lang="en-US" dirty="0" smtClean="0"/>
              <a:t>Performance of tasks can not deteriorate</a:t>
            </a:r>
          </a:p>
          <a:p>
            <a:pPr lvl="2"/>
            <a:r>
              <a:rPr lang="en-US" dirty="0" smtClean="0"/>
              <a:t>Contention on non-isolated resources</a:t>
            </a:r>
          </a:p>
          <a:p>
            <a:pPr lvl="1"/>
            <a:endParaRPr lang="en-US" dirty="0" smtClean="0"/>
          </a:p>
        </p:txBody>
      </p:sp>
    </p:spTree>
    <p:extLst>
      <p:ext uri="{BB962C8B-B14F-4D97-AF65-F5344CB8AC3E}">
        <p14:creationId xmlns:p14="http://schemas.microsoft.com/office/powerpoint/2010/main" val="1063930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7" name="TextBox 6"/>
          <p:cNvSpPr txBox="1"/>
          <p:nvPr/>
        </p:nvSpPr>
        <p:spPr>
          <a:xfrm>
            <a:off x="2098100" y="2033074"/>
            <a:ext cx="7848880" cy="523220"/>
          </a:xfrm>
          <a:prstGeom prst="rect">
            <a:avLst/>
          </a:prstGeom>
          <a:noFill/>
        </p:spPr>
        <p:txBody>
          <a:bodyPr wrap="none" rtlCol="0">
            <a:spAutoFit/>
          </a:bodyPr>
          <a:lstStyle/>
          <a:p>
            <a:r>
              <a:rPr lang="en-US" sz="2800" dirty="0" smtClean="0">
                <a:solidFill>
                  <a:srgbClr val="595B59"/>
                </a:solidFill>
              </a:rPr>
              <a:t>Apache Hadoop is mature and very widely deployed.</a:t>
            </a:r>
            <a:endParaRPr lang="en-US" sz="2800" dirty="0">
              <a:solidFill>
                <a:srgbClr val="595B59"/>
              </a:solidFill>
            </a:endParaRPr>
          </a:p>
        </p:txBody>
      </p:sp>
      <p:sp>
        <p:nvSpPr>
          <p:cNvPr id="8" name="TextBox 7"/>
          <p:cNvSpPr txBox="1"/>
          <p:nvPr/>
        </p:nvSpPr>
        <p:spPr>
          <a:xfrm>
            <a:off x="1260723" y="3119328"/>
            <a:ext cx="9523633" cy="523220"/>
          </a:xfrm>
          <a:prstGeom prst="rect">
            <a:avLst/>
          </a:prstGeom>
          <a:noFill/>
        </p:spPr>
        <p:txBody>
          <a:bodyPr wrap="none" rtlCol="0">
            <a:spAutoFit/>
          </a:bodyPr>
          <a:lstStyle/>
          <a:p>
            <a:r>
              <a:rPr lang="en-US" sz="2800" dirty="0" smtClean="0">
                <a:solidFill>
                  <a:srgbClr val="595B59"/>
                </a:solidFill>
              </a:rPr>
              <a:t>The underlying assumptions are 10 years old and </a:t>
            </a:r>
            <a:r>
              <a:rPr lang="en-US" sz="2800" smtClean="0">
                <a:solidFill>
                  <a:srgbClr val="595B59"/>
                </a:solidFill>
              </a:rPr>
              <a:t>need revisiting.</a:t>
            </a:r>
            <a:endParaRPr lang="en-US" sz="2800" dirty="0">
              <a:solidFill>
                <a:srgbClr val="595B59"/>
              </a:solidFill>
            </a:endParaRPr>
          </a:p>
        </p:txBody>
      </p:sp>
      <p:sp>
        <p:nvSpPr>
          <p:cNvPr id="9" name="TextBox 8"/>
          <p:cNvSpPr txBox="1"/>
          <p:nvPr/>
        </p:nvSpPr>
        <p:spPr>
          <a:xfrm>
            <a:off x="1571000" y="4218550"/>
            <a:ext cx="8903078" cy="523220"/>
          </a:xfrm>
          <a:prstGeom prst="rect">
            <a:avLst/>
          </a:prstGeom>
          <a:noFill/>
        </p:spPr>
        <p:txBody>
          <a:bodyPr wrap="none" rtlCol="0">
            <a:spAutoFit/>
          </a:bodyPr>
          <a:lstStyle/>
          <a:p>
            <a:r>
              <a:rPr lang="en-US" sz="2800" dirty="0" smtClean="0">
                <a:solidFill>
                  <a:srgbClr val="595B59"/>
                </a:solidFill>
              </a:rPr>
              <a:t>Lots of interesting and </a:t>
            </a:r>
            <a:r>
              <a:rPr lang="en-US" sz="2800" smtClean="0">
                <a:solidFill>
                  <a:srgbClr val="595B59"/>
                </a:solidFill>
              </a:rPr>
              <a:t>hard research problems in the space.</a:t>
            </a:r>
            <a:endParaRPr lang="en-US" sz="2800" dirty="0">
              <a:solidFill>
                <a:srgbClr val="595B59"/>
              </a:solidFill>
            </a:endParaRPr>
          </a:p>
        </p:txBody>
      </p:sp>
    </p:spTree>
    <p:extLst>
      <p:ext uri="{BB962C8B-B14F-4D97-AF65-F5344CB8AC3E}">
        <p14:creationId xmlns:p14="http://schemas.microsoft.com/office/powerpoint/2010/main" val="1531102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Cloudera perspective</a:t>
            </a:r>
            <a:endParaRPr lang="en-US" dirty="0"/>
          </a:p>
        </p:txBody>
      </p:sp>
      <p:sp>
        <p:nvSpPr>
          <p:cNvPr id="3" name="Text Placeholder 2"/>
          <p:cNvSpPr>
            <a:spLocks noGrp="1"/>
          </p:cNvSpPr>
          <p:nvPr>
            <p:ph type="body" sz="quarter" idx="10"/>
          </p:nvPr>
        </p:nvSpPr>
        <p:spPr/>
        <p:txBody>
          <a:bodyPr/>
          <a:lstStyle/>
          <a:p>
            <a:r>
              <a:rPr lang="en-US" dirty="0" smtClean="0"/>
              <a:t>Hadoop software stack is relatively mature</a:t>
            </a:r>
          </a:p>
          <a:p>
            <a:r>
              <a:rPr lang="en-US" dirty="0" smtClean="0"/>
              <a:t>Seen broad uptake in many industries</a:t>
            </a:r>
          </a:p>
          <a:p>
            <a:pPr lvl="1"/>
            <a:r>
              <a:rPr lang="en-US" dirty="0" smtClean="0"/>
              <a:t>Wider variety of workloads</a:t>
            </a:r>
          </a:p>
          <a:p>
            <a:pPr lvl="1"/>
            <a:r>
              <a:rPr lang="en-US" dirty="0" smtClean="0"/>
              <a:t>Larger and larger amounts of data</a:t>
            </a:r>
          </a:p>
          <a:p>
            <a:r>
              <a:rPr lang="en-US" dirty="0" smtClean="0"/>
              <a:t>New datacenter hardware trends on the horizon</a:t>
            </a:r>
          </a:p>
          <a:p>
            <a:endParaRPr lang="en-US" dirty="0"/>
          </a:p>
          <a:p>
            <a:r>
              <a:rPr lang="en-US" dirty="0" smtClean="0"/>
              <a:t>Good time to revisit original design assumptions</a:t>
            </a:r>
          </a:p>
          <a:p>
            <a:r>
              <a:rPr lang="en-US" dirty="0" smtClean="0"/>
              <a:t>Collaborate with academics on these problems</a:t>
            </a:r>
          </a:p>
          <a:p>
            <a:endParaRPr lang="en-US" dirty="0"/>
          </a:p>
          <a:p>
            <a:endParaRPr lang="en-US" dirty="0" smtClean="0"/>
          </a:p>
          <a:p>
            <a:endParaRPr lang="en-US" dirty="0"/>
          </a:p>
        </p:txBody>
      </p:sp>
    </p:spTree>
    <p:extLst>
      <p:ext uri="{BB962C8B-B14F-4D97-AF65-F5344CB8AC3E}">
        <p14:creationId xmlns:p14="http://schemas.microsoft.com/office/powerpoint/2010/main" val="1186527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Calibri"/>
                <a:cs typeface="Calibri"/>
              </a:rPr>
              <a:t>Thank you</a:t>
            </a:r>
            <a:endParaRPr lang="en-US" dirty="0">
              <a:latin typeface="Calibri"/>
              <a:cs typeface="Calibri"/>
            </a:endParaRPr>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85482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 Problems</a:t>
            </a:r>
            <a:endParaRPr lang="en-US" dirty="0"/>
          </a:p>
        </p:txBody>
      </p:sp>
      <p:sp>
        <p:nvSpPr>
          <p:cNvPr id="5" name="Text Placeholder 4"/>
          <p:cNvSpPr>
            <a:spLocks noGrp="1"/>
          </p:cNvSpPr>
          <p:nvPr>
            <p:ph type="body" sz="quarter" idx="10"/>
          </p:nvPr>
        </p:nvSpPr>
        <p:spPr/>
        <p:txBody>
          <a:bodyPr/>
          <a:lstStyle/>
          <a:p>
            <a:r>
              <a:rPr lang="en-US" dirty="0" smtClean="0"/>
              <a:t>Storage scalability</a:t>
            </a:r>
          </a:p>
          <a:p>
            <a:r>
              <a:rPr lang="en-US" dirty="0" err="1" smtClean="0"/>
              <a:t>Blobstore</a:t>
            </a:r>
            <a:r>
              <a:rPr lang="en-US" dirty="0" smtClean="0"/>
              <a:t> API for analytic workloads</a:t>
            </a:r>
          </a:p>
          <a:p>
            <a:r>
              <a:rPr lang="en-US" dirty="0" smtClean="0"/>
              <a:t>Global fairness in a federated YARN cluster</a:t>
            </a:r>
          </a:p>
          <a:p>
            <a:r>
              <a:rPr lang="en-US" dirty="0" smtClean="0"/>
              <a:t>Low-latency scheduling</a:t>
            </a:r>
          </a:p>
          <a:p>
            <a:r>
              <a:rPr lang="en-US" dirty="0" smtClean="0"/>
              <a:t>Jobs and services on the same cluster</a:t>
            </a:r>
          </a:p>
          <a:p>
            <a:pPr lvl="2"/>
            <a:r>
              <a:rPr lang="en-US" dirty="0" smtClean="0"/>
              <a:t>Scheduler scalability in tenants and nodes</a:t>
            </a:r>
          </a:p>
          <a:p>
            <a:pPr lvl="2"/>
            <a:r>
              <a:rPr lang="en-US" dirty="0" smtClean="0"/>
              <a:t>Improving quality of placement with a latency upper bound</a:t>
            </a:r>
          </a:p>
          <a:p>
            <a:r>
              <a:rPr lang="en-US" dirty="0" smtClean="0"/>
              <a:t>Cluster utilization improvements</a:t>
            </a:r>
          </a:p>
          <a:p>
            <a:r>
              <a:rPr lang="en-US" dirty="0" smtClean="0"/>
              <a:t>I/O scheduling for predictability and </a:t>
            </a:r>
            <a:r>
              <a:rPr lang="en-US" dirty="0" err="1" smtClean="0"/>
              <a:t>QoS</a:t>
            </a:r>
            <a:endParaRPr lang="en-US" dirty="0" smtClean="0"/>
          </a:p>
          <a:p>
            <a:endParaRPr lang="en-US" dirty="0" smtClean="0"/>
          </a:p>
          <a:p>
            <a:endParaRPr lang="en-US" dirty="0"/>
          </a:p>
        </p:txBody>
      </p:sp>
    </p:spTree>
    <p:extLst>
      <p:ext uri="{BB962C8B-B14F-4D97-AF65-F5344CB8AC3E}">
        <p14:creationId xmlns:p14="http://schemas.microsoft.com/office/powerpoint/2010/main" val="1625287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a:xfrm>
            <a:off x="8153059" y="2769900"/>
            <a:ext cx="2316065" cy="547656"/>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r"/>
            <a:r>
              <a:rPr lang="en-US" sz="1600" dirty="0" err="1" smtClean="0"/>
              <a:t>NodeManager</a:t>
            </a:r>
            <a:endParaRPr lang="en-US" sz="1600" dirty="0"/>
          </a:p>
        </p:txBody>
      </p:sp>
      <p:sp>
        <p:nvSpPr>
          <p:cNvPr id="46" name="Rounded Rectangle 45"/>
          <p:cNvSpPr/>
          <p:nvPr/>
        </p:nvSpPr>
        <p:spPr>
          <a:xfrm>
            <a:off x="8153059" y="1988489"/>
            <a:ext cx="2316065" cy="547656"/>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r"/>
            <a:r>
              <a:rPr lang="en-US" sz="1600" dirty="0" err="1" smtClean="0"/>
              <a:t>NodeManager</a:t>
            </a:r>
            <a:endParaRPr lang="en-US" sz="1600" dirty="0"/>
          </a:p>
        </p:txBody>
      </p:sp>
      <p:sp>
        <p:nvSpPr>
          <p:cNvPr id="2" name="Title 1"/>
          <p:cNvSpPr>
            <a:spLocks noGrp="1"/>
          </p:cNvSpPr>
          <p:nvPr>
            <p:ph type="title"/>
          </p:nvPr>
        </p:nvSpPr>
        <p:spPr/>
        <p:txBody>
          <a:bodyPr/>
          <a:lstStyle/>
          <a:p>
            <a:r>
              <a:rPr lang="en-US" dirty="0" smtClean="0"/>
              <a:t>Greedy placement is not optimal</a:t>
            </a:r>
            <a:endParaRPr lang="en-US" dirty="0"/>
          </a:p>
        </p:txBody>
      </p:sp>
      <p:grpSp>
        <p:nvGrpSpPr>
          <p:cNvPr id="4" name="Group 3"/>
          <p:cNvGrpSpPr/>
          <p:nvPr/>
        </p:nvGrpSpPr>
        <p:grpSpPr>
          <a:xfrm>
            <a:off x="6808549" y="2031142"/>
            <a:ext cx="1271154" cy="466722"/>
            <a:chOff x="4686300" y="1872633"/>
            <a:chExt cx="1271154" cy="466722"/>
          </a:xfrm>
        </p:grpSpPr>
        <p:cxnSp>
          <p:nvCxnSpPr>
            <p:cNvPr id="5" name="Straight Connector 4"/>
            <p:cNvCxnSpPr/>
            <p:nvPr/>
          </p:nvCxnSpPr>
          <p:spPr>
            <a:xfrm>
              <a:off x="4686300" y="1888991"/>
              <a:ext cx="1267691" cy="0"/>
            </a:xfrm>
            <a:prstGeom prst="line">
              <a:avLst/>
            </a:prstGeom>
            <a:ln w="38100">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689763" y="2319567"/>
              <a:ext cx="1267691" cy="0"/>
            </a:xfrm>
            <a:prstGeom prst="line">
              <a:avLst/>
            </a:prstGeom>
            <a:ln w="38100">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957454" y="1872633"/>
              <a:ext cx="0" cy="466722"/>
            </a:xfrm>
            <a:prstGeom prst="line">
              <a:avLst/>
            </a:prstGeom>
            <a:ln w="38100">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6808549" y="2816049"/>
            <a:ext cx="1271154" cy="466722"/>
            <a:chOff x="4686300" y="1872633"/>
            <a:chExt cx="1271154" cy="466722"/>
          </a:xfrm>
        </p:grpSpPr>
        <p:cxnSp>
          <p:nvCxnSpPr>
            <p:cNvPr id="9" name="Straight Connector 8"/>
            <p:cNvCxnSpPr/>
            <p:nvPr/>
          </p:nvCxnSpPr>
          <p:spPr>
            <a:xfrm>
              <a:off x="4686300" y="1888991"/>
              <a:ext cx="1267691" cy="0"/>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689763" y="2319567"/>
              <a:ext cx="1267691" cy="0"/>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957454" y="1872633"/>
              <a:ext cx="0" cy="466722"/>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6808549" y="3620744"/>
            <a:ext cx="1271154" cy="466722"/>
            <a:chOff x="4686300" y="1872633"/>
            <a:chExt cx="1271154" cy="466722"/>
          </a:xfrm>
        </p:grpSpPr>
        <p:cxnSp>
          <p:nvCxnSpPr>
            <p:cNvPr id="13" name="Straight Connector 12"/>
            <p:cNvCxnSpPr/>
            <p:nvPr/>
          </p:nvCxnSpPr>
          <p:spPr>
            <a:xfrm>
              <a:off x="4686300" y="1888991"/>
              <a:ext cx="1267691" cy="0"/>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689763" y="2319567"/>
              <a:ext cx="1267691" cy="0"/>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957454" y="1872633"/>
              <a:ext cx="0" cy="466722"/>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6805086" y="4441797"/>
            <a:ext cx="1271154" cy="466722"/>
            <a:chOff x="4686300" y="1872633"/>
            <a:chExt cx="1271154" cy="466722"/>
          </a:xfrm>
        </p:grpSpPr>
        <p:cxnSp>
          <p:nvCxnSpPr>
            <p:cNvPr id="17" name="Straight Connector 16"/>
            <p:cNvCxnSpPr/>
            <p:nvPr/>
          </p:nvCxnSpPr>
          <p:spPr>
            <a:xfrm>
              <a:off x="4686300" y="1888991"/>
              <a:ext cx="1267691" cy="0"/>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689763" y="2319567"/>
              <a:ext cx="1267691" cy="0"/>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957454" y="1872633"/>
              <a:ext cx="0" cy="466722"/>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8270034" y="2077228"/>
            <a:ext cx="596638" cy="369332"/>
          </a:xfrm>
          <a:prstGeom prst="rect">
            <a:avLst/>
          </a:prstGeom>
          <a:noFill/>
          <a:ln>
            <a:solidFill>
              <a:schemeClr val="accent4">
                <a:lumMod val="75000"/>
              </a:schemeClr>
            </a:solidFill>
          </a:ln>
        </p:spPr>
        <p:txBody>
          <a:bodyPr wrap="none" rtlCol="0">
            <a:spAutoFit/>
          </a:bodyPr>
          <a:lstStyle/>
          <a:p>
            <a:r>
              <a:rPr lang="en-US" smtClean="0">
                <a:solidFill>
                  <a:schemeClr val="accent4">
                    <a:lumMod val="75000"/>
                  </a:schemeClr>
                </a:solidFill>
              </a:rPr>
              <a:t>GPU</a:t>
            </a:r>
            <a:endParaRPr lang="en-US">
              <a:solidFill>
                <a:schemeClr val="accent4">
                  <a:lumMod val="75000"/>
                </a:schemeClr>
              </a:solidFill>
            </a:endParaRPr>
          </a:p>
        </p:txBody>
      </p:sp>
      <p:sp>
        <p:nvSpPr>
          <p:cNvPr id="21" name="TextBox 20"/>
          <p:cNvSpPr txBox="1"/>
          <p:nvPr/>
        </p:nvSpPr>
        <p:spPr>
          <a:xfrm>
            <a:off x="8270034" y="2867942"/>
            <a:ext cx="574196" cy="369332"/>
          </a:xfrm>
          <a:prstGeom prst="rect">
            <a:avLst/>
          </a:prstGeom>
          <a:noFill/>
          <a:ln>
            <a:solidFill>
              <a:schemeClr val="accent1"/>
            </a:solidFill>
          </a:ln>
        </p:spPr>
        <p:txBody>
          <a:bodyPr wrap="none" rtlCol="0">
            <a:spAutoFit/>
          </a:bodyPr>
          <a:lstStyle/>
          <a:p>
            <a:r>
              <a:rPr lang="en-US" dirty="0" smtClean="0">
                <a:solidFill>
                  <a:schemeClr val="accent1"/>
                </a:solidFill>
              </a:rPr>
              <a:t>CPU</a:t>
            </a:r>
            <a:endParaRPr lang="en-US" dirty="0">
              <a:solidFill>
                <a:schemeClr val="accent1"/>
              </a:solidFill>
            </a:endParaRPr>
          </a:p>
        </p:txBody>
      </p:sp>
      <p:grpSp>
        <p:nvGrpSpPr>
          <p:cNvPr id="24" name="Group 23"/>
          <p:cNvGrpSpPr/>
          <p:nvPr/>
        </p:nvGrpSpPr>
        <p:grpSpPr>
          <a:xfrm>
            <a:off x="952352" y="1585665"/>
            <a:ext cx="1870364" cy="1906764"/>
            <a:chOff x="967255" y="1989489"/>
            <a:chExt cx="1870364" cy="1906764"/>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729" y="1989489"/>
              <a:ext cx="1461416" cy="1461416"/>
            </a:xfrm>
            <a:prstGeom prst="rect">
              <a:avLst/>
            </a:prstGeom>
          </p:spPr>
        </p:pic>
        <p:sp>
          <p:nvSpPr>
            <p:cNvPr id="26" name="TextBox 25"/>
            <p:cNvSpPr txBox="1"/>
            <p:nvPr/>
          </p:nvSpPr>
          <p:spPr>
            <a:xfrm>
              <a:off x="967255" y="3373033"/>
              <a:ext cx="1870364" cy="523220"/>
            </a:xfrm>
            <a:prstGeom prst="rect">
              <a:avLst/>
            </a:prstGeom>
            <a:noFill/>
          </p:spPr>
          <p:txBody>
            <a:bodyPr wrap="square" rtlCol="0">
              <a:spAutoFit/>
            </a:bodyPr>
            <a:lstStyle/>
            <a:p>
              <a:pPr algn="ctr"/>
              <a:r>
                <a:rPr lang="en-US" sz="2800" dirty="0" smtClean="0">
                  <a:solidFill>
                    <a:schemeClr val="accent5"/>
                  </a:solidFill>
                </a:rPr>
                <a:t>Andrew</a:t>
              </a:r>
              <a:endParaRPr lang="en-US" sz="2800" dirty="0">
                <a:solidFill>
                  <a:schemeClr val="accent5"/>
                </a:solidFill>
              </a:endParaRPr>
            </a:p>
          </p:txBody>
        </p:sp>
      </p:grpSp>
      <p:grpSp>
        <p:nvGrpSpPr>
          <p:cNvPr id="27" name="Group 26"/>
          <p:cNvGrpSpPr/>
          <p:nvPr/>
        </p:nvGrpSpPr>
        <p:grpSpPr>
          <a:xfrm>
            <a:off x="952352" y="3949681"/>
            <a:ext cx="1870364" cy="1907829"/>
            <a:chOff x="905810" y="4476214"/>
            <a:chExt cx="1870364" cy="1907829"/>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84" y="4476214"/>
              <a:ext cx="1461416" cy="1461416"/>
            </a:xfrm>
            <a:prstGeom prst="rect">
              <a:avLst/>
            </a:prstGeom>
          </p:spPr>
        </p:pic>
        <p:sp>
          <p:nvSpPr>
            <p:cNvPr id="29" name="TextBox 28"/>
            <p:cNvSpPr txBox="1"/>
            <p:nvPr/>
          </p:nvSpPr>
          <p:spPr>
            <a:xfrm>
              <a:off x="905810" y="5860823"/>
              <a:ext cx="1870364" cy="523220"/>
            </a:xfrm>
            <a:prstGeom prst="rect">
              <a:avLst/>
            </a:prstGeom>
            <a:noFill/>
          </p:spPr>
          <p:txBody>
            <a:bodyPr wrap="square" rtlCol="0">
              <a:spAutoFit/>
            </a:bodyPr>
            <a:lstStyle/>
            <a:p>
              <a:pPr algn="ctr"/>
              <a:r>
                <a:rPr lang="en-US" sz="2800" dirty="0" err="1" smtClean="0">
                  <a:solidFill>
                    <a:schemeClr val="accent5"/>
                  </a:solidFill>
                </a:rPr>
                <a:t>Karthik</a:t>
              </a:r>
              <a:endParaRPr lang="en-US" sz="2800" dirty="0">
                <a:solidFill>
                  <a:schemeClr val="accent5"/>
                </a:solidFill>
              </a:endParaRPr>
            </a:p>
          </p:txBody>
        </p:sp>
      </p:grpSp>
      <p:grpSp>
        <p:nvGrpSpPr>
          <p:cNvPr id="30" name="Group 29"/>
          <p:cNvGrpSpPr/>
          <p:nvPr/>
        </p:nvGrpSpPr>
        <p:grpSpPr>
          <a:xfrm>
            <a:off x="2929725" y="2083012"/>
            <a:ext cx="1271154" cy="466722"/>
            <a:chOff x="4686300" y="1872633"/>
            <a:chExt cx="1271154" cy="466722"/>
          </a:xfrm>
        </p:grpSpPr>
        <p:cxnSp>
          <p:nvCxnSpPr>
            <p:cNvPr id="31" name="Straight Connector 30"/>
            <p:cNvCxnSpPr/>
            <p:nvPr/>
          </p:nvCxnSpPr>
          <p:spPr>
            <a:xfrm>
              <a:off x="4686300" y="1888991"/>
              <a:ext cx="1267691" cy="0"/>
            </a:xfrm>
            <a:prstGeom prst="line">
              <a:avLst/>
            </a:prstGeom>
            <a:ln w="3810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689763" y="2319567"/>
              <a:ext cx="1267691" cy="0"/>
            </a:xfrm>
            <a:prstGeom prst="line">
              <a:avLst/>
            </a:prstGeom>
            <a:ln w="3810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957454" y="1872633"/>
              <a:ext cx="0" cy="466722"/>
            </a:xfrm>
            <a:prstGeom prst="line">
              <a:avLst/>
            </a:prstGeom>
            <a:ln w="38100">
              <a:solidFill>
                <a:srgbClr val="7030A0"/>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a:off x="2929725" y="4447028"/>
            <a:ext cx="1271154" cy="466722"/>
            <a:chOff x="4686300" y="1872633"/>
            <a:chExt cx="1271154" cy="466722"/>
          </a:xfrm>
        </p:grpSpPr>
        <p:cxnSp>
          <p:nvCxnSpPr>
            <p:cNvPr id="35" name="Straight Connector 34"/>
            <p:cNvCxnSpPr/>
            <p:nvPr/>
          </p:nvCxnSpPr>
          <p:spPr>
            <a:xfrm>
              <a:off x="4686300" y="1888991"/>
              <a:ext cx="1267691" cy="0"/>
            </a:xfrm>
            <a:prstGeom prst="line">
              <a:avLst/>
            </a:prstGeom>
            <a:ln w="381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689763" y="2319567"/>
              <a:ext cx="1267691" cy="0"/>
            </a:xfrm>
            <a:prstGeom prst="line">
              <a:avLst/>
            </a:prstGeom>
            <a:ln w="381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5957454" y="1872633"/>
              <a:ext cx="0" cy="466722"/>
            </a:xfrm>
            <a:prstGeom prst="line">
              <a:avLst/>
            </a:prstGeom>
            <a:ln w="38100">
              <a:solidFill>
                <a:srgbClr val="00B050"/>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p:nvGrpSpPr>
        <p:grpSpPr>
          <a:xfrm>
            <a:off x="3109503" y="2184056"/>
            <a:ext cx="917863" cy="270267"/>
            <a:chOff x="3109503" y="1916427"/>
            <a:chExt cx="917863" cy="270267"/>
          </a:xfrm>
        </p:grpSpPr>
        <p:sp>
          <p:nvSpPr>
            <p:cNvPr id="38" name="Rectangle 37"/>
            <p:cNvSpPr/>
            <p:nvPr/>
          </p:nvSpPr>
          <p:spPr>
            <a:xfrm>
              <a:off x="3757202" y="1916427"/>
              <a:ext cx="270164" cy="270164"/>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435085" y="1916427"/>
              <a:ext cx="270164" cy="270164"/>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109503" y="1916530"/>
              <a:ext cx="270164" cy="270164"/>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3087707" y="4532679"/>
            <a:ext cx="917863" cy="270267"/>
            <a:chOff x="3109503" y="1916427"/>
            <a:chExt cx="917863" cy="270267"/>
          </a:xfrm>
          <a:solidFill>
            <a:schemeClr val="bg2">
              <a:lumMod val="50000"/>
            </a:schemeClr>
          </a:solidFill>
        </p:grpSpPr>
        <p:sp>
          <p:nvSpPr>
            <p:cNvPr id="43" name="Rectangle 42"/>
            <p:cNvSpPr/>
            <p:nvPr/>
          </p:nvSpPr>
          <p:spPr>
            <a:xfrm>
              <a:off x="3757202" y="1916427"/>
              <a:ext cx="270164" cy="270164"/>
            </a:xfrm>
            <a:prstGeom prst="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435085" y="1916427"/>
              <a:ext cx="270164" cy="270164"/>
            </a:xfrm>
            <a:prstGeom prst="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109503" y="1916530"/>
              <a:ext cx="270164" cy="270164"/>
            </a:xfrm>
            <a:prstGeom prst="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ounded Rectangle 51"/>
          <p:cNvSpPr/>
          <p:nvPr/>
        </p:nvSpPr>
        <p:spPr>
          <a:xfrm>
            <a:off x="8153059" y="3551311"/>
            <a:ext cx="2316065" cy="547656"/>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r"/>
            <a:r>
              <a:rPr lang="en-US" sz="1600" dirty="0" err="1" smtClean="0"/>
              <a:t>NodeManager</a:t>
            </a:r>
            <a:endParaRPr lang="en-US" sz="1600" dirty="0"/>
          </a:p>
        </p:txBody>
      </p:sp>
      <p:sp>
        <p:nvSpPr>
          <p:cNvPr id="53" name="TextBox 52"/>
          <p:cNvSpPr txBox="1"/>
          <p:nvPr/>
        </p:nvSpPr>
        <p:spPr>
          <a:xfrm>
            <a:off x="8270034" y="3649353"/>
            <a:ext cx="574196" cy="369332"/>
          </a:xfrm>
          <a:prstGeom prst="rect">
            <a:avLst/>
          </a:prstGeom>
          <a:noFill/>
          <a:ln>
            <a:solidFill>
              <a:schemeClr val="accent1"/>
            </a:solidFill>
          </a:ln>
        </p:spPr>
        <p:txBody>
          <a:bodyPr wrap="none" rtlCol="0">
            <a:spAutoFit/>
          </a:bodyPr>
          <a:lstStyle/>
          <a:p>
            <a:r>
              <a:rPr lang="en-US" dirty="0" smtClean="0">
                <a:solidFill>
                  <a:schemeClr val="accent1"/>
                </a:solidFill>
              </a:rPr>
              <a:t>CPU</a:t>
            </a:r>
            <a:endParaRPr lang="en-US" dirty="0">
              <a:solidFill>
                <a:schemeClr val="accent1"/>
              </a:solidFill>
            </a:endParaRPr>
          </a:p>
        </p:txBody>
      </p:sp>
      <p:sp>
        <p:nvSpPr>
          <p:cNvPr id="54" name="Rounded Rectangle 53"/>
          <p:cNvSpPr/>
          <p:nvPr/>
        </p:nvSpPr>
        <p:spPr>
          <a:xfrm>
            <a:off x="8153059" y="4368183"/>
            <a:ext cx="2316065" cy="547656"/>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r"/>
            <a:r>
              <a:rPr lang="en-US" sz="1600" dirty="0" err="1" smtClean="0"/>
              <a:t>NodeManager</a:t>
            </a:r>
            <a:endParaRPr lang="en-US" sz="1600" dirty="0"/>
          </a:p>
        </p:txBody>
      </p:sp>
      <p:sp>
        <p:nvSpPr>
          <p:cNvPr id="55" name="TextBox 54"/>
          <p:cNvSpPr txBox="1"/>
          <p:nvPr/>
        </p:nvSpPr>
        <p:spPr>
          <a:xfrm>
            <a:off x="8270034" y="4466225"/>
            <a:ext cx="574196" cy="369332"/>
          </a:xfrm>
          <a:prstGeom prst="rect">
            <a:avLst/>
          </a:prstGeom>
          <a:noFill/>
          <a:ln>
            <a:solidFill>
              <a:schemeClr val="accent1"/>
            </a:solidFill>
          </a:ln>
        </p:spPr>
        <p:txBody>
          <a:bodyPr wrap="none" rtlCol="0">
            <a:spAutoFit/>
          </a:bodyPr>
          <a:lstStyle/>
          <a:p>
            <a:r>
              <a:rPr lang="en-US" dirty="0" smtClean="0">
                <a:solidFill>
                  <a:schemeClr val="accent1"/>
                </a:solidFill>
              </a:rPr>
              <a:t>CPU</a:t>
            </a:r>
            <a:endParaRPr lang="en-US" dirty="0">
              <a:solidFill>
                <a:schemeClr val="accent1"/>
              </a:solidFill>
            </a:endParaRPr>
          </a:p>
        </p:txBody>
      </p:sp>
    </p:spTree>
    <p:extLst>
      <p:ext uri="{BB962C8B-B14F-4D97-AF65-F5344CB8AC3E}">
        <p14:creationId xmlns:p14="http://schemas.microsoft.com/office/powerpoint/2010/main" val="862078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18781E-6 4.44444E-6 L 0.32014 -0.34885 " pathEditMode="relative" rAng="0" ptsTypes="AA">
                                      <p:cBhvr>
                                        <p:cTn id="10" dur="2000" fill="hold"/>
                                        <p:tgtEl>
                                          <p:spTgt spid="42"/>
                                        </p:tgtEl>
                                        <p:attrNameLst>
                                          <p:attrName>ppt_x</p:attrName>
                                          <p:attrName>ppt_y</p:attrName>
                                        </p:attrNameLst>
                                      </p:cBhvr>
                                      <p:rCtr x="16007" y="-1745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092 -0.00416 L 0.17284 -0.00486 " pathEditMode="relative" rAng="0" ptsTypes="AA">
                                      <p:cBhvr>
                                        <p:cTn id="18" dur="2000" fill="hold"/>
                                        <p:tgtEl>
                                          <p:spTgt spid="41"/>
                                        </p:tgtEl>
                                        <p:attrNameLst>
                                          <p:attrName>ppt_x</p:attrName>
                                          <p:attrName>ppt_y</p:attrName>
                                        </p:attrNameLst>
                                      </p:cBhvr>
                                      <p:rCtr x="8596"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Multi-tenancy</a:t>
            </a:r>
            <a:endParaRPr lang="en-US" dirty="0"/>
          </a:p>
        </p:txBody>
      </p:sp>
      <p:sp>
        <p:nvSpPr>
          <p:cNvPr id="5" name="Slide Number Placeholder 4"/>
          <p:cNvSpPr>
            <a:spLocks noGrp="1"/>
          </p:cNvSpPr>
          <p:nvPr>
            <p:ph type="sldNum" sz="quarter" idx="12"/>
          </p:nvPr>
        </p:nvSpPr>
        <p:spPr/>
        <p:txBody>
          <a:bodyPr/>
          <a:lstStyle/>
          <a:p>
            <a:fld id="{E88813DA-8D06-F14C-8552-E6A9180E361F}" type="slidenum">
              <a:rPr lang="en-US" smtClean="0"/>
              <a:pPr/>
              <a:t>43</a:t>
            </a:fld>
            <a:endParaRPr lang="en-US" dirty="0"/>
          </a:p>
        </p:txBody>
      </p:sp>
      <p:grpSp>
        <p:nvGrpSpPr>
          <p:cNvPr id="43" name="Group 42"/>
          <p:cNvGrpSpPr/>
          <p:nvPr/>
        </p:nvGrpSpPr>
        <p:grpSpPr>
          <a:xfrm>
            <a:off x="585330" y="1199258"/>
            <a:ext cx="2460338" cy="2597817"/>
            <a:chOff x="900931" y="891311"/>
            <a:chExt cx="1845734" cy="1948870"/>
          </a:xfrm>
        </p:grpSpPr>
        <p:pic>
          <p:nvPicPr>
            <p:cNvPr id="6" name="Picture 5" descr="2000px-User_icon_2.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931" y="892850"/>
              <a:ext cx="638848" cy="638848"/>
            </a:xfrm>
            <a:prstGeom prst="rect">
              <a:avLst/>
            </a:prstGeom>
          </p:spPr>
        </p:pic>
        <p:sp>
          <p:nvSpPr>
            <p:cNvPr id="7" name="Rounded Rectangle 6"/>
            <p:cNvSpPr/>
            <p:nvPr/>
          </p:nvSpPr>
          <p:spPr>
            <a:xfrm>
              <a:off x="1321443" y="2328451"/>
              <a:ext cx="1018433" cy="511730"/>
            </a:xfrm>
            <a:prstGeom prst="roundRect">
              <a:avLst/>
            </a:prstGeom>
            <a:gradFill>
              <a:gsLst>
                <a:gs pos="0">
                  <a:schemeClr val="accent5">
                    <a:lumMod val="75000"/>
                  </a:schemeClr>
                </a:gs>
                <a:gs pos="100000">
                  <a:schemeClr val="accent5"/>
                </a:gs>
              </a:gsLst>
            </a:gra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733" b="1" dirty="0"/>
                <a:t>MapReduce</a:t>
              </a:r>
              <a:endParaRPr lang="en-US" sz="1066" dirty="0"/>
            </a:p>
          </p:txBody>
        </p:sp>
        <p:pic>
          <p:nvPicPr>
            <p:cNvPr id="8" name="Picture 7" descr="2000px-User_icon_2.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817" y="891311"/>
              <a:ext cx="638848" cy="638848"/>
            </a:xfrm>
            <a:prstGeom prst="rect">
              <a:avLst/>
            </a:prstGeom>
          </p:spPr>
        </p:pic>
        <p:cxnSp>
          <p:nvCxnSpPr>
            <p:cNvPr id="20" name="Elbow Connector 19"/>
            <p:cNvCxnSpPr>
              <a:stCxn id="6" idx="2"/>
              <a:endCxn id="7" idx="0"/>
            </p:cNvCxnSpPr>
            <p:nvPr/>
          </p:nvCxnSpPr>
          <p:spPr>
            <a:xfrm rot="16200000" flipH="1">
              <a:off x="1127131" y="1624921"/>
              <a:ext cx="796753" cy="610305"/>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8" idx="2"/>
              <a:endCxn id="7" idx="0"/>
            </p:cNvCxnSpPr>
            <p:nvPr/>
          </p:nvCxnSpPr>
          <p:spPr>
            <a:xfrm rot="5400000">
              <a:off x="1729805" y="1631015"/>
              <a:ext cx="798292" cy="596581"/>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0" name="Group 59"/>
          <p:cNvGrpSpPr/>
          <p:nvPr/>
        </p:nvGrpSpPr>
        <p:grpSpPr>
          <a:xfrm>
            <a:off x="3322686" y="1197207"/>
            <a:ext cx="2460338" cy="2597817"/>
            <a:chOff x="900931" y="891311"/>
            <a:chExt cx="1845734" cy="1948870"/>
          </a:xfrm>
        </p:grpSpPr>
        <p:pic>
          <p:nvPicPr>
            <p:cNvPr id="61" name="Picture 60" descr="2000px-User_icon_2.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931" y="892850"/>
              <a:ext cx="638848" cy="638848"/>
            </a:xfrm>
            <a:prstGeom prst="rect">
              <a:avLst/>
            </a:prstGeom>
          </p:spPr>
        </p:pic>
        <p:sp>
          <p:nvSpPr>
            <p:cNvPr id="62" name="Rounded Rectangle 61"/>
            <p:cNvSpPr/>
            <p:nvPr/>
          </p:nvSpPr>
          <p:spPr>
            <a:xfrm>
              <a:off x="1321443" y="2328451"/>
              <a:ext cx="1018433" cy="511730"/>
            </a:xfrm>
            <a:prstGeom prst="roundRect">
              <a:avLst/>
            </a:prstGeom>
            <a:gradFill>
              <a:gsLst>
                <a:gs pos="0">
                  <a:schemeClr val="accent5">
                    <a:lumMod val="75000"/>
                  </a:schemeClr>
                </a:gs>
                <a:gs pos="100000">
                  <a:schemeClr val="accent5"/>
                </a:gs>
              </a:gsLst>
            </a:gra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733" b="1" dirty="0"/>
                <a:t>Spark</a:t>
              </a:r>
            </a:p>
          </p:txBody>
        </p:sp>
        <p:pic>
          <p:nvPicPr>
            <p:cNvPr id="63" name="Picture 62" descr="2000px-User_icon_2.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817" y="891311"/>
              <a:ext cx="638848" cy="638848"/>
            </a:xfrm>
            <a:prstGeom prst="rect">
              <a:avLst/>
            </a:prstGeom>
          </p:spPr>
        </p:pic>
        <p:cxnSp>
          <p:nvCxnSpPr>
            <p:cNvPr id="64" name="Elbow Connector 63"/>
            <p:cNvCxnSpPr>
              <a:stCxn id="61" idx="2"/>
              <a:endCxn id="62" idx="0"/>
            </p:cNvCxnSpPr>
            <p:nvPr/>
          </p:nvCxnSpPr>
          <p:spPr>
            <a:xfrm rot="16200000" flipH="1">
              <a:off x="1127131" y="1624921"/>
              <a:ext cx="796753" cy="610305"/>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Elbow Connector 64"/>
            <p:cNvCxnSpPr>
              <a:stCxn id="63" idx="2"/>
              <a:endCxn id="62" idx="0"/>
            </p:cNvCxnSpPr>
            <p:nvPr/>
          </p:nvCxnSpPr>
          <p:spPr>
            <a:xfrm rot="5400000">
              <a:off x="1729805" y="1631015"/>
              <a:ext cx="798292" cy="596581"/>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6142121" y="1205415"/>
            <a:ext cx="2460338" cy="2597817"/>
            <a:chOff x="900931" y="891311"/>
            <a:chExt cx="1845734" cy="1948870"/>
          </a:xfrm>
        </p:grpSpPr>
        <p:pic>
          <p:nvPicPr>
            <p:cNvPr id="67" name="Picture 66" descr="2000px-User_icon_2.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931" y="892850"/>
              <a:ext cx="638848" cy="638848"/>
            </a:xfrm>
            <a:prstGeom prst="rect">
              <a:avLst/>
            </a:prstGeom>
          </p:spPr>
        </p:pic>
        <p:sp>
          <p:nvSpPr>
            <p:cNvPr id="68" name="Rounded Rectangle 67"/>
            <p:cNvSpPr/>
            <p:nvPr/>
          </p:nvSpPr>
          <p:spPr>
            <a:xfrm>
              <a:off x="1321443" y="2328451"/>
              <a:ext cx="1018433" cy="511730"/>
            </a:xfrm>
            <a:prstGeom prst="round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733" b="1" dirty="0"/>
                <a:t>Impala</a:t>
              </a:r>
            </a:p>
          </p:txBody>
        </p:sp>
        <p:pic>
          <p:nvPicPr>
            <p:cNvPr id="69" name="Picture 68" descr="2000px-User_icon_2.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817" y="891311"/>
              <a:ext cx="638848" cy="638848"/>
            </a:xfrm>
            <a:prstGeom prst="rect">
              <a:avLst/>
            </a:prstGeom>
          </p:spPr>
        </p:pic>
        <p:cxnSp>
          <p:nvCxnSpPr>
            <p:cNvPr id="70" name="Elbow Connector 69"/>
            <p:cNvCxnSpPr>
              <a:stCxn id="67" idx="2"/>
              <a:endCxn id="68" idx="0"/>
            </p:cNvCxnSpPr>
            <p:nvPr/>
          </p:nvCxnSpPr>
          <p:spPr>
            <a:xfrm rot="16200000" flipH="1">
              <a:off x="1127131" y="1624921"/>
              <a:ext cx="796753" cy="610305"/>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Elbow Connector 70"/>
            <p:cNvCxnSpPr>
              <a:stCxn id="69" idx="2"/>
              <a:endCxn id="68" idx="0"/>
            </p:cNvCxnSpPr>
            <p:nvPr/>
          </p:nvCxnSpPr>
          <p:spPr>
            <a:xfrm rot="5400000">
              <a:off x="1729805" y="1631015"/>
              <a:ext cx="798292" cy="596581"/>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2" name="Group 71"/>
          <p:cNvGrpSpPr/>
          <p:nvPr/>
        </p:nvGrpSpPr>
        <p:grpSpPr>
          <a:xfrm>
            <a:off x="8920517" y="1213624"/>
            <a:ext cx="2460338" cy="2597817"/>
            <a:chOff x="900931" y="891311"/>
            <a:chExt cx="1845734" cy="1948870"/>
          </a:xfrm>
        </p:grpSpPr>
        <p:pic>
          <p:nvPicPr>
            <p:cNvPr id="73" name="Picture 72" descr="2000px-User_icon_2.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931" y="892850"/>
              <a:ext cx="638848" cy="638848"/>
            </a:xfrm>
            <a:prstGeom prst="rect">
              <a:avLst/>
            </a:prstGeom>
          </p:spPr>
        </p:pic>
        <p:sp>
          <p:nvSpPr>
            <p:cNvPr id="74" name="Rounded Rectangle 73"/>
            <p:cNvSpPr/>
            <p:nvPr/>
          </p:nvSpPr>
          <p:spPr>
            <a:xfrm>
              <a:off x="1321443" y="2328451"/>
              <a:ext cx="1018433" cy="511730"/>
            </a:xfrm>
            <a:prstGeom prst="roundRect">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733" b="1" dirty="0" err="1"/>
                <a:t>HBase</a:t>
              </a:r>
              <a:endParaRPr lang="en-US" sz="1733" b="1" dirty="0"/>
            </a:p>
          </p:txBody>
        </p:sp>
        <p:pic>
          <p:nvPicPr>
            <p:cNvPr id="75" name="Picture 74" descr="2000px-User_icon_2.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817" y="891311"/>
              <a:ext cx="638848" cy="638848"/>
            </a:xfrm>
            <a:prstGeom prst="rect">
              <a:avLst/>
            </a:prstGeom>
          </p:spPr>
        </p:pic>
        <p:cxnSp>
          <p:nvCxnSpPr>
            <p:cNvPr id="76" name="Elbow Connector 75"/>
            <p:cNvCxnSpPr>
              <a:stCxn id="73" idx="2"/>
              <a:endCxn id="74" idx="0"/>
            </p:cNvCxnSpPr>
            <p:nvPr/>
          </p:nvCxnSpPr>
          <p:spPr>
            <a:xfrm rot="16200000" flipH="1">
              <a:off x="1127131" y="1624921"/>
              <a:ext cx="796753" cy="610305"/>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Elbow Connector 76"/>
            <p:cNvCxnSpPr>
              <a:stCxn id="75" idx="2"/>
              <a:endCxn id="74" idx="0"/>
            </p:cNvCxnSpPr>
            <p:nvPr/>
          </p:nvCxnSpPr>
          <p:spPr>
            <a:xfrm rot="5400000">
              <a:off x="1729805" y="1631015"/>
              <a:ext cx="798292" cy="596581"/>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89" name="Can 88"/>
          <p:cNvSpPr/>
          <p:nvPr/>
        </p:nvSpPr>
        <p:spPr>
          <a:xfrm>
            <a:off x="3375524" y="5100091"/>
            <a:ext cx="5437776" cy="943915"/>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99" dirty="0"/>
              <a:t>HDFS</a:t>
            </a:r>
          </a:p>
        </p:txBody>
      </p:sp>
      <p:grpSp>
        <p:nvGrpSpPr>
          <p:cNvPr id="98" name="Group 97"/>
          <p:cNvGrpSpPr/>
          <p:nvPr/>
        </p:nvGrpSpPr>
        <p:grpSpPr>
          <a:xfrm>
            <a:off x="2619880" y="2050834"/>
            <a:ext cx="5556791" cy="1070269"/>
            <a:chOff x="1965422" y="1537856"/>
            <a:chExt cx="4168679" cy="802911"/>
          </a:xfrm>
        </p:grpSpPr>
        <p:cxnSp>
          <p:nvCxnSpPr>
            <p:cNvPr id="91" name="Straight Arrow Connector 90"/>
            <p:cNvCxnSpPr>
              <a:stCxn id="8" idx="2"/>
              <a:endCxn id="68" idx="0"/>
            </p:cNvCxnSpPr>
            <p:nvPr/>
          </p:nvCxnSpPr>
          <p:spPr>
            <a:xfrm>
              <a:off x="1965422" y="1537856"/>
              <a:ext cx="3572098" cy="8029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69" idx="2"/>
              <a:endCxn id="62" idx="0"/>
            </p:cNvCxnSpPr>
            <p:nvPr/>
          </p:nvCxnSpPr>
          <p:spPr>
            <a:xfrm flipH="1">
              <a:off x="3422393" y="1542475"/>
              <a:ext cx="2711708" cy="7921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06" name="Group 105"/>
          <p:cNvGrpSpPr/>
          <p:nvPr/>
        </p:nvGrpSpPr>
        <p:grpSpPr>
          <a:xfrm>
            <a:off x="1824646" y="3797073"/>
            <a:ext cx="8335187" cy="14367"/>
            <a:chOff x="1368841" y="2847877"/>
            <a:chExt cx="6253019" cy="10778"/>
          </a:xfrm>
        </p:grpSpPr>
        <p:cxnSp>
          <p:nvCxnSpPr>
            <p:cNvPr id="100" name="Curved Connector 99"/>
            <p:cNvCxnSpPr>
              <a:stCxn id="7" idx="2"/>
              <a:endCxn id="74" idx="2"/>
            </p:cNvCxnSpPr>
            <p:nvPr/>
          </p:nvCxnSpPr>
          <p:spPr>
            <a:xfrm rot="16200000" flipH="1">
              <a:off x="4489962" y="-273244"/>
              <a:ext cx="10777" cy="6253019"/>
            </a:xfrm>
            <a:prstGeom prst="curvedConnector3">
              <a:avLst>
                <a:gd name="adj1" fmla="val 429237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2" name="Curved Connector 101"/>
            <p:cNvCxnSpPr>
              <a:stCxn id="68" idx="2"/>
              <a:endCxn id="74" idx="2"/>
            </p:cNvCxnSpPr>
            <p:nvPr/>
          </p:nvCxnSpPr>
          <p:spPr>
            <a:xfrm rot="16200000" flipH="1">
              <a:off x="6576611" y="1813406"/>
              <a:ext cx="6158" cy="2084340"/>
            </a:xfrm>
            <a:prstGeom prst="curvedConnector3">
              <a:avLst>
                <a:gd name="adj1" fmla="val 2687317"/>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78758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435703" y="2816001"/>
            <a:ext cx="8225697" cy="2471446"/>
          </a:xfrm>
        </p:spPr>
        <p:txBody>
          <a:bodyPr/>
          <a:lstStyle/>
          <a:p>
            <a:r>
              <a:rPr lang="en-US" sz="9600" dirty="0" smtClean="0"/>
              <a:t>Scalability</a:t>
            </a:r>
            <a:endParaRPr lang="en-US" sz="9600"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99251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0181" y="2751291"/>
            <a:ext cx="1869260" cy="11005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000" dirty="0" smtClean="0">
                <a:solidFill>
                  <a:schemeClr val="accent5"/>
                </a:solidFill>
              </a:rPr>
              <a:t>Master</a:t>
            </a:r>
            <a:endParaRPr lang="en-US" sz="4000" dirty="0">
              <a:solidFill>
                <a:schemeClr val="accent5"/>
              </a:solidFill>
            </a:endParaRPr>
          </a:p>
        </p:txBody>
      </p:sp>
      <p:sp>
        <p:nvSpPr>
          <p:cNvPr id="7" name="Rectangle 6"/>
          <p:cNvSpPr/>
          <p:nvPr/>
        </p:nvSpPr>
        <p:spPr>
          <a:xfrm>
            <a:off x="6955106" y="643317"/>
            <a:ext cx="1869260" cy="1100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solidFill>
              </a:rPr>
              <a:t>Worker</a:t>
            </a:r>
            <a:endParaRPr lang="en-US" sz="4000" dirty="0">
              <a:solidFill>
                <a:schemeClr val="bg2"/>
              </a:solidFill>
            </a:endParaRPr>
          </a:p>
        </p:txBody>
      </p:sp>
      <p:sp>
        <p:nvSpPr>
          <p:cNvPr id="9" name="Rectangle 8"/>
          <p:cNvSpPr/>
          <p:nvPr/>
        </p:nvSpPr>
        <p:spPr>
          <a:xfrm>
            <a:off x="6955106" y="2106626"/>
            <a:ext cx="1869260" cy="1100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solidFill>
              </a:rPr>
              <a:t>Worker</a:t>
            </a:r>
            <a:endParaRPr lang="en-US" sz="4000" dirty="0">
              <a:solidFill>
                <a:schemeClr val="bg2"/>
              </a:solidFill>
            </a:endParaRPr>
          </a:p>
        </p:txBody>
      </p:sp>
      <p:sp>
        <p:nvSpPr>
          <p:cNvPr id="10" name="Rectangle 9"/>
          <p:cNvSpPr/>
          <p:nvPr/>
        </p:nvSpPr>
        <p:spPr>
          <a:xfrm>
            <a:off x="6955106" y="3569936"/>
            <a:ext cx="1869260" cy="1100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solidFill>
              </a:rPr>
              <a:t>Worker</a:t>
            </a:r>
            <a:endParaRPr lang="en-US" sz="4000" dirty="0">
              <a:solidFill>
                <a:schemeClr val="bg2"/>
              </a:solidFill>
            </a:endParaRPr>
          </a:p>
        </p:txBody>
      </p:sp>
      <p:sp>
        <p:nvSpPr>
          <p:cNvPr id="11" name="Rectangle 10"/>
          <p:cNvSpPr/>
          <p:nvPr/>
        </p:nvSpPr>
        <p:spPr>
          <a:xfrm>
            <a:off x="6955106" y="5000878"/>
            <a:ext cx="1869260" cy="1100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solidFill>
              </a:rPr>
              <a:t>Worker</a:t>
            </a:r>
            <a:endParaRPr lang="en-US" sz="4000" dirty="0">
              <a:solidFill>
                <a:schemeClr val="bg2"/>
              </a:solidFill>
            </a:endParaRPr>
          </a:p>
        </p:txBody>
      </p:sp>
      <p:grpSp>
        <p:nvGrpSpPr>
          <p:cNvPr id="55" name="Group 54"/>
          <p:cNvGrpSpPr/>
          <p:nvPr/>
        </p:nvGrpSpPr>
        <p:grpSpPr>
          <a:xfrm>
            <a:off x="5810081" y="1198969"/>
            <a:ext cx="1145023" cy="4352167"/>
            <a:chOff x="6174223" y="1193575"/>
            <a:chExt cx="1145023" cy="4352167"/>
          </a:xfrm>
        </p:grpSpPr>
        <p:cxnSp>
          <p:nvCxnSpPr>
            <p:cNvPr id="14" name="Straight Arrow Connector 13"/>
            <p:cNvCxnSpPr/>
            <p:nvPr/>
          </p:nvCxnSpPr>
          <p:spPr>
            <a:xfrm>
              <a:off x="6174223" y="1193575"/>
              <a:ext cx="1145023" cy="1"/>
            </a:xfrm>
            <a:prstGeom prst="straightConnector1">
              <a:avLst/>
            </a:prstGeom>
            <a:ln w="3810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6174223" y="2664301"/>
              <a:ext cx="1145023" cy="1"/>
            </a:xfrm>
            <a:prstGeom prst="straightConnector1">
              <a:avLst/>
            </a:prstGeom>
            <a:ln w="3810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6174223" y="4119519"/>
              <a:ext cx="1145023" cy="1"/>
            </a:xfrm>
            <a:prstGeom prst="straightConnector1">
              <a:avLst/>
            </a:prstGeom>
            <a:ln w="3810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6174223" y="5545741"/>
              <a:ext cx="1145023" cy="1"/>
            </a:xfrm>
            <a:prstGeom prst="straightConnector1">
              <a:avLst/>
            </a:prstGeom>
            <a:ln w="3810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6174223" y="1193575"/>
              <a:ext cx="0" cy="4352167"/>
            </a:xfrm>
            <a:prstGeom prst="straightConnector1">
              <a:avLst/>
            </a:prstGeom>
            <a:ln w="38100">
              <a:solidFill>
                <a:schemeClr val="accent5"/>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3819441" y="3301549"/>
            <a:ext cx="1966364" cy="45719"/>
            <a:chOff x="4321147" y="3301550"/>
            <a:chExt cx="1853076" cy="0"/>
          </a:xfrm>
        </p:grpSpPr>
        <p:cxnSp>
          <p:nvCxnSpPr>
            <p:cNvPr id="44" name="Straight Arrow Connector 43"/>
            <p:cNvCxnSpPr/>
            <p:nvPr/>
          </p:nvCxnSpPr>
          <p:spPr>
            <a:xfrm>
              <a:off x="4321147" y="3301550"/>
              <a:ext cx="979136" cy="0"/>
            </a:xfrm>
            <a:prstGeom prst="straightConnector1">
              <a:avLst/>
            </a:prstGeom>
            <a:ln w="3810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5227455" y="3301550"/>
              <a:ext cx="946768" cy="0"/>
            </a:xfrm>
            <a:prstGeom prst="straightConnector1">
              <a:avLst/>
            </a:prstGeom>
            <a:ln w="38100">
              <a:solidFill>
                <a:schemeClr val="accent5"/>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3" name="TextBox 52"/>
          <p:cNvSpPr txBox="1"/>
          <p:nvPr/>
        </p:nvSpPr>
        <p:spPr>
          <a:xfrm>
            <a:off x="906308" y="4217297"/>
            <a:ext cx="4661012" cy="1200329"/>
          </a:xfrm>
          <a:prstGeom prst="rect">
            <a:avLst/>
          </a:prstGeom>
          <a:noFill/>
        </p:spPr>
        <p:txBody>
          <a:bodyPr wrap="square" rtlCol="0">
            <a:spAutoFit/>
          </a:bodyPr>
          <a:lstStyle/>
          <a:p>
            <a:r>
              <a:rPr lang="en-US" sz="3600" dirty="0" smtClean="0"/>
              <a:t>Global view of cluster</a:t>
            </a:r>
          </a:p>
          <a:p>
            <a:r>
              <a:rPr lang="en-US" sz="3600" dirty="0" smtClean="0"/>
              <a:t>Coordinates workers</a:t>
            </a:r>
          </a:p>
        </p:txBody>
      </p:sp>
      <p:sp>
        <p:nvSpPr>
          <p:cNvPr id="54" name="TextBox 53"/>
          <p:cNvSpPr txBox="1"/>
          <p:nvPr/>
        </p:nvSpPr>
        <p:spPr>
          <a:xfrm>
            <a:off x="9497247" y="2751291"/>
            <a:ext cx="2927968" cy="1754326"/>
          </a:xfrm>
          <a:prstGeom prst="rect">
            <a:avLst/>
          </a:prstGeom>
          <a:noFill/>
        </p:spPr>
        <p:txBody>
          <a:bodyPr wrap="square" rtlCol="0">
            <a:spAutoFit/>
          </a:bodyPr>
          <a:lstStyle/>
          <a:p>
            <a:r>
              <a:rPr lang="en-US" sz="3600" dirty="0" smtClean="0"/>
              <a:t>Simple</a:t>
            </a:r>
          </a:p>
          <a:p>
            <a:r>
              <a:rPr lang="en-US" sz="3600" dirty="0" smtClean="0"/>
              <a:t>Do work</a:t>
            </a:r>
          </a:p>
          <a:p>
            <a:r>
              <a:rPr lang="en-US" sz="3600" dirty="0" smtClean="0"/>
              <a:t>Scale-out</a:t>
            </a:r>
          </a:p>
        </p:txBody>
      </p:sp>
    </p:spTree>
    <p:extLst>
      <p:ext uri="{BB962C8B-B14F-4D97-AF65-F5344CB8AC3E}">
        <p14:creationId xmlns:p14="http://schemas.microsoft.com/office/powerpoint/2010/main" val="1092824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0181" y="2751291"/>
            <a:ext cx="1869260" cy="11005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000" dirty="0" smtClean="0">
                <a:solidFill>
                  <a:schemeClr val="accent5"/>
                </a:solidFill>
              </a:rPr>
              <a:t>NN</a:t>
            </a:r>
            <a:endParaRPr lang="en-US" sz="2800" dirty="0">
              <a:solidFill>
                <a:schemeClr val="accent5"/>
              </a:solidFill>
            </a:endParaRPr>
          </a:p>
        </p:txBody>
      </p:sp>
      <p:sp>
        <p:nvSpPr>
          <p:cNvPr id="7" name="Rectangle 6"/>
          <p:cNvSpPr/>
          <p:nvPr/>
        </p:nvSpPr>
        <p:spPr>
          <a:xfrm>
            <a:off x="6955106" y="643317"/>
            <a:ext cx="1869260" cy="1100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solidFill>
              </a:rPr>
              <a:t>DN</a:t>
            </a:r>
            <a:endParaRPr lang="en-US" sz="4000" dirty="0">
              <a:solidFill>
                <a:schemeClr val="bg2"/>
              </a:solidFill>
            </a:endParaRPr>
          </a:p>
        </p:txBody>
      </p:sp>
      <p:sp>
        <p:nvSpPr>
          <p:cNvPr id="9" name="Rectangle 8"/>
          <p:cNvSpPr/>
          <p:nvPr/>
        </p:nvSpPr>
        <p:spPr>
          <a:xfrm>
            <a:off x="6955106" y="2106626"/>
            <a:ext cx="1869260" cy="1100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solidFill>
              </a:rPr>
              <a:t>DN</a:t>
            </a:r>
            <a:endParaRPr lang="en-US" sz="4000" dirty="0">
              <a:solidFill>
                <a:schemeClr val="bg2"/>
              </a:solidFill>
            </a:endParaRPr>
          </a:p>
        </p:txBody>
      </p:sp>
      <p:sp>
        <p:nvSpPr>
          <p:cNvPr id="10" name="Rectangle 9"/>
          <p:cNvSpPr/>
          <p:nvPr/>
        </p:nvSpPr>
        <p:spPr>
          <a:xfrm>
            <a:off x="6955106" y="3569936"/>
            <a:ext cx="1869260" cy="1100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solidFill>
              </a:rPr>
              <a:t>DN</a:t>
            </a:r>
            <a:endParaRPr lang="en-US" sz="4000" dirty="0">
              <a:solidFill>
                <a:schemeClr val="bg2"/>
              </a:solidFill>
            </a:endParaRPr>
          </a:p>
        </p:txBody>
      </p:sp>
      <p:sp>
        <p:nvSpPr>
          <p:cNvPr id="11" name="Rectangle 10"/>
          <p:cNvSpPr/>
          <p:nvPr/>
        </p:nvSpPr>
        <p:spPr>
          <a:xfrm>
            <a:off x="6955106" y="5000878"/>
            <a:ext cx="1869260" cy="1100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solidFill>
              </a:rPr>
              <a:t>DN</a:t>
            </a:r>
            <a:endParaRPr lang="en-US" sz="4000" dirty="0">
              <a:solidFill>
                <a:schemeClr val="bg2"/>
              </a:solidFill>
            </a:endParaRPr>
          </a:p>
        </p:txBody>
      </p:sp>
      <p:grpSp>
        <p:nvGrpSpPr>
          <p:cNvPr id="55" name="Group 54"/>
          <p:cNvGrpSpPr/>
          <p:nvPr/>
        </p:nvGrpSpPr>
        <p:grpSpPr>
          <a:xfrm>
            <a:off x="5810081" y="1198969"/>
            <a:ext cx="1145023" cy="4352167"/>
            <a:chOff x="6174223" y="1193575"/>
            <a:chExt cx="1145023" cy="4352167"/>
          </a:xfrm>
        </p:grpSpPr>
        <p:cxnSp>
          <p:nvCxnSpPr>
            <p:cNvPr id="14" name="Straight Arrow Connector 13"/>
            <p:cNvCxnSpPr/>
            <p:nvPr/>
          </p:nvCxnSpPr>
          <p:spPr>
            <a:xfrm>
              <a:off x="6174223" y="1193575"/>
              <a:ext cx="1145023" cy="1"/>
            </a:xfrm>
            <a:prstGeom prst="straightConnector1">
              <a:avLst/>
            </a:prstGeom>
            <a:ln w="3810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6174223" y="2664301"/>
              <a:ext cx="1145023" cy="1"/>
            </a:xfrm>
            <a:prstGeom prst="straightConnector1">
              <a:avLst/>
            </a:prstGeom>
            <a:ln w="3810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6174223" y="4119519"/>
              <a:ext cx="1145023" cy="1"/>
            </a:xfrm>
            <a:prstGeom prst="straightConnector1">
              <a:avLst/>
            </a:prstGeom>
            <a:ln w="3810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6174223" y="5545741"/>
              <a:ext cx="1145023" cy="1"/>
            </a:xfrm>
            <a:prstGeom prst="straightConnector1">
              <a:avLst/>
            </a:prstGeom>
            <a:ln w="3810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6174223" y="1193575"/>
              <a:ext cx="0" cy="4352167"/>
            </a:xfrm>
            <a:prstGeom prst="straightConnector1">
              <a:avLst/>
            </a:prstGeom>
            <a:ln w="38100">
              <a:solidFill>
                <a:schemeClr val="accent5"/>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3819441" y="3301549"/>
            <a:ext cx="1966364" cy="45719"/>
            <a:chOff x="4321147" y="3301550"/>
            <a:chExt cx="1853076" cy="0"/>
          </a:xfrm>
        </p:grpSpPr>
        <p:cxnSp>
          <p:nvCxnSpPr>
            <p:cNvPr id="44" name="Straight Arrow Connector 43"/>
            <p:cNvCxnSpPr/>
            <p:nvPr/>
          </p:nvCxnSpPr>
          <p:spPr>
            <a:xfrm>
              <a:off x="4321147" y="3301550"/>
              <a:ext cx="979136" cy="0"/>
            </a:xfrm>
            <a:prstGeom prst="straightConnector1">
              <a:avLst/>
            </a:prstGeom>
            <a:ln w="3810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5227455" y="3301550"/>
              <a:ext cx="946768" cy="0"/>
            </a:xfrm>
            <a:prstGeom prst="straightConnector1">
              <a:avLst/>
            </a:prstGeom>
            <a:ln w="38100">
              <a:solidFill>
                <a:schemeClr val="accent5"/>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3" name="TextBox 52"/>
          <p:cNvSpPr txBox="1"/>
          <p:nvPr/>
        </p:nvSpPr>
        <p:spPr>
          <a:xfrm>
            <a:off x="906308" y="4217297"/>
            <a:ext cx="4661012" cy="1200329"/>
          </a:xfrm>
          <a:prstGeom prst="rect">
            <a:avLst/>
          </a:prstGeom>
          <a:noFill/>
        </p:spPr>
        <p:txBody>
          <a:bodyPr wrap="square" rtlCol="0">
            <a:spAutoFit/>
          </a:bodyPr>
          <a:lstStyle/>
          <a:p>
            <a:r>
              <a:rPr lang="en-US" sz="3600" dirty="0" smtClean="0"/>
              <a:t>File metadata</a:t>
            </a:r>
          </a:p>
          <a:p>
            <a:r>
              <a:rPr lang="en-US" sz="3600" dirty="0" smtClean="0"/>
              <a:t>File-&gt;block mapping</a:t>
            </a:r>
          </a:p>
        </p:txBody>
      </p:sp>
      <p:sp>
        <p:nvSpPr>
          <p:cNvPr id="54" name="TextBox 53"/>
          <p:cNvSpPr txBox="1"/>
          <p:nvPr/>
        </p:nvSpPr>
        <p:spPr>
          <a:xfrm>
            <a:off x="9497247" y="2751291"/>
            <a:ext cx="2927968" cy="1754326"/>
          </a:xfrm>
          <a:prstGeom prst="rect">
            <a:avLst/>
          </a:prstGeom>
          <a:noFill/>
        </p:spPr>
        <p:txBody>
          <a:bodyPr wrap="square" rtlCol="0">
            <a:spAutoFit/>
          </a:bodyPr>
          <a:lstStyle/>
          <a:p>
            <a:r>
              <a:rPr lang="en-US" sz="3600" dirty="0" smtClean="0"/>
              <a:t>Store blocks</a:t>
            </a:r>
          </a:p>
          <a:p>
            <a:r>
              <a:rPr lang="en-US" sz="3600" dirty="0" smtClean="0"/>
              <a:t>Serve data reads/writes</a:t>
            </a:r>
          </a:p>
        </p:txBody>
      </p:sp>
      <p:sp>
        <p:nvSpPr>
          <p:cNvPr id="18" name="Rectangle 17"/>
          <p:cNvSpPr/>
          <p:nvPr/>
        </p:nvSpPr>
        <p:spPr>
          <a:xfrm>
            <a:off x="507470" y="2255520"/>
            <a:ext cx="4776010" cy="3459480"/>
          </a:xfrm>
          <a:prstGeom prst="rect">
            <a:avLst/>
          </a:prstGeom>
          <a:noFill/>
          <a:ln w="762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9" name="TextBox 18"/>
          <p:cNvSpPr txBox="1"/>
          <p:nvPr/>
        </p:nvSpPr>
        <p:spPr>
          <a:xfrm>
            <a:off x="906308" y="1032137"/>
            <a:ext cx="4661012" cy="923330"/>
          </a:xfrm>
          <a:prstGeom prst="rect">
            <a:avLst/>
          </a:prstGeom>
          <a:noFill/>
        </p:spPr>
        <p:txBody>
          <a:bodyPr wrap="square" rtlCol="0">
            <a:spAutoFit/>
          </a:bodyPr>
          <a:lstStyle/>
          <a:p>
            <a:r>
              <a:rPr lang="en-US" sz="5400" b="1" dirty="0" smtClean="0">
                <a:solidFill>
                  <a:schemeClr val="accent4"/>
                </a:solidFill>
              </a:rPr>
              <a:t>Bottleneck</a:t>
            </a:r>
          </a:p>
        </p:txBody>
      </p:sp>
    </p:spTree>
    <p:extLst>
      <p:ext uri="{BB962C8B-B14F-4D97-AF65-F5344CB8AC3E}">
        <p14:creationId xmlns:p14="http://schemas.microsoft.com/office/powerpoint/2010/main" val="2375940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9926402"/>
              </p:ext>
            </p:extLst>
          </p:nvPr>
        </p:nvGraphicFramePr>
        <p:xfrm>
          <a:off x="507470" y="1463040"/>
          <a:ext cx="11013969" cy="4651974"/>
        </p:xfrm>
        <a:graphic>
          <a:graphicData uri="http://schemas.openxmlformats.org/drawingml/2006/table">
            <a:tbl>
              <a:tblPr firstRow="1" bandRow="1">
                <a:tableStyleId>{5C22544A-7EE6-4342-B048-85BDC9FD1C3A}</a:tableStyleId>
              </a:tblPr>
              <a:tblGrid>
                <a:gridCol w="5695045"/>
                <a:gridCol w="2829950"/>
                <a:gridCol w="2488974"/>
              </a:tblGrid>
              <a:tr h="598134">
                <a:tc>
                  <a:txBody>
                    <a:bodyPr/>
                    <a:lstStyle/>
                    <a:p>
                      <a:r>
                        <a:rPr lang="en-US" sz="2800" dirty="0" smtClean="0"/>
                        <a:t>Project</a:t>
                      </a:r>
                      <a:endParaRPr lang="en-US" sz="2800" dirty="0"/>
                    </a:p>
                  </a:txBody>
                  <a:tcPr/>
                </a:tc>
                <a:tc>
                  <a:txBody>
                    <a:bodyPr/>
                    <a:lstStyle/>
                    <a:p>
                      <a:r>
                        <a:rPr lang="en-US" sz="2800" dirty="0" smtClean="0"/>
                        <a:t>Improvement</a:t>
                      </a:r>
                      <a:endParaRPr lang="en-US" sz="2800" dirty="0"/>
                    </a:p>
                  </a:txBody>
                  <a:tcPr/>
                </a:tc>
                <a:tc>
                  <a:txBody>
                    <a:bodyPr/>
                    <a:lstStyle/>
                    <a:p>
                      <a:pPr algn="ctr"/>
                      <a:r>
                        <a:rPr lang="en-US" sz="2800" dirty="0" smtClean="0"/>
                        <a:t>Cost (months)</a:t>
                      </a:r>
                      <a:endParaRPr lang="en-US" sz="2800" dirty="0"/>
                    </a:p>
                  </a:txBody>
                  <a:tcPr/>
                </a:tc>
              </a:tr>
              <a:tr h="485360">
                <a:tc>
                  <a:txBody>
                    <a:bodyPr/>
                    <a:lstStyle/>
                    <a:p>
                      <a:r>
                        <a:rPr lang="en-US" sz="2800" dirty="0" smtClean="0"/>
                        <a:t>Multiple</a:t>
                      </a:r>
                      <a:r>
                        <a:rPr lang="en-US" sz="2800" baseline="0" dirty="0" smtClean="0"/>
                        <a:t> volumes per NN</a:t>
                      </a:r>
                      <a:endParaRPr lang="en-US" sz="2800" dirty="0"/>
                    </a:p>
                  </a:txBody>
                  <a:tcPr/>
                </a:tc>
                <a:tc>
                  <a:txBody>
                    <a:bodyPr/>
                    <a:lstStyle/>
                    <a:p>
                      <a:r>
                        <a:rPr lang="en-US" sz="2800" dirty="0" smtClean="0"/>
                        <a:t>Operational</a:t>
                      </a:r>
                      <a:endParaRPr lang="en-US" sz="2800" dirty="0"/>
                    </a:p>
                  </a:txBody>
                  <a:tcPr/>
                </a:tc>
                <a:tc>
                  <a:txBody>
                    <a:bodyPr/>
                    <a:lstStyle/>
                    <a:p>
                      <a:pPr algn="ctr"/>
                      <a:r>
                        <a:rPr lang="en-US" sz="2800" dirty="0" smtClean="0"/>
                        <a:t>6</a:t>
                      </a:r>
                      <a:endParaRPr lang="en-US" sz="2800" dirty="0"/>
                    </a:p>
                  </a:txBody>
                  <a:tcPr/>
                </a:tc>
              </a:tr>
              <a:tr h="837745">
                <a:tc>
                  <a:txBody>
                    <a:bodyPr/>
                    <a:lstStyle/>
                    <a:p>
                      <a:r>
                        <a:rPr lang="en-US" sz="2800" dirty="0" smtClean="0"/>
                        <a:t>Split namespace</a:t>
                      </a:r>
                      <a:r>
                        <a:rPr lang="en-US" sz="2800" baseline="0" dirty="0" smtClean="0"/>
                        <a:t> and block management locking</a:t>
                      </a:r>
                      <a:endParaRPr lang="en-US" sz="2800" dirty="0"/>
                    </a:p>
                  </a:txBody>
                  <a:tcPr/>
                </a:tc>
                <a:tc>
                  <a:txBody>
                    <a:bodyPr/>
                    <a:lstStyle/>
                    <a:p>
                      <a:r>
                        <a:rPr lang="en-US" sz="2800" dirty="0" smtClean="0"/>
                        <a:t>2x RPC</a:t>
                      </a:r>
                      <a:endParaRPr lang="en-US" sz="2800" dirty="0"/>
                    </a:p>
                  </a:txBody>
                  <a:tcPr/>
                </a:tc>
                <a:tc>
                  <a:txBody>
                    <a:bodyPr/>
                    <a:lstStyle/>
                    <a:p>
                      <a:pPr algn="ctr"/>
                      <a:r>
                        <a:rPr lang="en-US" sz="2800" dirty="0" smtClean="0"/>
                        <a:t>12</a:t>
                      </a:r>
                      <a:endParaRPr lang="en-US" sz="2800" dirty="0"/>
                    </a:p>
                  </a:txBody>
                  <a:tcPr/>
                </a:tc>
              </a:tr>
              <a:tr h="485360">
                <a:tc>
                  <a:txBody>
                    <a:bodyPr/>
                    <a:lstStyle/>
                    <a:p>
                      <a:r>
                        <a:rPr lang="en-US" sz="2800" dirty="0" smtClean="0"/>
                        <a:t>Fine-grained</a:t>
                      </a:r>
                      <a:r>
                        <a:rPr lang="en-US" sz="2800" baseline="0" dirty="0" smtClean="0"/>
                        <a:t> locking of namespace</a:t>
                      </a:r>
                      <a:endParaRPr lang="en-US" sz="2800" dirty="0"/>
                    </a:p>
                  </a:txBody>
                  <a:tcPr/>
                </a:tc>
                <a:tc>
                  <a:txBody>
                    <a:bodyPr/>
                    <a:lstStyle/>
                    <a:p>
                      <a:r>
                        <a:rPr lang="en-US" sz="2800" dirty="0" smtClean="0"/>
                        <a:t>2x RPC</a:t>
                      </a:r>
                      <a:endParaRPr lang="en-US" sz="2800" dirty="0"/>
                    </a:p>
                  </a:txBody>
                  <a:tcPr/>
                </a:tc>
                <a:tc>
                  <a:txBody>
                    <a:bodyPr/>
                    <a:lstStyle/>
                    <a:p>
                      <a:pPr algn="ctr"/>
                      <a:r>
                        <a:rPr lang="en-US" sz="2800" dirty="0" smtClean="0"/>
                        <a:t>6</a:t>
                      </a:r>
                      <a:endParaRPr lang="en-US" sz="2800" dirty="0"/>
                    </a:p>
                  </a:txBody>
                  <a:tcPr/>
                </a:tc>
              </a:tr>
              <a:tr h="485360">
                <a:tc>
                  <a:txBody>
                    <a:bodyPr/>
                    <a:lstStyle/>
                    <a:p>
                      <a:r>
                        <a:rPr lang="en-US" sz="2800" dirty="0" err="1" smtClean="0"/>
                        <a:t>Pageable</a:t>
                      </a:r>
                      <a:r>
                        <a:rPr lang="en-US" sz="2800" dirty="0" smtClean="0"/>
                        <a:t> namespace</a:t>
                      </a:r>
                      <a:endParaRPr lang="en-US" sz="2800" dirty="0"/>
                    </a:p>
                  </a:txBody>
                  <a:tcPr/>
                </a:tc>
                <a:tc>
                  <a:txBody>
                    <a:bodyPr/>
                    <a:lstStyle/>
                    <a:p>
                      <a:r>
                        <a:rPr lang="en-US" sz="2800" dirty="0" smtClean="0"/>
                        <a:t>2x</a:t>
                      </a:r>
                      <a:r>
                        <a:rPr lang="en-US" sz="2800" baseline="0" dirty="0" smtClean="0"/>
                        <a:t> object count</a:t>
                      </a:r>
                      <a:endParaRPr lang="en-US" sz="2800" dirty="0"/>
                    </a:p>
                  </a:txBody>
                  <a:tcPr/>
                </a:tc>
                <a:tc>
                  <a:txBody>
                    <a:bodyPr/>
                    <a:lstStyle/>
                    <a:p>
                      <a:pPr algn="ctr"/>
                      <a:r>
                        <a:rPr lang="en-US" sz="2800" dirty="0" smtClean="0"/>
                        <a:t>6</a:t>
                      </a:r>
                      <a:endParaRPr lang="en-US" sz="2800" dirty="0"/>
                    </a:p>
                  </a:txBody>
                  <a:tcPr/>
                </a:tc>
              </a:tr>
              <a:tr h="485360">
                <a:tc>
                  <a:txBody>
                    <a:bodyPr/>
                    <a:lstStyle/>
                    <a:p>
                      <a:r>
                        <a:rPr lang="en-US" sz="2800" dirty="0" smtClean="0"/>
                        <a:t>Persistent block space</a:t>
                      </a:r>
                      <a:endParaRPr lang="en-US" sz="2800" dirty="0"/>
                    </a:p>
                  </a:txBody>
                  <a:tcPr/>
                </a:tc>
                <a:tc>
                  <a:txBody>
                    <a:bodyPr/>
                    <a:lstStyle/>
                    <a:p>
                      <a:r>
                        <a:rPr lang="en-US" sz="2800" dirty="0" smtClean="0"/>
                        <a:t>Operational</a:t>
                      </a:r>
                      <a:endParaRPr lang="en-US" sz="2800" dirty="0"/>
                    </a:p>
                  </a:txBody>
                  <a:tcPr/>
                </a:tc>
                <a:tc>
                  <a:txBody>
                    <a:bodyPr/>
                    <a:lstStyle/>
                    <a:p>
                      <a:pPr algn="ctr"/>
                      <a:r>
                        <a:rPr lang="en-US" sz="2800" dirty="0" smtClean="0"/>
                        <a:t>6</a:t>
                      </a:r>
                      <a:endParaRPr lang="en-US" sz="2800" dirty="0"/>
                    </a:p>
                  </a:txBody>
                  <a:tcPr/>
                </a:tc>
              </a:tr>
              <a:tr h="485360">
                <a:tc>
                  <a:txBody>
                    <a:bodyPr/>
                    <a:lstStyle/>
                    <a:p>
                      <a:r>
                        <a:rPr lang="en-US" sz="2800" dirty="0" smtClean="0"/>
                        <a:t>Block management</a:t>
                      </a:r>
                      <a:r>
                        <a:rPr lang="en-US" sz="2800" baseline="0" dirty="0" smtClean="0"/>
                        <a:t> as a service</a:t>
                      </a:r>
                      <a:endParaRPr lang="en-US" sz="2800" dirty="0"/>
                    </a:p>
                  </a:txBody>
                  <a:tcPr/>
                </a:tc>
                <a:tc>
                  <a:txBody>
                    <a:bodyPr/>
                    <a:lstStyle/>
                    <a:p>
                      <a:r>
                        <a:rPr lang="en-US" sz="2800" dirty="0" smtClean="0"/>
                        <a:t>2x object count</a:t>
                      </a:r>
                      <a:endParaRPr lang="en-US" sz="2800" dirty="0"/>
                    </a:p>
                  </a:txBody>
                  <a:tcPr/>
                </a:tc>
                <a:tc>
                  <a:txBody>
                    <a:bodyPr/>
                    <a:lstStyle/>
                    <a:p>
                      <a:pPr algn="ctr"/>
                      <a:r>
                        <a:rPr lang="en-US" sz="2800" dirty="0" smtClean="0"/>
                        <a:t>12+</a:t>
                      </a:r>
                      <a:endParaRPr lang="en-US" sz="2800" dirty="0"/>
                    </a:p>
                  </a:txBody>
                  <a:tcPr/>
                </a:tc>
              </a:tr>
              <a:tr h="485360">
                <a:tc>
                  <a:txBody>
                    <a:bodyPr/>
                    <a:lstStyle/>
                    <a:p>
                      <a:r>
                        <a:rPr lang="en-US" sz="2800" dirty="0" smtClean="0"/>
                        <a:t>Volume migration</a:t>
                      </a:r>
                      <a:endParaRPr lang="en-US" sz="2800" dirty="0"/>
                    </a:p>
                  </a:txBody>
                  <a:tcPr/>
                </a:tc>
                <a:tc>
                  <a:txBody>
                    <a:bodyPr/>
                    <a:lstStyle/>
                    <a:p>
                      <a:r>
                        <a:rPr lang="en-US" sz="2800" dirty="0" smtClean="0"/>
                        <a:t>Operational</a:t>
                      </a:r>
                      <a:endParaRPr lang="en-US" sz="2800" dirty="0"/>
                    </a:p>
                  </a:txBody>
                  <a:tcPr/>
                </a:tc>
                <a:tc>
                  <a:txBody>
                    <a:bodyPr/>
                    <a:lstStyle/>
                    <a:p>
                      <a:pPr algn="ctr"/>
                      <a:r>
                        <a:rPr lang="en-US" sz="2800" dirty="0" smtClean="0"/>
                        <a:t>12</a:t>
                      </a:r>
                      <a:endParaRPr lang="en-US" sz="2800" dirty="0"/>
                    </a:p>
                  </a:txBody>
                  <a:tcPr/>
                </a:tc>
              </a:tr>
            </a:tbl>
          </a:graphicData>
        </a:graphic>
      </p:graphicFrame>
      <p:sp>
        <p:nvSpPr>
          <p:cNvPr id="7" name="Title 1"/>
          <p:cNvSpPr>
            <a:spLocks noGrp="1"/>
          </p:cNvSpPr>
          <p:nvPr>
            <p:ph type="title"/>
          </p:nvPr>
        </p:nvSpPr>
        <p:spPr>
          <a:xfrm>
            <a:off x="365760" y="457200"/>
            <a:ext cx="11313561" cy="792162"/>
          </a:xfrm>
        </p:spPr>
        <p:txBody>
          <a:bodyPr/>
          <a:lstStyle/>
          <a:p>
            <a:r>
              <a:rPr lang="en-US" dirty="0" smtClean="0"/>
              <a:t>Vertically scaling HDFS</a:t>
            </a:r>
            <a:endParaRPr lang="en-US" dirty="0"/>
          </a:p>
        </p:txBody>
      </p:sp>
    </p:spTree>
    <p:extLst>
      <p:ext uri="{BB962C8B-B14F-4D97-AF65-F5344CB8AC3E}">
        <p14:creationId xmlns:p14="http://schemas.microsoft.com/office/powerpoint/2010/main" val="2930806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01404130"/>
              </p:ext>
            </p:extLst>
          </p:nvPr>
        </p:nvGraphicFramePr>
        <p:xfrm>
          <a:off x="507470" y="1463040"/>
          <a:ext cx="11013969" cy="4651974"/>
        </p:xfrm>
        <a:graphic>
          <a:graphicData uri="http://schemas.openxmlformats.org/drawingml/2006/table">
            <a:tbl>
              <a:tblPr firstRow="1" bandRow="1">
                <a:tableStyleId>{5C22544A-7EE6-4342-B048-85BDC9FD1C3A}</a:tableStyleId>
              </a:tblPr>
              <a:tblGrid>
                <a:gridCol w="5695045"/>
                <a:gridCol w="2829950"/>
                <a:gridCol w="2488974"/>
              </a:tblGrid>
              <a:tr h="598134">
                <a:tc>
                  <a:txBody>
                    <a:bodyPr/>
                    <a:lstStyle/>
                    <a:p>
                      <a:r>
                        <a:rPr lang="en-US" sz="2800" dirty="0" smtClean="0"/>
                        <a:t>Project</a:t>
                      </a:r>
                      <a:endParaRPr lang="en-US" sz="2800" dirty="0"/>
                    </a:p>
                  </a:txBody>
                  <a:tcPr/>
                </a:tc>
                <a:tc>
                  <a:txBody>
                    <a:bodyPr/>
                    <a:lstStyle/>
                    <a:p>
                      <a:r>
                        <a:rPr lang="en-US" sz="2800" dirty="0" smtClean="0"/>
                        <a:t>Improvement</a:t>
                      </a:r>
                      <a:endParaRPr lang="en-US" sz="2800" dirty="0"/>
                    </a:p>
                  </a:txBody>
                  <a:tcPr/>
                </a:tc>
                <a:tc>
                  <a:txBody>
                    <a:bodyPr/>
                    <a:lstStyle/>
                    <a:p>
                      <a:pPr algn="ctr"/>
                      <a:r>
                        <a:rPr lang="en-US" sz="2800" dirty="0" smtClean="0"/>
                        <a:t>Cost (months)</a:t>
                      </a:r>
                      <a:endParaRPr lang="en-US" sz="2800" dirty="0"/>
                    </a:p>
                  </a:txBody>
                  <a:tcPr/>
                </a:tc>
              </a:tr>
              <a:tr h="485360">
                <a:tc>
                  <a:txBody>
                    <a:bodyPr/>
                    <a:lstStyle/>
                    <a:p>
                      <a:r>
                        <a:rPr lang="en-US" sz="2800" dirty="0" smtClean="0"/>
                        <a:t>Multiple</a:t>
                      </a:r>
                      <a:r>
                        <a:rPr lang="en-US" sz="2800" baseline="0" dirty="0" smtClean="0"/>
                        <a:t> volumes per NN</a:t>
                      </a:r>
                      <a:endParaRPr lang="en-US" sz="2800" dirty="0"/>
                    </a:p>
                  </a:txBody>
                  <a:tcPr/>
                </a:tc>
                <a:tc>
                  <a:txBody>
                    <a:bodyPr/>
                    <a:lstStyle/>
                    <a:p>
                      <a:r>
                        <a:rPr lang="en-US" sz="2800" dirty="0" smtClean="0"/>
                        <a:t>Operational</a:t>
                      </a:r>
                      <a:endParaRPr lang="en-US" sz="2800" dirty="0"/>
                    </a:p>
                  </a:txBody>
                  <a:tcPr/>
                </a:tc>
                <a:tc>
                  <a:txBody>
                    <a:bodyPr/>
                    <a:lstStyle/>
                    <a:p>
                      <a:pPr algn="ctr"/>
                      <a:r>
                        <a:rPr lang="en-US" sz="2800" dirty="0" smtClean="0"/>
                        <a:t>6</a:t>
                      </a:r>
                      <a:endParaRPr lang="en-US" sz="2800" dirty="0"/>
                    </a:p>
                  </a:txBody>
                  <a:tcPr/>
                </a:tc>
              </a:tr>
              <a:tr h="837745">
                <a:tc>
                  <a:txBody>
                    <a:bodyPr/>
                    <a:lstStyle/>
                    <a:p>
                      <a:r>
                        <a:rPr lang="en-US" sz="2800" dirty="0" smtClean="0"/>
                        <a:t>Split namespace</a:t>
                      </a:r>
                      <a:r>
                        <a:rPr lang="en-US" sz="2800" baseline="0" dirty="0" smtClean="0"/>
                        <a:t> and block management locking</a:t>
                      </a:r>
                      <a:endParaRPr lang="en-US" sz="2800" dirty="0"/>
                    </a:p>
                  </a:txBody>
                  <a:tcPr/>
                </a:tc>
                <a:tc>
                  <a:txBody>
                    <a:bodyPr/>
                    <a:lstStyle/>
                    <a:p>
                      <a:r>
                        <a:rPr lang="en-US" sz="2800" dirty="0" smtClean="0"/>
                        <a:t>2x RPC</a:t>
                      </a:r>
                      <a:endParaRPr lang="en-US" sz="2800" dirty="0"/>
                    </a:p>
                  </a:txBody>
                  <a:tcPr/>
                </a:tc>
                <a:tc>
                  <a:txBody>
                    <a:bodyPr/>
                    <a:lstStyle/>
                    <a:p>
                      <a:pPr algn="ctr"/>
                      <a:r>
                        <a:rPr lang="en-US" sz="2800" dirty="0" smtClean="0"/>
                        <a:t>12</a:t>
                      </a:r>
                      <a:endParaRPr lang="en-US" sz="2800" dirty="0"/>
                    </a:p>
                  </a:txBody>
                  <a:tcPr/>
                </a:tc>
              </a:tr>
              <a:tr h="485360">
                <a:tc>
                  <a:txBody>
                    <a:bodyPr/>
                    <a:lstStyle/>
                    <a:p>
                      <a:r>
                        <a:rPr lang="en-US" sz="2800" dirty="0" smtClean="0"/>
                        <a:t>Fine-grained</a:t>
                      </a:r>
                      <a:r>
                        <a:rPr lang="en-US" sz="2800" baseline="0" dirty="0" smtClean="0"/>
                        <a:t> locking of namespace</a:t>
                      </a:r>
                      <a:endParaRPr lang="en-US" sz="2800" dirty="0"/>
                    </a:p>
                  </a:txBody>
                  <a:tcPr/>
                </a:tc>
                <a:tc>
                  <a:txBody>
                    <a:bodyPr/>
                    <a:lstStyle/>
                    <a:p>
                      <a:r>
                        <a:rPr lang="en-US" sz="2800" dirty="0" smtClean="0"/>
                        <a:t>2x RPC</a:t>
                      </a:r>
                      <a:endParaRPr lang="en-US" sz="2800" dirty="0"/>
                    </a:p>
                  </a:txBody>
                  <a:tcPr/>
                </a:tc>
                <a:tc>
                  <a:txBody>
                    <a:bodyPr/>
                    <a:lstStyle/>
                    <a:p>
                      <a:pPr algn="ctr"/>
                      <a:r>
                        <a:rPr lang="en-US" sz="2800" dirty="0" smtClean="0"/>
                        <a:t>6</a:t>
                      </a:r>
                      <a:endParaRPr lang="en-US" sz="2800" dirty="0"/>
                    </a:p>
                  </a:txBody>
                  <a:tcPr/>
                </a:tc>
              </a:tr>
              <a:tr h="485360">
                <a:tc>
                  <a:txBody>
                    <a:bodyPr/>
                    <a:lstStyle/>
                    <a:p>
                      <a:r>
                        <a:rPr lang="en-US" sz="2800" dirty="0" err="1" smtClean="0"/>
                        <a:t>Pageable</a:t>
                      </a:r>
                      <a:r>
                        <a:rPr lang="en-US" sz="2800" dirty="0" smtClean="0"/>
                        <a:t> namespace</a:t>
                      </a:r>
                      <a:endParaRPr lang="en-US" sz="2800" dirty="0"/>
                    </a:p>
                  </a:txBody>
                  <a:tcPr/>
                </a:tc>
                <a:tc>
                  <a:txBody>
                    <a:bodyPr/>
                    <a:lstStyle/>
                    <a:p>
                      <a:r>
                        <a:rPr lang="en-US" sz="2800" dirty="0" smtClean="0"/>
                        <a:t>2x</a:t>
                      </a:r>
                      <a:r>
                        <a:rPr lang="en-US" sz="2800" baseline="0" dirty="0" smtClean="0"/>
                        <a:t> object count</a:t>
                      </a:r>
                      <a:endParaRPr lang="en-US" sz="2800" dirty="0"/>
                    </a:p>
                  </a:txBody>
                  <a:tcPr/>
                </a:tc>
                <a:tc>
                  <a:txBody>
                    <a:bodyPr/>
                    <a:lstStyle/>
                    <a:p>
                      <a:pPr algn="ctr"/>
                      <a:r>
                        <a:rPr lang="en-US" sz="2800" dirty="0" smtClean="0"/>
                        <a:t>6</a:t>
                      </a:r>
                      <a:endParaRPr lang="en-US" sz="2800" dirty="0"/>
                    </a:p>
                  </a:txBody>
                  <a:tcPr/>
                </a:tc>
              </a:tr>
              <a:tr h="485360">
                <a:tc>
                  <a:txBody>
                    <a:bodyPr/>
                    <a:lstStyle/>
                    <a:p>
                      <a:r>
                        <a:rPr lang="en-US" sz="2800" dirty="0" smtClean="0"/>
                        <a:t>Persistent block space</a:t>
                      </a:r>
                      <a:endParaRPr lang="en-US" sz="2800" dirty="0"/>
                    </a:p>
                  </a:txBody>
                  <a:tcPr/>
                </a:tc>
                <a:tc>
                  <a:txBody>
                    <a:bodyPr/>
                    <a:lstStyle/>
                    <a:p>
                      <a:r>
                        <a:rPr lang="en-US" sz="2800" dirty="0" smtClean="0"/>
                        <a:t>Operational</a:t>
                      </a:r>
                      <a:endParaRPr lang="en-US" sz="2800" dirty="0"/>
                    </a:p>
                  </a:txBody>
                  <a:tcPr/>
                </a:tc>
                <a:tc>
                  <a:txBody>
                    <a:bodyPr/>
                    <a:lstStyle/>
                    <a:p>
                      <a:pPr algn="ctr"/>
                      <a:r>
                        <a:rPr lang="en-US" sz="2800" dirty="0" smtClean="0"/>
                        <a:t>6</a:t>
                      </a:r>
                      <a:endParaRPr lang="en-US" sz="2800" dirty="0"/>
                    </a:p>
                  </a:txBody>
                  <a:tcPr/>
                </a:tc>
              </a:tr>
              <a:tr h="485360">
                <a:tc>
                  <a:txBody>
                    <a:bodyPr/>
                    <a:lstStyle/>
                    <a:p>
                      <a:r>
                        <a:rPr lang="en-US" sz="2800" dirty="0" smtClean="0"/>
                        <a:t>Block management</a:t>
                      </a:r>
                      <a:r>
                        <a:rPr lang="en-US" sz="2800" baseline="0" dirty="0" smtClean="0"/>
                        <a:t> as a service</a:t>
                      </a:r>
                      <a:endParaRPr lang="en-US" sz="2800" dirty="0"/>
                    </a:p>
                  </a:txBody>
                  <a:tcPr/>
                </a:tc>
                <a:tc>
                  <a:txBody>
                    <a:bodyPr/>
                    <a:lstStyle/>
                    <a:p>
                      <a:r>
                        <a:rPr lang="en-US" sz="2800" dirty="0" smtClean="0"/>
                        <a:t>2x object count</a:t>
                      </a:r>
                      <a:endParaRPr lang="en-US" sz="2800" dirty="0"/>
                    </a:p>
                  </a:txBody>
                  <a:tcPr/>
                </a:tc>
                <a:tc>
                  <a:txBody>
                    <a:bodyPr/>
                    <a:lstStyle/>
                    <a:p>
                      <a:pPr algn="ctr"/>
                      <a:r>
                        <a:rPr lang="en-US" sz="2800" dirty="0" smtClean="0"/>
                        <a:t>12+</a:t>
                      </a:r>
                      <a:endParaRPr lang="en-US" sz="2800" dirty="0"/>
                    </a:p>
                  </a:txBody>
                  <a:tcPr/>
                </a:tc>
              </a:tr>
              <a:tr h="485360">
                <a:tc>
                  <a:txBody>
                    <a:bodyPr/>
                    <a:lstStyle/>
                    <a:p>
                      <a:r>
                        <a:rPr lang="en-US" sz="2800" dirty="0" smtClean="0"/>
                        <a:t>Volume migration</a:t>
                      </a:r>
                      <a:endParaRPr lang="en-US" sz="2800" dirty="0"/>
                    </a:p>
                  </a:txBody>
                  <a:tcPr/>
                </a:tc>
                <a:tc>
                  <a:txBody>
                    <a:bodyPr/>
                    <a:lstStyle/>
                    <a:p>
                      <a:r>
                        <a:rPr lang="en-US" sz="2800" dirty="0" smtClean="0"/>
                        <a:t>Operational</a:t>
                      </a:r>
                      <a:endParaRPr lang="en-US" sz="2800" dirty="0"/>
                    </a:p>
                  </a:txBody>
                  <a:tcPr/>
                </a:tc>
                <a:tc>
                  <a:txBody>
                    <a:bodyPr/>
                    <a:lstStyle/>
                    <a:p>
                      <a:pPr algn="ctr"/>
                      <a:r>
                        <a:rPr lang="en-US" sz="2800" dirty="0" smtClean="0"/>
                        <a:t>12</a:t>
                      </a:r>
                      <a:endParaRPr lang="en-US" sz="2800" dirty="0"/>
                    </a:p>
                  </a:txBody>
                  <a:tcPr/>
                </a:tc>
              </a:tr>
            </a:tbl>
          </a:graphicData>
        </a:graphic>
      </p:graphicFrame>
      <p:sp>
        <p:nvSpPr>
          <p:cNvPr id="5" name="Rectangle 4"/>
          <p:cNvSpPr/>
          <p:nvPr/>
        </p:nvSpPr>
        <p:spPr>
          <a:xfrm>
            <a:off x="507470" y="1463040"/>
            <a:ext cx="5695210" cy="4651974"/>
          </a:xfrm>
          <a:prstGeom prst="rect">
            <a:avLst/>
          </a:prstGeom>
          <a:noFill/>
          <a:ln w="762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TextBox 5"/>
          <p:cNvSpPr txBox="1"/>
          <p:nvPr/>
        </p:nvSpPr>
        <p:spPr>
          <a:xfrm>
            <a:off x="1498070" y="326925"/>
            <a:ext cx="3988330" cy="830997"/>
          </a:xfrm>
          <a:prstGeom prst="rect">
            <a:avLst/>
          </a:prstGeom>
          <a:noFill/>
        </p:spPr>
        <p:txBody>
          <a:bodyPr wrap="square" rtlCol="0">
            <a:spAutoFit/>
          </a:bodyPr>
          <a:lstStyle/>
          <a:p>
            <a:r>
              <a:rPr lang="en-US" sz="4800" b="1" dirty="0" smtClean="0">
                <a:solidFill>
                  <a:schemeClr val="accent4"/>
                </a:solidFill>
              </a:rPr>
              <a:t>Scary changes</a:t>
            </a:r>
            <a:endParaRPr lang="en-US" sz="4800" b="1" dirty="0">
              <a:solidFill>
                <a:schemeClr val="accent4"/>
              </a:solidFill>
            </a:endParaRPr>
          </a:p>
        </p:txBody>
      </p:sp>
    </p:spTree>
    <p:extLst>
      <p:ext uri="{BB962C8B-B14F-4D97-AF65-F5344CB8AC3E}">
        <p14:creationId xmlns:p14="http://schemas.microsoft.com/office/powerpoint/2010/main" val="44597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loduera Theme">
  <a:themeElements>
    <a:clrScheme name="Cloudera MAIN 3">
      <a:dk1>
        <a:srgbClr val="005586"/>
      </a:dk1>
      <a:lt1>
        <a:sysClr val="window" lastClr="FFFFFF"/>
      </a:lt1>
      <a:dk2>
        <a:srgbClr val="29A7DE"/>
      </a:dk2>
      <a:lt2>
        <a:srgbClr val="F5F5F5"/>
      </a:lt2>
      <a:accent1>
        <a:srgbClr val="0078D9"/>
      </a:accent1>
      <a:accent2>
        <a:srgbClr val="82DCD8"/>
      </a:accent2>
      <a:accent3>
        <a:srgbClr val="FFD664"/>
      </a:accent3>
      <a:accent4>
        <a:srgbClr val="E64630"/>
      </a:accent4>
      <a:accent5>
        <a:srgbClr val="505150"/>
      </a:accent5>
      <a:accent6>
        <a:srgbClr val="8FCDD2"/>
      </a:accent6>
      <a:hlink>
        <a:srgbClr val="29A7DE"/>
      </a:hlink>
      <a:folHlink>
        <a:srgbClr val="0078D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5"/>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oudera_MAIN_v1" id="{180733E1-D37D-4303-B66A-B0FFE778AF9F}" vid="{C9BDC420-83AF-4070-B842-3ED4B50891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Cloudera_MAIN_v1</Template>
  <TotalTime>6760</TotalTime>
  <Words>2517</Words>
  <Application>Microsoft Macintosh PowerPoint</Application>
  <PresentationFormat>Custom</PresentationFormat>
  <Paragraphs>651</Paragraphs>
  <Slides>43</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Cloduera Theme</vt:lpstr>
      <vt:lpstr> Open problems in distributed storage and resource management</vt:lpstr>
      <vt:lpstr>PowerPoint Presentation</vt:lpstr>
      <vt:lpstr>PowerPoint Presentation</vt:lpstr>
      <vt:lpstr>Cloudera perspective</vt:lpstr>
      <vt:lpstr>Scalability</vt:lpstr>
      <vt:lpstr>PowerPoint Presentation</vt:lpstr>
      <vt:lpstr>PowerPoint Presentation</vt:lpstr>
      <vt:lpstr>Vertically scaling HDFS</vt:lpstr>
      <vt:lpstr>PowerPoint Presentation</vt:lpstr>
      <vt:lpstr>PowerPoint Presentation</vt:lpstr>
      <vt:lpstr>PowerPoint Presentation</vt:lpstr>
      <vt:lpstr>Hardware trends on the horizon</vt:lpstr>
      <vt:lpstr>A fresh look</vt:lpstr>
      <vt:lpstr>Blobstore</vt:lpstr>
      <vt:lpstr>Other considerations</vt:lpstr>
      <vt:lpstr>PowerPoint Presentation</vt:lpstr>
      <vt:lpstr>One cluster to rule them all</vt:lpstr>
      <vt:lpstr>Yarn Federation</vt:lpstr>
      <vt:lpstr>Fair-Sharing and Federation</vt:lpstr>
      <vt:lpstr>Fair-Sharing and Federation</vt:lpstr>
      <vt:lpstr>Fair-Sharing and Federation</vt:lpstr>
      <vt:lpstr>Scheduling </vt:lpstr>
      <vt:lpstr>Variety of workloads</vt:lpstr>
      <vt:lpstr>Scheduling latency</vt:lpstr>
      <vt:lpstr>Low latency scheduling for distributed systems</vt:lpstr>
      <vt:lpstr>Scheduling latency</vt:lpstr>
      <vt:lpstr>Scheduling latency</vt:lpstr>
      <vt:lpstr>Jobs vs Services</vt:lpstr>
      <vt:lpstr>Jobs vs Services</vt:lpstr>
      <vt:lpstr>Scalability - Tenants</vt:lpstr>
      <vt:lpstr>Scalability – Tenants vs Nodes</vt:lpstr>
      <vt:lpstr>Quality of placement</vt:lpstr>
      <vt:lpstr>Placement requirements</vt:lpstr>
      <vt:lpstr>Multi-tenancy and scalability</vt:lpstr>
      <vt:lpstr>Utilization</vt:lpstr>
      <vt:lpstr>Production clusters</vt:lpstr>
      <vt:lpstr>Potential for improvement</vt:lpstr>
      <vt:lpstr>Over-subscribing nodes</vt:lpstr>
      <vt:lpstr>Conclusion</vt:lpstr>
      <vt:lpstr>Thank you</vt:lpstr>
      <vt:lpstr>Open Problems</vt:lpstr>
      <vt:lpstr>Greedy placement is not optimal</vt:lpstr>
      <vt:lpstr>Multi-tenancy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PPT template</dc:title>
  <dc:creator>Andrew Wang</dc:creator>
  <cp:lastModifiedBy>Karthik Shashank Kambatla</cp:lastModifiedBy>
  <cp:revision>163</cp:revision>
  <dcterms:created xsi:type="dcterms:W3CDTF">2016-05-31T03:56:31Z</dcterms:created>
  <dcterms:modified xsi:type="dcterms:W3CDTF">2016-06-22T22:16:54Z</dcterms:modified>
</cp:coreProperties>
</file>