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2"/>
  </p:notesMasterIdLst>
  <p:handoutMasterIdLst>
    <p:handoutMasterId r:id="rId73"/>
  </p:handoutMasterIdLst>
  <p:sldIdLst>
    <p:sldId id="263" r:id="rId2"/>
    <p:sldId id="332" r:id="rId3"/>
    <p:sldId id="374" r:id="rId4"/>
    <p:sldId id="394" r:id="rId5"/>
    <p:sldId id="404" r:id="rId6"/>
    <p:sldId id="395" r:id="rId7"/>
    <p:sldId id="406" r:id="rId8"/>
    <p:sldId id="375" r:id="rId9"/>
    <p:sldId id="396" r:id="rId10"/>
    <p:sldId id="393" r:id="rId11"/>
    <p:sldId id="338" r:id="rId12"/>
    <p:sldId id="378" r:id="rId13"/>
    <p:sldId id="407" r:id="rId14"/>
    <p:sldId id="343" r:id="rId15"/>
    <p:sldId id="344" r:id="rId16"/>
    <p:sldId id="377" r:id="rId17"/>
    <p:sldId id="356" r:id="rId18"/>
    <p:sldId id="382" r:id="rId19"/>
    <p:sldId id="380" r:id="rId20"/>
    <p:sldId id="383" r:id="rId21"/>
    <p:sldId id="426" r:id="rId22"/>
    <p:sldId id="384" r:id="rId23"/>
    <p:sldId id="357" r:id="rId24"/>
    <p:sldId id="359" r:id="rId25"/>
    <p:sldId id="427" r:id="rId26"/>
    <p:sldId id="373" r:id="rId27"/>
    <p:sldId id="388" r:id="rId28"/>
    <p:sldId id="385" r:id="rId29"/>
    <p:sldId id="401" r:id="rId30"/>
    <p:sldId id="399" r:id="rId31"/>
    <p:sldId id="360" r:id="rId32"/>
    <p:sldId id="363" r:id="rId33"/>
    <p:sldId id="408" r:id="rId34"/>
    <p:sldId id="410" r:id="rId35"/>
    <p:sldId id="411" r:id="rId36"/>
    <p:sldId id="412" r:id="rId37"/>
    <p:sldId id="428" r:id="rId38"/>
    <p:sldId id="413" r:id="rId39"/>
    <p:sldId id="415" r:id="rId40"/>
    <p:sldId id="416" r:id="rId41"/>
    <p:sldId id="417" r:id="rId42"/>
    <p:sldId id="418" r:id="rId43"/>
    <p:sldId id="370" r:id="rId44"/>
    <p:sldId id="358" r:id="rId45"/>
    <p:sldId id="371" r:id="rId46"/>
    <p:sldId id="429" r:id="rId47"/>
    <p:sldId id="430" r:id="rId48"/>
    <p:sldId id="431" r:id="rId49"/>
    <p:sldId id="346" r:id="rId50"/>
    <p:sldId id="432" r:id="rId51"/>
    <p:sldId id="434" r:id="rId52"/>
    <p:sldId id="435" r:id="rId53"/>
    <p:sldId id="437" r:id="rId54"/>
    <p:sldId id="438" r:id="rId55"/>
    <p:sldId id="436" r:id="rId56"/>
    <p:sldId id="372" r:id="rId57"/>
    <p:sldId id="419" r:id="rId58"/>
    <p:sldId id="424" r:id="rId59"/>
    <p:sldId id="425" r:id="rId60"/>
    <p:sldId id="421" r:id="rId61"/>
    <p:sldId id="422" r:id="rId62"/>
    <p:sldId id="423" r:id="rId63"/>
    <p:sldId id="433" r:id="rId64"/>
    <p:sldId id="349" r:id="rId65"/>
    <p:sldId id="351" r:id="rId66"/>
    <p:sldId id="350" r:id="rId67"/>
    <p:sldId id="353" r:id="rId68"/>
    <p:sldId id="354" r:id="rId69"/>
    <p:sldId id="355" r:id="rId70"/>
    <p:sldId id="329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options" id="{7396E59C-4D6A-154C-B042-166255253B84}">
          <p14:sldIdLst>
            <p14:sldId id="263"/>
          </p14:sldIdLst>
        </p14:section>
        <p14:section name="main" id="{A7A080F7-C513-CD47-93A7-65927E4AAB52}">
          <p14:sldIdLst>
            <p14:sldId id="332"/>
            <p14:sldId id="374"/>
            <p14:sldId id="394"/>
            <p14:sldId id="404"/>
            <p14:sldId id="395"/>
            <p14:sldId id="406"/>
            <p14:sldId id="375"/>
            <p14:sldId id="396"/>
            <p14:sldId id="393"/>
            <p14:sldId id="338"/>
            <p14:sldId id="378"/>
            <p14:sldId id="407"/>
            <p14:sldId id="343"/>
            <p14:sldId id="344"/>
            <p14:sldId id="377"/>
            <p14:sldId id="356"/>
            <p14:sldId id="382"/>
            <p14:sldId id="380"/>
            <p14:sldId id="383"/>
            <p14:sldId id="426"/>
            <p14:sldId id="384"/>
            <p14:sldId id="357"/>
            <p14:sldId id="359"/>
            <p14:sldId id="427"/>
            <p14:sldId id="373"/>
            <p14:sldId id="388"/>
            <p14:sldId id="385"/>
            <p14:sldId id="401"/>
            <p14:sldId id="399"/>
            <p14:sldId id="360"/>
            <p14:sldId id="363"/>
            <p14:sldId id="408"/>
            <p14:sldId id="410"/>
            <p14:sldId id="411"/>
            <p14:sldId id="412"/>
            <p14:sldId id="428"/>
            <p14:sldId id="413"/>
            <p14:sldId id="415"/>
            <p14:sldId id="416"/>
            <p14:sldId id="417"/>
            <p14:sldId id="418"/>
            <p14:sldId id="370"/>
            <p14:sldId id="358"/>
            <p14:sldId id="371"/>
            <p14:sldId id="429"/>
            <p14:sldId id="430"/>
            <p14:sldId id="431"/>
            <p14:sldId id="346"/>
            <p14:sldId id="432"/>
            <p14:sldId id="434"/>
            <p14:sldId id="435"/>
            <p14:sldId id="437"/>
            <p14:sldId id="438"/>
            <p14:sldId id="436"/>
            <p14:sldId id="372"/>
            <p14:sldId id="419"/>
            <p14:sldId id="424"/>
            <p14:sldId id="425"/>
            <p14:sldId id="421"/>
            <p14:sldId id="422"/>
            <p14:sldId id="423"/>
            <p14:sldId id="433"/>
            <p14:sldId id="349"/>
            <p14:sldId id="351"/>
            <p14:sldId id="350"/>
            <p14:sldId id="353"/>
            <p14:sldId id="354"/>
            <p14:sldId id="355"/>
          </p14:sldIdLst>
        </p14:section>
        <p14:section name="final slide - presenter thanks" id="{1741E796-6992-F14E-99C8-74023EB1A767}">
          <p14:sldIdLst>
            <p14:sldId id="32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DDD"/>
    <a:srgbClr val="F96C21"/>
    <a:srgbClr val="380D59"/>
    <a:srgbClr val="ECA700"/>
    <a:srgbClr val="F06F00"/>
    <a:srgbClr val="A40040"/>
    <a:srgbClr val="37055E"/>
    <a:srgbClr val="B3D200"/>
    <a:srgbClr val="2DA6C9"/>
    <a:srgbClr val="107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354" y="-102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D5454-9D5A-214B-8239-07786AA8993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726BF-97DA-EE45-9D67-FB56330F25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95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6C2EE-A886-C442-8C1F-21A4C7153015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C9542-D81A-864F-A747-83A5F8ACB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7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C58A-A629-4619-B7AA-7A19160B8DC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C58A-A629-4619-B7AA-7A19160B8DC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C58A-A629-4619-B7AA-7A19160B8DC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0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C58A-A629-4619-B7AA-7A19160B8DC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0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C58A-A629-4619-B7AA-7A19160B8DC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0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C58A-A629-4619-B7AA-7A19160B8DC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0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C9542-D81A-864F-A747-83A5F8ACB55D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BDBE-4C3A-0E44-9589-47371DC6F43B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88813DA-8D06-F14C-8552-E6A9180E36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09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8076-68F1-8849-A6D0-ECBECB8D5DC0}" type="datetime1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2110" y="985777"/>
            <a:ext cx="7534656" cy="915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rgbClr val="19A5C8"/>
                </a:gs>
                <a:gs pos="100000">
                  <a:srgbClr val="0080B4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64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8076-68F1-8849-A6D0-ECBECB8D5DC0}" type="datetime1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46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alpha val="0"/>
              </a:schemeClr>
            </a:solidFill>
          </a:ln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8076-68F1-8849-A6D0-ECBECB8D5DC0}" type="datetime1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2109" y="1165585"/>
            <a:ext cx="7534656" cy="914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rgbClr val="19A5C8"/>
                </a:gs>
                <a:gs pos="100000">
                  <a:srgbClr val="0080B4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8502" y="1383127"/>
            <a:ext cx="8229600" cy="473433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>
                <a:latin typeface="Calibri"/>
                <a:cs typeface="Calibri"/>
              </a:rPr>
              <a:t>Click to edit Master text styles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Second level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Third level</a:t>
            </a:r>
          </a:p>
          <a:p>
            <a:pPr lvl="3"/>
            <a:r>
              <a:rPr lang="en-US" dirty="0" smtClean="0">
                <a:latin typeface="Calibri"/>
                <a:cs typeface="Calibri"/>
              </a:rPr>
              <a:t>Fourth level</a:t>
            </a:r>
          </a:p>
          <a:p>
            <a:pPr lvl="4"/>
            <a:r>
              <a:rPr lang="en-US" dirty="0" smtClean="0">
                <a:latin typeface="Calibri"/>
                <a:cs typeface="Calibri"/>
              </a:rPr>
              <a:t>Fifth level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5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8076-68F1-8849-A6D0-ECBECB8D5DC0}" type="datetime1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6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65D5-54AF-7D49-A111-FB72ECD909ED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61522" y="310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0392B2"/>
                </a:solidFill>
                <a:latin typeface="Calibri"/>
                <a:cs typeface="Calibri"/>
              </a:rPr>
              <a:t>Click to edit Master title style</a:t>
            </a:r>
            <a:endParaRPr lang="en-US" sz="3600" dirty="0">
              <a:solidFill>
                <a:srgbClr val="0392B2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2B61-67AE-844B-893E-ABDB7C4797D9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521EE-A7DC-1540-BFCA-245B51842D63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51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3730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730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C7E0D-9AB0-5146-A88A-585CDDCBFEEB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61522" y="310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smtClean="0">
                <a:solidFill>
                  <a:srgbClr val="0392B2"/>
                </a:solidFill>
                <a:latin typeface="Arial"/>
                <a:cs typeface="Arial"/>
              </a:rPr>
              <a:t>Click to edit Master title style</a:t>
            </a:r>
            <a:endParaRPr lang="en-US" sz="3600" dirty="0">
              <a:solidFill>
                <a:srgbClr val="0392B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4809076"/>
            <a:ext cx="2565400" cy="694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4131" y="138854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599" y="4224874"/>
            <a:ext cx="2565401" cy="431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2389-7196-AC4A-BCBE-7D2D654295A4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61522" y="310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smtClean="0">
                <a:solidFill>
                  <a:srgbClr val="0392B2"/>
                </a:solidFill>
                <a:latin typeface="Arial"/>
                <a:cs typeface="Arial"/>
              </a:rPr>
              <a:t>Click to edit Master title style</a:t>
            </a:r>
            <a:endParaRPr lang="en-US" sz="3600" dirty="0">
              <a:solidFill>
                <a:srgbClr val="0392B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ster_strip_v2_100212.jpg"/>
          <p:cNvPicPr>
            <a:picLocks noChangeAspect="1"/>
          </p:cNvPicPr>
          <p:nvPr/>
        </p:nvPicPr>
        <p:blipFill>
          <a:blip r:embed="rId13"/>
          <a:srcRect b="19943"/>
          <a:stretch>
            <a:fillRect/>
          </a:stretch>
        </p:blipFill>
        <p:spPr>
          <a:xfrm>
            <a:off x="0" y="6246220"/>
            <a:ext cx="9144000" cy="611780"/>
          </a:xfrm>
          <a:prstGeom prst="rect">
            <a:avLst/>
          </a:prstGeom>
        </p:spPr>
      </p:pic>
      <p:pic>
        <p:nvPicPr>
          <p:cNvPr id="12" name="Picture 11" descr="cloudera_logo_rev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1691" y="6364816"/>
            <a:ext cx="1286274" cy="3849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522" y="8590"/>
            <a:ext cx="8229600" cy="111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02" y="1383127"/>
            <a:ext cx="8229600" cy="473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48915" y="6356350"/>
            <a:ext cx="969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DD18076-68F1-8849-A6D0-ECBECB8D5DC0}" type="datetime1">
              <a:rPr lang="en-US" smtClean="0"/>
              <a:pPr/>
              <a:t>4/25/2013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163" y="6356350"/>
            <a:ext cx="560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88813DA-8D06-F14C-8552-E6A9180E361F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8439" y="1150496"/>
            <a:ext cx="8229600" cy="1588"/>
          </a:xfrm>
          <a:prstGeom prst="line">
            <a:avLst/>
          </a:prstGeom>
          <a:ln w="6350" cap="flat" cmpd="sng" algn="ctr">
            <a:solidFill>
              <a:srgbClr val="AEAEA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3" r:id="rId10"/>
    <p:sldLayoutId id="21474836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rgbClr val="0392B2"/>
          </a:solidFill>
          <a:latin typeface="Calibri"/>
          <a:ea typeface="+mj-ea"/>
          <a:cs typeface="Calibri"/>
        </a:defRPr>
      </a:lvl1pPr>
    </p:titleStyle>
    <p:bodyStyle>
      <a:lvl1pPr marL="225425" indent="-225425" algn="l" defTabSz="457200" rtl="0" eaLnBrk="1" latinLnBrk="0" hangingPunct="1">
        <a:spcBef>
          <a:spcPct val="20000"/>
        </a:spcBef>
        <a:buClr>
          <a:srgbClr val="19B7DD"/>
        </a:buClr>
        <a:buSzPct val="80000"/>
        <a:buFont typeface="Arial"/>
        <a:buChar char="•"/>
        <a:defRPr sz="2800" kern="1200">
          <a:solidFill>
            <a:srgbClr val="505050"/>
          </a:solidFill>
          <a:latin typeface="Calibri"/>
          <a:ea typeface="+mn-ea"/>
          <a:cs typeface="Calibri"/>
        </a:defRPr>
      </a:lvl1pPr>
      <a:lvl2pPr marL="685800" indent="-228600" algn="l" defTabSz="457200" rtl="0" eaLnBrk="1" latinLnBrk="0" hangingPunct="1">
        <a:spcBef>
          <a:spcPct val="20000"/>
        </a:spcBef>
        <a:buClr>
          <a:srgbClr val="19B7DD"/>
        </a:buClr>
        <a:buSzPct val="80000"/>
        <a:buFont typeface="Arial"/>
        <a:buChar char="•"/>
        <a:defRPr sz="2400" kern="1200">
          <a:solidFill>
            <a:srgbClr val="505050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9B7DD"/>
        </a:buClr>
        <a:buSzPct val="80000"/>
        <a:buFont typeface="Arial"/>
        <a:buChar char="•"/>
        <a:defRPr sz="2000" kern="1200">
          <a:solidFill>
            <a:srgbClr val="505050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19B7DD"/>
        </a:buClr>
        <a:buSzPct val="80000"/>
        <a:buFont typeface="Arial"/>
        <a:buChar char="•"/>
        <a:defRPr sz="1800" kern="1200">
          <a:solidFill>
            <a:srgbClr val="505050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19B7DD"/>
        </a:buClr>
        <a:buSzPct val="80000"/>
        <a:buFont typeface="Arial"/>
        <a:buChar char="•"/>
        <a:defRPr sz="1800" kern="1200">
          <a:solidFill>
            <a:srgbClr val="505050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marci.peters/Desktop/MP-CX/images/charts/HUB/CE-HUB_v5.pn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wang@cloudera.com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9403" y="965200"/>
            <a:ext cx="7004098" cy="1849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Hadoop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: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Past and Present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04897" y="2948352"/>
            <a:ext cx="6877003" cy="1141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20000"/>
              </a:spcBef>
              <a:buClr>
                <a:srgbClr val="00ABBC"/>
              </a:buClr>
              <a:buSzPct val="80000"/>
              <a:defRPr/>
            </a:pPr>
            <a:r>
              <a:rPr lang="en-US" sz="2000" dirty="0" smtClean="0">
                <a:solidFill>
                  <a:schemeClr val="bg1"/>
                </a:solidFill>
                <a:cs typeface="Arial"/>
              </a:rPr>
              <a:t>Andrew Wang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cs typeface="Arial"/>
              </a:rPr>
              <a:t>|</a:t>
            </a:r>
            <a:r>
              <a:rPr lang="en-US" sz="2000" dirty="0" smtClean="0">
                <a:solidFill>
                  <a:schemeClr val="bg1"/>
                </a:solidFill>
                <a:cs typeface="Arial"/>
              </a:rPr>
              <a:t> Software Engineer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lvl="0">
              <a:spcBef>
                <a:spcPct val="20000"/>
              </a:spcBef>
              <a:buClr>
                <a:srgbClr val="00ABBC"/>
              </a:buClr>
              <a:buSzPct val="80000"/>
              <a:defRPr/>
            </a:pPr>
            <a:fld id="{2EB5460E-7335-4656-A210-22723D26152F}" type="datetime4">
              <a:rPr lang="en-US" sz="1400">
                <a:solidFill>
                  <a:schemeClr val="bg2">
                    <a:lumMod val="40000"/>
                    <a:lumOff val="60000"/>
                  </a:schemeClr>
                </a:solidFill>
                <a:cs typeface="Arial"/>
              </a:rPr>
              <a:pPr lvl="0">
                <a:spcBef>
                  <a:spcPct val="20000"/>
                </a:spcBef>
                <a:buClr>
                  <a:srgbClr val="00ABBC"/>
                </a:buClr>
                <a:buSzPct val="80000"/>
                <a:defRPr/>
              </a:pPr>
              <a:t>April 25, 2013</a:t>
            </a:fld>
            <a:endParaRPr lang="en-US" sz="1400" dirty="0">
              <a:solidFill>
                <a:schemeClr val="bg2">
                  <a:lumMod val="40000"/>
                  <a:lumOff val="60000"/>
                </a:schemeClr>
              </a:solidFill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12800" y="2892900"/>
            <a:ext cx="7534656" cy="914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rgbClr val="76CDDD">
                    <a:alpha val="70000"/>
                  </a:srgbClr>
                </a:gs>
                <a:gs pos="100000">
                  <a:srgbClr val="0080B4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Limitations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10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Didn’t scale horizontally</a:t>
            </a:r>
          </a:p>
          <a:p>
            <a:pPr lvl="1"/>
            <a:r>
              <a:rPr lang="en-US" dirty="0" smtClean="0"/>
              <a:t>High marginal cost (</a:t>
            </a:r>
            <a:r>
              <a:rPr lang="en-US" dirty="0" smtClean="0">
                <a:solidFill>
                  <a:schemeClr val="accent2"/>
                </a:solidFill>
              </a:rPr>
              <a:t>$$$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 real fault-tolerance story</a:t>
            </a:r>
          </a:p>
          <a:p>
            <a:r>
              <a:rPr lang="en-US" dirty="0" smtClean="0"/>
              <a:t>Vendor lock in </a:t>
            </a:r>
            <a:r>
              <a:rPr lang="en-US" dirty="0" smtClean="0"/>
              <a:t>(</a:t>
            </a:r>
            <a:r>
              <a:rPr lang="en-US" dirty="0" smtClean="0">
                <a:solidFill>
                  <a:schemeClr val="accent2"/>
                </a:solidFill>
              </a:rPr>
              <a:t>$$$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SQL unsuited </a:t>
            </a:r>
            <a:r>
              <a:rPr lang="en-US" dirty="0"/>
              <a:t>for </a:t>
            </a:r>
            <a:r>
              <a:rPr lang="en-US" dirty="0" smtClean="0"/>
              <a:t>search ranking</a:t>
            </a:r>
            <a:endParaRPr lang="en-US" dirty="0"/>
          </a:p>
          <a:p>
            <a:pPr lvl="1"/>
            <a:r>
              <a:rPr lang="en-US" dirty="0" smtClean="0"/>
              <a:t>Complex analysis (PageRank)</a:t>
            </a:r>
          </a:p>
          <a:p>
            <a:pPr lvl="1"/>
            <a:r>
              <a:rPr lang="en-US" dirty="0"/>
              <a:t>Unstructured </a:t>
            </a:r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Google Does Something Different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11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their own storage and processing infrastructure</a:t>
            </a:r>
          </a:p>
          <a:p>
            <a:pPr lvl="1"/>
            <a:r>
              <a:rPr lang="en-US" dirty="0"/>
              <a:t>Google File System and </a:t>
            </a:r>
            <a:r>
              <a:rPr lang="en-US" dirty="0" err="1" smtClean="0"/>
              <a:t>MapReduce</a:t>
            </a:r>
            <a:endParaRPr lang="en-US" dirty="0" smtClean="0"/>
          </a:p>
          <a:p>
            <a:r>
              <a:rPr lang="en-US" dirty="0" smtClean="0"/>
              <a:t>Goals: KISS</a:t>
            </a:r>
          </a:p>
          <a:p>
            <a:pPr lvl="1"/>
            <a:r>
              <a:rPr lang="en-US" dirty="0" smtClean="0"/>
              <a:t>Cheap</a:t>
            </a:r>
          </a:p>
          <a:p>
            <a:pPr lvl="1"/>
            <a:r>
              <a:rPr lang="en-US" dirty="0" smtClean="0"/>
              <a:t>Scalable</a:t>
            </a:r>
          </a:p>
          <a:p>
            <a:pPr lvl="1"/>
            <a:r>
              <a:rPr lang="en-US" dirty="0" smtClean="0"/>
              <a:t>Reliable</a:t>
            </a:r>
          </a:p>
        </p:txBody>
      </p:sp>
    </p:spTree>
    <p:extLst>
      <p:ext uri="{BB962C8B-B14F-4D97-AF65-F5344CB8AC3E}">
        <p14:creationId xmlns:p14="http://schemas.microsoft.com/office/powerpoint/2010/main" val="8441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Google Does Something Different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12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worked!</a:t>
            </a:r>
          </a:p>
          <a:p>
            <a:r>
              <a:rPr lang="en-US" dirty="0" smtClean="0"/>
              <a:t>Powered Google Search for many years</a:t>
            </a:r>
          </a:p>
          <a:p>
            <a:r>
              <a:rPr lang="en-US" dirty="0" smtClean="0"/>
              <a:t>General framework for large-scale batch computation tasks</a:t>
            </a:r>
          </a:p>
          <a:p>
            <a:r>
              <a:rPr lang="en-US" dirty="0" smtClean="0"/>
              <a:t>Still used internally at Google to this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1" y="0"/>
            <a:ext cx="7772400" cy="6872288"/>
          </a:xfrm>
        </p:spPr>
      </p:pic>
    </p:spTree>
    <p:extLst>
      <p:ext uri="{BB962C8B-B14F-4D97-AF65-F5344CB8AC3E}">
        <p14:creationId xmlns:p14="http://schemas.microsoft.com/office/powerpoint/2010/main" val="40843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94" y="-163513"/>
            <a:ext cx="4243388" cy="7021513"/>
          </a:xfrm>
        </p:spPr>
      </p:pic>
    </p:spTree>
    <p:extLst>
      <p:ext uri="{BB962C8B-B14F-4D97-AF65-F5344CB8AC3E}">
        <p14:creationId xmlns:p14="http://schemas.microsoft.com/office/powerpoint/2010/main" val="39991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40"/>
            <a:ext cx="9126836" cy="634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Google’s messages from the future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16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was benevolent enough to publish</a:t>
            </a:r>
          </a:p>
          <a:p>
            <a:pPr lvl="1"/>
            <a:r>
              <a:rPr lang="en-US" dirty="0" smtClean="0"/>
              <a:t>2003</a:t>
            </a:r>
            <a:r>
              <a:rPr lang="en-US" dirty="0"/>
              <a:t>: Google File System (GFS) paper</a:t>
            </a:r>
          </a:p>
          <a:p>
            <a:pPr lvl="1"/>
            <a:r>
              <a:rPr lang="en-US" dirty="0"/>
              <a:t>2004: </a:t>
            </a:r>
            <a:r>
              <a:rPr lang="en-US" dirty="0" err="1"/>
              <a:t>MapReduce</a:t>
            </a:r>
            <a:r>
              <a:rPr lang="en-US" dirty="0"/>
              <a:t> paper</a:t>
            </a:r>
          </a:p>
          <a:p>
            <a:r>
              <a:rPr lang="en-US" dirty="0"/>
              <a:t>Already mature technologies at </a:t>
            </a:r>
            <a:r>
              <a:rPr lang="en-US" dirty="0" smtClean="0"/>
              <a:t>this point</a:t>
            </a:r>
          </a:p>
        </p:txBody>
      </p:sp>
    </p:spTree>
    <p:extLst>
      <p:ext uri="{BB962C8B-B14F-4D97-AF65-F5344CB8AC3E}">
        <p14:creationId xmlns:p14="http://schemas.microsoft.com/office/powerpoint/2010/main" val="29338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Google’s messages from the future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17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Community didn’t get it immediately</a:t>
            </a:r>
            <a:endParaRPr lang="en-US" dirty="0"/>
          </a:p>
          <a:p>
            <a:pPr lvl="1"/>
            <a:r>
              <a:rPr lang="en-US" dirty="0"/>
              <a:t>DB people thought it was silly</a:t>
            </a:r>
          </a:p>
          <a:p>
            <a:pPr lvl="1"/>
            <a:r>
              <a:rPr lang="en-US" dirty="0"/>
              <a:t>Non-Google weren’t at the same scale </a:t>
            </a:r>
            <a:r>
              <a:rPr lang="en-US" dirty="0" smtClean="0"/>
              <a:t>yet</a:t>
            </a:r>
          </a:p>
          <a:p>
            <a:r>
              <a:rPr lang="en-US" dirty="0" smtClean="0"/>
              <a:t>Google had little interest in releasing GFS and </a:t>
            </a:r>
            <a:r>
              <a:rPr lang="en-US" dirty="0" err="1" smtClean="0"/>
              <a:t>MapReduce</a:t>
            </a:r>
            <a:endParaRPr lang="en-US" dirty="0" smtClean="0"/>
          </a:p>
          <a:p>
            <a:pPr lvl="1"/>
            <a:r>
              <a:rPr lang="en-US" dirty="0" smtClean="0"/>
              <a:t>Business was ads, not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8464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</a:t>
            </a:r>
            <a:r>
              <a:rPr lang="en-US" dirty="0" err="1" smtClean="0"/>
              <a:t>Hadoop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18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5425" lvl="1" indent="-225425"/>
            <a:r>
              <a:rPr lang="en-US" sz="3600" dirty="0"/>
              <a:t>Doug Cutting and Mike </a:t>
            </a:r>
            <a:r>
              <a:rPr lang="en-US" sz="3600" dirty="0" err="1" smtClean="0"/>
              <a:t>Cafarella</a:t>
            </a:r>
            <a:endParaRPr lang="en-US" sz="3600" dirty="0" smtClean="0"/>
          </a:p>
          <a:p>
            <a:r>
              <a:rPr lang="en-US" dirty="0" err="1" smtClean="0"/>
              <a:t>Nutch</a:t>
            </a:r>
            <a:endParaRPr lang="en-US" dirty="0"/>
          </a:p>
          <a:p>
            <a:pPr lvl="1"/>
            <a:r>
              <a:rPr lang="en-US" dirty="0"/>
              <a:t>Open-source search platform</a:t>
            </a:r>
          </a:p>
          <a:p>
            <a:r>
              <a:rPr lang="en-US" dirty="0" smtClean="0"/>
              <a:t>Ran into scaling issues</a:t>
            </a:r>
          </a:p>
          <a:p>
            <a:pPr lvl="1"/>
            <a:r>
              <a:rPr lang="en-US" dirty="0" smtClean="0"/>
              <a:t>4 nodes</a:t>
            </a:r>
          </a:p>
          <a:p>
            <a:pPr lvl="1"/>
            <a:r>
              <a:rPr lang="en-US" dirty="0" smtClean="0"/>
              <a:t>Hard to program</a:t>
            </a:r>
          </a:p>
          <a:p>
            <a:pPr lvl="1"/>
            <a:r>
              <a:rPr lang="en-US" dirty="0" smtClean="0"/>
              <a:t>Hard to manage</a:t>
            </a:r>
          </a:p>
          <a:p>
            <a:r>
              <a:rPr lang="en-US" dirty="0" smtClean="0"/>
              <a:t>Immediate application for GFS and MR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of </a:t>
            </a:r>
            <a:r>
              <a:rPr lang="en-US" dirty="0" err="1"/>
              <a:t>Hadoop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19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2004-2006: Implemented GFS/MR and ported </a:t>
            </a:r>
            <a:r>
              <a:rPr lang="en-US" dirty="0" err="1" smtClean="0"/>
              <a:t>Nutch</a:t>
            </a:r>
            <a:r>
              <a:rPr lang="en-US" dirty="0" smtClean="0"/>
              <a:t> to it</a:t>
            </a:r>
            <a:endParaRPr lang="en-US" dirty="0"/>
          </a:p>
          <a:p>
            <a:r>
              <a:rPr lang="en-US" dirty="0"/>
              <a:t>2006: Spun out into Apache </a:t>
            </a:r>
            <a:r>
              <a:rPr lang="en-US" dirty="0" err="1"/>
              <a:t>Hadoop</a:t>
            </a:r>
            <a:endParaRPr lang="en-US" dirty="0"/>
          </a:p>
          <a:p>
            <a:r>
              <a:rPr lang="en-US" dirty="0" smtClean="0"/>
              <a:t>Name </a:t>
            </a:r>
            <a:r>
              <a:rPr lang="en-US" dirty="0"/>
              <a:t>of Doug’s son’s stuffed </a:t>
            </a:r>
            <a:r>
              <a:rPr lang="en-US" dirty="0" smtClean="0"/>
              <a:t>elephant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03" y="3839742"/>
            <a:ext cx="3430718" cy="24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2010: BS CS </a:t>
            </a:r>
            <a:r>
              <a:rPr lang="en-US" dirty="0" err="1" smtClean="0"/>
              <a:t>UVa</a:t>
            </a:r>
            <a:endParaRPr lang="en-US" dirty="0" smtClean="0"/>
          </a:p>
          <a:p>
            <a:r>
              <a:rPr lang="en-US" dirty="0" smtClean="0"/>
              <a:t>2012: MS CS UC Berkeley</a:t>
            </a:r>
          </a:p>
          <a:p>
            <a:pPr lvl="1"/>
            <a:r>
              <a:rPr lang="en-US" dirty="0" smtClean="0"/>
              <a:t>AMP Lab alumni</a:t>
            </a:r>
          </a:p>
          <a:p>
            <a:pPr lvl="1"/>
            <a:r>
              <a:rPr lang="en-US" dirty="0" smtClean="0"/>
              <a:t>Advised by Ion </a:t>
            </a:r>
            <a:r>
              <a:rPr lang="en-US" smtClean="0"/>
              <a:t>Stoica</a:t>
            </a:r>
            <a:endParaRPr lang="en-US" dirty="0" smtClean="0"/>
          </a:p>
          <a:p>
            <a:r>
              <a:rPr lang="en-US" dirty="0" smtClean="0"/>
              <a:t>Now: HDFS team at </a:t>
            </a:r>
            <a:r>
              <a:rPr lang="en-US" dirty="0" err="1" smtClean="0"/>
              <a:t>Cloudera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</a:t>
            </a:r>
            <a:r>
              <a:rPr lang="en-US" dirty="0" err="1" smtClean="0"/>
              <a:t>Hadoop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20</a:t>
            </a:fld>
            <a:endParaRPr lang="en-US" dirty="0">
              <a:latin typeface="Calibri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2563019"/>
            <a:ext cx="3556000" cy="2374900"/>
          </a:xfrm>
        </p:spPr>
      </p:pic>
    </p:spTree>
    <p:extLst>
      <p:ext uri="{BB962C8B-B14F-4D97-AF65-F5344CB8AC3E}">
        <p14:creationId xmlns:p14="http://schemas.microsoft.com/office/powerpoint/2010/main" val="21018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21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web is huge and unstructured</a:t>
            </a:r>
          </a:p>
          <a:p>
            <a:r>
              <a:rPr lang="en-US" dirty="0" smtClean="0"/>
              <a:t>Databases didn’t fit the problem</a:t>
            </a:r>
          </a:p>
          <a:p>
            <a:pPr lvl="1"/>
            <a:r>
              <a:rPr lang="en-US" dirty="0" smtClean="0"/>
              <a:t>Didn’t scale, expensive, SQL limitations</a:t>
            </a:r>
          </a:p>
          <a:p>
            <a:r>
              <a:rPr lang="en-US" dirty="0" smtClean="0"/>
              <a:t>Google did their own thing: GFS + MR</a:t>
            </a:r>
          </a:p>
          <a:p>
            <a:r>
              <a:rPr lang="en-US" dirty="0" err="1" smtClean="0"/>
              <a:t>Hadoop</a:t>
            </a:r>
            <a:r>
              <a:rPr lang="en-US" dirty="0" smtClean="0"/>
              <a:t> is based on the Google papers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04897" y="2948353"/>
            <a:ext cx="6399277" cy="5839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Clr>
                <a:srgbClr val="00ABBC"/>
              </a:buClr>
              <a:buSzPct val="80000"/>
              <a:buFont typeface="Arial"/>
              <a:buNone/>
              <a:defRPr/>
            </a:pPr>
            <a:endParaRPr lang="en-US" sz="2000" dirty="0">
              <a:solidFill>
                <a:srgbClr val="76CDDD"/>
              </a:solidFill>
              <a:latin typeface="Calibri"/>
              <a:cs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6703" y="2188304"/>
            <a:ext cx="6437472" cy="791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HDFS and </a:t>
            </a:r>
            <a:r>
              <a:rPr lang="en-US" sz="3600" dirty="0" err="1" smtClean="0">
                <a:solidFill>
                  <a:srgbClr val="FFFFFF"/>
                </a:solidFill>
                <a:latin typeface="Calibri"/>
                <a:cs typeface="Calibri"/>
              </a:rPr>
              <a:t>MapReduce</a:t>
            </a:r>
            <a:endParaRPr lang="en-US" sz="3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2800" y="2892900"/>
            <a:ext cx="7534656" cy="914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rgbClr val="76CDDD">
                    <a:alpha val="70000"/>
                  </a:srgbClr>
                </a:gs>
                <a:gs pos="100000">
                  <a:srgbClr val="0080B4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oudera_logo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55" y="223298"/>
            <a:ext cx="1789813" cy="5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23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GFS</a:t>
            </a:r>
          </a:p>
          <a:p>
            <a:r>
              <a:rPr lang="en-US" dirty="0" smtClean="0"/>
              <a:t>Distributed, fault-tolerant </a:t>
            </a:r>
            <a:r>
              <a:rPr lang="en-US" dirty="0" err="1" smtClean="0"/>
              <a:t>filesystem</a:t>
            </a:r>
            <a:endParaRPr lang="en-US" dirty="0" smtClean="0"/>
          </a:p>
          <a:p>
            <a:r>
              <a:rPr lang="en-US" dirty="0" smtClean="0"/>
              <a:t>Primarily designed for cost and scale</a:t>
            </a:r>
          </a:p>
          <a:p>
            <a:pPr lvl="1"/>
            <a:r>
              <a:rPr lang="en-US" dirty="0"/>
              <a:t>Works on commodity </a:t>
            </a:r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20PB / 4000 node cluster at Facebook</a:t>
            </a:r>
          </a:p>
        </p:txBody>
      </p:sp>
    </p:spTree>
    <p:extLst>
      <p:ext uri="{BB962C8B-B14F-4D97-AF65-F5344CB8AC3E}">
        <p14:creationId xmlns:p14="http://schemas.microsoft.com/office/powerpoint/2010/main" val="10470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design assumptions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24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Failures are </a:t>
            </a:r>
            <a:r>
              <a:rPr lang="en-US" dirty="0" smtClean="0">
                <a:solidFill>
                  <a:schemeClr val="accent6"/>
                </a:solidFill>
              </a:rPr>
              <a:t>common</a:t>
            </a:r>
          </a:p>
          <a:p>
            <a:pPr lvl="1"/>
            <a:r>
              <a:rPr lang="en-US" dirty="0" smtClean="0"/>
              <a:t>Massive scale means more failures</a:t>
            </a:r>
          </a:p>
          <a:p>
            <a:pPr lvl="1"/>
            <a:r>
              <a:rPr lang="en-US" dirty="0" smtClean="0"/>
              <a:t>Disks, network, node</a:t>
            </a:r>
          </a:p>
          <a:p>
            <a:r>
              <a:rPr lang="en-US" dirty="0" smtClean="0"/>
              <a:t>Files are </a:t>
            </a:r>
            <a:r>
              <a:rPr lang="en-US" dirty="0" smtClean="0">
                <a:solidFill>
                  <a:schemeClr val="accent6"/>
                </a:solidFill>
              </a:rPr>
              <a:t>append-only</a:t>
            </a:r>
          </a:p>
          <a:p>
            <a:r>
              <a:rPr lang="en-US" dirty="0" smtClean="0"/>
              <a:t>Files are </a:t>
            </a:r>
            <a:r>
              <a:rPr lang="en-US" dirty="0" smtClean="0">
                <a:solidFill>
                  <a:schemeClr val="accent6"/>
                </a:solidFill>
              </a:rPr>
              <a:t>large</a:t>
            </a:r>
            <a:r>
              <a:rPr lang="en-US" dirty="0" smtClean="0"/>
              <a:t> (GBs to TBs)</a:t>
            </a:r>
          </a:p>
          <a:p>
            <a:r>
              <a:rPr lang="en-US" dirty="0" smtClean="0"/>
              <a:t>Accesses are </a:t>
            </a:r>
            <a:r>
              <a:rPr lang="en-US" dirty="0" smtClean="0">
                <a:solidFill>
                  <a:schemeClr val="accent6"/>
                </a:solidFill>
              </a:rPr>
              <a:t>large and sequential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primers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25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Filesystems</a:t>
            </a:r>
            <a:endParaRPr lang="en-US" dirty="0" smtClean="0"/>
          </a:p>
          <a:p>
            <a:r>
              <a:rPr lang="en-US" dirty="0" smtClean="0"/>
              <a:t>Hard drives</a:t>
            </a:r>
          </a:p>
          <a:p>
            <a:r>
              <a:rPr lang="en-US" dirty="0" smtClean="0"/>
              <a:t>Datacenter 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</a:t>
            </a:r>
            <a:r>
              <a:rPr lang="en-US" dirty="0" err="1" smtClean="0"/>
              <a:t>filesystem</a:t>
            </a:r>
            <a:r>
              <a:rPr lang="en-US" dirty="0" smtClean="0"/>
              <a:t> primer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26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Same concepts as the FS on your laptop</a:t>
            </a:r>
          </a:p>
          <a:p>
            <a:pPr lvl="1"/>
            <a:r>
              <a:rPr lang="en-US" dirty="0" smtClean="0"/>
              <a:t>Directory tree</a:t>
            </a:r>
          </a:p>
          <a:p>
            <a:pPr lvl="1"/>
            <a:r>
              <a:rPr lang="en-US" dirty="0" smtClean="0"/>
              <a:t>Create, read, write, delete files</a:t>
            </a:r>
          </a:p>
          <a:p>
            <a:r>
              <a:rPr lang="en-US" dirty="0" err="1" smtClean="0"/>
              <a:t>Filesystems</a:t>
            </a:r>
            <a:r>
              <a:rPr lang="en-US" dirty="0" smtClean="0"/>
              <a:t> store </a:t>
            </a:r>
            <a:r>
              <a:rPr lang="en-US" dirty="0" smtClean="0">
                <a:solidFill>
                  <a:schemeClr val="accent6"/>
                </a:solidFill>
              </a:rPr>
              <a:t>metadata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6"/>
                </a:solidFill>
              </a:rPr>
              <a:t>data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Metadata</a:t>
            </a:r>
            <a:r>
              <a:rPr lang="en-US" dirty="0" smtClean="0"/>
              <a:t>: filename, size, permissions, …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Data</a:t>
            </a:r>
            <a:r>
              <a:rPr lang="en-US" dirty="0" smtClean="0"/>
              <a:t>: contents of a file</a:t>
            </a:r>
          </a:p>
          <a:p>
            <a:r>
              <a:rPr lang="en-US" dirty="0" smtClean="0"/>
              <a:t>Other concerns</a:t>
            </a:r>
          </a:p>
          <a:p>
            <a:pPr lvl="1"/>
            <a:r>
              <a:rPr lang="en-US" dirty="0" smtClean="0"/>
              <a:t>Data integrity, durability, management</a:t>
            </a:r>
          </a:p>
        </p:txBody>
      </p:sp>
    </p:spTree>
    <p:extLst>
      <p:ext uri="{BB962C8B-B14F-4D97-AF65-F5344CB8AC3E}">
        <p14:creationId xmlns:p14="http://schemas.microsoft.com/office/powerpoint/2010/main" val="41299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disk primer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27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Disk does a </a:t>
            </a:r>
            <a:r>
              <a:rPr lang="en-US" dirty="0" smtClean="0">
                <a:solidFill>
                  <a:schemeClr val="accent6"/>
                </a:solidFill>
              </a:rPr>
              <a:t>seek</a:t>
            </a:r>
            <a:r>
              <a:rPr lang="en-US" dirty="0" smtClean="0"/>
              <a:t> for each I/O operation</a:t>
            </a:r>
          </a:p>
          <a:p>
            <a:r>
              <a:rPr lang="en-US" dirty="0" smtClean="0"/>
              <a:t>Seeks are </a:t>
            </a:r>
            <a:r>
              <a:rPr lang="en-US" dirty="0" smtClean="0">
                <a:solidFill>
                  <a:schemeClr val="accent6"/>
                </a:solidFill>
              </a:rPr>
              <a:t>expensive</a:t>
            </a:r>
            <a:r>
              <a:rPr lang="en-US" dirty="0" smtClean="0"/>
              <a:t> (~10ms)</a:t>
            </a:r>
          </a:p>
          <a:p>
            <a:r>
              <a:rPr lang="en-US" dirty="0" smtClean="0"/>
              <a:t>Throughput / IOPS tradeoff</a:t>
            </a:r>
          </a:p>
          <a:p>
            <a:pPr lvl="1"/>
            <a:r>
              <a:rPr lang="en-US" dirty="0" smtClean="0"/>
              <a:t>100 MB/s and 10 IOPS</a:t>
            </a:r>
          </a:p>
          <a:p>
            <a:pPr lvl="1"/>
            <a:r>
              <a:rPr lang="en-US" dirty="0" smtClean="0"/>
              <a:t>10MB/s and 100 IOPS</a:t>
            </a:r>
          </a:p>
          <a:p>
            <a:r>
              <a:rPr lang="en-US" dirty="0" smtClean="0"/>
              <a:t>Big I/</a:t>
            </a:r>
            <a:r>
              <a:rPr lang="en-US" dirty="0" err="1" smtClean="0"/>
              <a:t>Os</a:t>
            </a:r>
            <a:r>
              <a:rPr lang="en-US" dirty="0" smtClean="0"/>
              <a:t> mean </a:t>
            </a:r>
            <a:r>
              <a:rPr lang="en-US" dirty="0" smtClean="0">
                <a:solidFill>
                  <a:schemeClr val="accent6"/>
                </a:solidFill>
              </a:rPr>
              <a:t>better throughput</a:t>
            </a:r>
          </a:p>
        </p:txBody>
      </p:sp>
    </p:spTree>
    <p:extLst>
      <p:ext uri="{BB962C8B-B14F-4D97-AF65-F5344CB8AC3E}">
        <p14:creationId xmlns:p14="http://schemas.microsoft.com/office/powerpoint/2010/main" val="38727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networking primer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28</a:t>
            </a:fld>
            <a:endParaRPr lang="en-US" dirty="0"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00" y="1326630"/>
            <a:ext cx="2800000" cy="6571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00254" y="3259843"/>
            <a:ext cx="743492" cy="2818549"/>
            <a:chOff x="1529396" y="3264278"/>
            <a:chExt cx="743492" cy="28185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482416" y="3253103"/>
            <a:ext cx="743492" cy="2818549"/>
            <a:chOff x="1529396" y="3264278"/>
            <a:chExt cx="743492" cy="28185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866834" y="3253103"/>
            <a:ext cx="743492" cy="2818549"/>
            <a:chOff x="1529396" y="3264278"/>
            <a:chExt cx="743492" cy="28185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100710" y="4145746"/>
            <a:ext cx="154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Rack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94" y="2672565"/>
            <a:ext cx="281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Top-of-rack switch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2573" y="1424368"/>
            <a:ext cx="164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Core switch</a:t>
            </a:r>
          </a:p>
        </p:txBody>
      </p:sp>
    </p:spTree>
    <p:extLst>
      <p:ext uri="{BB962C8B-B14F-4D97-AF65-F5344CB8AC3E}">
        <p14:creationId xmlns:p14="http://schemas.microsoft.com/office/powerpoint/2010/main" val="34582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networking primer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29</a:t>
            </a:fld>
            <a:endParaRPr lang="en-US" dirty="0"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00" y="1326630"/>
            <a:ext cx="2800000" cy="6571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00254" y="3259843"/>
            <a:ext cx="743492" cy="2818549"/>
            <a:chOff x="1529396" y="3264278"/>
            <a:chExt cx="743492" cy="28185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482416" y="3253103"/>
            <a:ext cx="743492" cy="2818549"/>
            <a:chOff x="1529396" y="3264278"/>
            <a:chExt cx="743492" cy="28185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866834" y="3253103"/>
            <a:ext cx="743492" cy="2818549"/>
            <a:chOff x="1529396" y="3264278"/>
            <a:chExt cx="743492" cy="28185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sp>
        <p:nvSpPr>
          <p:cNvPr id="4" name="Up-Down Arrow 3"/>
          <p:cNvSpPr/>
          <p:nvPr/>
        </p:nvSpPr>
        <p:spPr>
          <a:xfrm rot="3295779">
            <a:off x="2354384" y="1934832"/>
            <a:ext cx="341477" cy="1377970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>
            <a:off x="4420016" y="2186310"/>
            <a:ext cx="341477" cy="973125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 rot="18463019">
            <a:off x="6419774" y="1934832"/>
            <a:ext cx="341477" cy="1377970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6777" y="2145058"/>
            <a:ext cx="191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40 </a:t>
            </a:r>
            <a:r>
              <a:rPr lang="en-US" sz="2400" dirty="0" err="1" smtClean="0">
                <a:solidFill>
                  <a:schemeClr val="bg1"/>
                </a:solidFill>
              </a:rPr>
              <a:t>Gbit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4439" y="4276362"/>
            <a:ext cx="178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 </a:t>
            </a:r>
            <a:r>
              <a:rPr lang="en-US" sz="2400" dirty="0" err="1" smtClean="0">
                <a:solidFill>
                  <a:schemeClr val="bg1"/>
                </a:solidFill>
              </a:rPr>
              <a:t>Gbit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flipV="1">
            <a:off x="3602598" y="3994485"/>
            <a:ext cx="529390" cy="1134406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 of databases in 1999</a:t>
            </a:r>
          </a:p>
          <a:p>
            <a:pPr lvl="1"/>
            <a:r>
              <a:rPr lang="en-US" dirty="0" smtClean="0"/>
              <a:t>Why is </a:t>
            </a:r>
            <a:r>
              <a:rPr lang="en-US" dirty="0" err="1" smtClean="0"/>
              <a:t>Hadoop</a:t>
            </a:r>
            <a:r>
              <a:rPr lang="en-US" dirty="0" smtClean="0"/>
              <a:t> displacing DB technology?</a:t>
            </a:r>
          </a:p>
          <a:p>
            <a:r>
              <a:rPr lang="en-US" dirty="0" smtClean="0"/>
              <a:t>Core stack</a:t>
            </a:r>
          </a:p>
          <a:p>
            <a:pPr lvl="1"/>
            <a:r>
              <a:rPr lang="en-US" dirty="0" smtClean="0"/>
              <a:t>HDFS and </a:t>
            </a:r>
            <a:r>
              <a:rPr lang="en-US" dirty="0" err="1" smtClean="0"/>
              <a:t>MapReduce</a:t>
            </a:r>
            <a:endParaRPr lang="en-US" dirty="0" smtClean="0"/>
          </a:p>
          <a:p>
            <a:r>
              <a:rPr lang="en-US" dirty="0" smtClean="0"/>
              <a:t>Rest of the </a:t>
            </a:r>
            <a:r>
              <a:rPr lang="en-US" dirty="0" err="1" smtClean="0"/>
              <a:t>Hadoop</a:t>
            </a:r>
            <a:r>
              <a:rPr lang="en-US" dirty="0" smtClean="0"/>
              <a:t> ecosystem</a:t>
            </a:r>
          </a:p>
          <a:p>
            <a:pPr lvl="1"/>
            <a:r>
              <a:rPr lang="en-US" dirty="0" err="1" smtClean="0"/>
              <a:t>HBase</a:t>
            </a:r>
            <a:r>
              <a:rPr lang="en-US" dirty="0" smtClean="0"/>
              <a:t>, Pig, Hive, </a:t>
            </a:r>
            <a:r>
              <a:rPr lang="en-US" dirty="0" err="1" smtClean="0"/>
              <a:t>Oozie</a:t>
            </a:r>
            <a:r>
              <a:rPr lang="en-US" dirty="0" smtClean="0"/>
              <a:t>, Zookeeper, Flume, Impala, …</a:t>
            </a:r>
          </a:p>
        </p:txBody>
      </p:sp>
    </p:spTree>
    <p:extLst>
      <p:ext uri="{BB962C8B-B14F-4D97-AF65-F5344CB8AC3E}">
        <p14:creationId xmlns:p14="http://schemas.microsoft.com/office/powerpoint/2010/main" val="14821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networking primer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30</a:t>
            </a:fld>
            <a:endParaRPr lang="en-US" dirty="0"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00" y="1326630"/>
            <a:ext cx="2800000" cy="6571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00254" y="3259843"/>
            <a:ext cx="743492" cy="2818549"/>
            <a:chOff x="1529396" y="3264278"/>
            <a:chExt cx="743492" cy="28185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482416" y="3253103"/>
            <a:ext cx="743492" cy="2818549"/>
            <a:chOff x="1529396" y="3264278"/>
            <a:chExt cx="743492" cy="28185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866834" y="3253103"/>
            <a:ext cx="743492" cy="2818549"/>
            <a:chOff x="1529396" y="3264278"/>
            <a:chExt cx="743492" cy="28185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646" y="3570505"/>
              <a:ext cx="663791" cy="25123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96" y="3264278"/>
              <a:ext cx="743492" cy="220168"/>
            </a:xfrm>
            <a:prstGeom prst="rect">
              <a:avLst/>
            </a:prstGeom>
          </p:spPr>
        </p:pic>
      </p:grpSp>
      <p:sp>
        <p:nvSpPr>
          <p:cNvPr id="4" name="Up-Down Arrow 3"/>
          <p:cNvSpPr/>
          <p:nvPr/>
        </p:nvSpPr>
        <p:spPr>
          <a:xfrm rot="3295779">
            <a:off x="2354384" y="1934832"/>
            <a:ext cx="341477" cy="1377970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>
            <a:off x="4420016" y="2186310"/>
            <a:ext cx="341477" cy="973125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 rot="18463019">
            <a:off x="6419774" y="1934832"/>
            <a:ext cx="341477" cy="1377970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02567" y="4021987"/>
            <a:ext cx="1113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Fast</a:t>
            </a:r>
            <a:r>
              <a:rPr lang="en-US" sz="2400" dirty="0" smtClean="0">
                <a:solidFill>
                  <a:schemeClr val="bg1"/>
                </a:solidFill>
              </a:rPr>
              <a:t> within a rack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flipV="1">
            <a:off x="3602598" y="3994485"/>
            <a:ext cx="529390" cy="1134406"/>
          </a:xfrm>
          <a:prstGeom prst="curv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77" y="2000683"/>
            <a:ext cx="1918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Slow</a:t>
            </a:r>
            <a:r>
              <a:rPr lang="en-US" sz="2400" dirty="0" smtClean="0">
                <a:solidFill>
                  <a:schemeClr val="bg1"/>
                </a:solidFill>
              </a:rPr>
              <a:t> across racks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22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31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8056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262" y="1953542"/>
            <a:ext cx="2416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Metadata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Paths, filenames, file sizes, block locations, …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23935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050000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47065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3849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38488" y="2208809"/>
            <a:ext cx="997527" cy="593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2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32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8056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261" y="1959480"/>
            <a:ext cx="24760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ata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Blocks, checksums</a:t>
            </a: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23935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050000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47065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3849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1879267" y="3313697"/>
            <a:ext cx="270167" cy="1377057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1879267" y="3313697"/>
            <a:ext cx="1910970" cy="1377057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</p:cNvCxnSpPr>
          <p:nvPr/>
        </p:nvCxnSpPr>
        <p:spPr>
          <a:xfrm>
            <a:off x="1879267" y="3313697"/>
            <a:ext cx="3512130" cy="1377057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</p:cNvCxnSpPr>
          <p:nvPr/>
        </p:nvCxnSpPr>
        <p:spPr>
          <a:xfrm>
            <a:off x="1879267" y="3313697"/>
            <a:ext cx="5180614" cy="1377057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33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DataNode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0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34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74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Write Path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35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9129" y="2810492"/>
            <a:ext cx="1607146" cy="8490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</a:t>
            </a:r>
            <a:endParaRPr lang="en-US" sz="2400" dirty="0"/>
          </a:p>
        </p:txBody>
      </p:sp>
      <p:sp>
        <p:nvSpPr>
          <p:cNvPr id="4" name="Arc 3"/>
          <p:cNvSpPr/>
          <p:nvPr/>
        </p:nvSpPr>
        <p:spPr>
          <a:xfrm>
            <a:off x="1540043" y="1993804"/>
            <a:ext cx="5672030" cy="1601919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13612" y="1650361"/>
            <a:ext cx="364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reate(“/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tmp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myfile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”)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9" name="Arc 8"/>
          <p:cNvSpPr/>
          <p:nvPr/>
        </p:nvSpPr>
        <p:spPr>
          <a:xfrm flipH="1" flipV="1">
            <a:off x="3541275" y="2050470"/>
            <a:ext cx="6295452" cy="1246911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37702" y="3120952"/>
            <a:ext cx="299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Write to [DN4,DN3,DN2]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3" name="Straight Arrow Connector 22"/>
          <p:cNvCxnSpPr>
            <a:stCxn id="12" idx="2"/>
            <a:endCxn id="16" idx="0"/>
          </p:cNvCxnSpPr>
          <p:nvPr/>
        </p:nvCxnSpPr>
        <p:spPr>
          <a:xfrm>
            <a:off x="7482702" y="3659578"/>
            <a:ext cx="0" cy="1143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62110" y="4000713"/>
            <a:ext cx="1441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[DN3,DN2]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3780" y="4138169"/>
            <a:ext cx="918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[DN2]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116825" y="4538279"/>
            <a:ext cx="877260" cy="529837"/>
            <a:chOff x="6116825" y="4538279"/>
            <a:chExt cx="877260" cy="529837"/>
          </a:xfrm>
        </p:grpSpPr>
        <p:sp>
          <p:nvSpPr>
            <p:cNvPr id="28" name="Arc 27"/>
            <p:cNvSpPr/>
            <p:nvPr/>
          </p:nvSpPr>
          <p:spPr>
            <a:xfrm>
              <a:off x="6116825" y="4538279"/>
              <a:ext cx="855485" cy="528687"/>
            </a:xfrm>
            <a:prstGeom prst="arc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flipH="1">
              <a:off x="6138600" y="4539429"/>
              <a:ext cx="855485" cy="528687"/>
            </a:xfrm>
            <a:prstGeom prst="arc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21985" y="4539429"/>
            <a:ext cx="1385083" cy="529837"/>
            <a:chOff x="6116825" y="4538279"/>
            <a:chExt cx="877260" cy="529837"/>
          </a:xfrm>
        </p:grpSpPr>
        <p:sp>
          <p:nvSpPr>
            <p:cNvPr id="32" name="Arc 31"/>
            <p:cNvSpPr/>
            <p:nvPr/>
          </p:nvSpPr>
          <p:spPr>
            <a:xfrm>
              <a:off x="6116825" y="4538279"/>
              <a:ext cx="855485" cy="528687"/>
            </a:xfrm>
            <a:prstGeom prst="arc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flipH="1">
              <a:off x="6138600" y="4539429"/>
              <a:ext cx="855485" cy="528687"/>
            </a:xfrm>
            <a:prstGeom prst="arc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70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7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Write Path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36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9129" y="2810492"/>
            <a:ext cx="1607146" cy="8490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12" idx="2"/>
            <a:endCxn id="16" idx="0"/>
          </p:cNvCxnSpPr>
          <p:nvPr/>
        </p:nvCxnSpPr>
        <p:spPr>
          <a:xfrm>
            <a:off x="7482702" y="3659578"/>
            <a:ext cx="0" cy="1143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116825" y="4538279"/>
            <a:ext cx="877260" cy="529837"/>
            <a:chOff x="6116825" y="4538279"/>
            <a:chExt cx="877260" cy="529837"/>
          </a:xfrm>
        </p:grpSpPr>
        <p:sp>
          <p:nvSpPr>
            <p:cNvPr id="28" name="Arc 27"/>
            <p:cNvSpPr/>
            <p:nvPr/>
          </p:nvSpPr>
          <p:spPr>
            <a:xfrm>
              <a:off x="6116825" y="4538279"/>
              <a:ext cx="855485" cy="528687"/>
            </a:xfrm>
            <a:prstGeom prst="arc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flipH="1">
              <a:off x="6138600" y="4539429"/>
              <a:ext cx="855485" cy="528687"/>
            </a:xfrm>
            <a:prstGeom prst="arc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21985" y="4539429"/>
            <a:ext cx="1385083" cy="529837"/>
            <a:chOff x="6116825" y="4538279"/>
            <a:chExt cx="877260" cy="529837"/>
          </a:xfrm>
        </p:grpSpPr>
        <p:sp>
          <p:nvSpPr>
            <p:cNvPr id="32" name="Arc 31"/>
            <p:cNvSpPr/>
            <p:nvPr/>
          </p:nvSpPr>
          <p:spPr>
            <a:xfrm>
              <a:off x="6116825" y="4538279"/>
              <a:ext cx="855485" cy="528687"/>
            </a:xfrm>
            <a:prstGeom prst="arc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flipH="1">
              <a:off x="6138600" y="4539429"/>
              <a:ext cx="855485" cy="528687"/>
            </a:xfrm>
            <a:prstGeom prst="arc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44505" y="4031046"/>
            <a:ext cx="81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data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5885" y="4031046"/>
            <a:ext cx="81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data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47884" y="4031046"/>
            <a:ext cx="81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data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3863" y="3250937"/>
            <a:ext cx="291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Write Pipeline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2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Write Path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37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9129" y="2810492"/>
            <a:ext cx="1607146" cy="8490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</a:t>
            </a:r>
            <a:endParaRPr lang="en-US" sz="2400" dirty="0"/>
          </a:p>
        </p:txBody>
      </p:sp>
      <p:sp>
        <p:nvSpPr>
          <p:cNvPr id="24" name="Arc 23"/>
          <p:cNvSpPr/>
          <p:nvPr/>
        </p:nvSpPr>
        <p:spPr>
          <a:xfrm>
            <a:off x="1540043" y="1993804"/>
            <a:ext cx="5672030" cy="1601919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613612" y="1650361"/>
            <a:ext cx="364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lose()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3630" y="2017505"/>
            <a:ext cx="205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cs typeface="Consolas" pitchFamily="49" charset="0"/>
              </a:rPr>
              <a:t>NN stores DN locations</a:t>
            </a:r>
            <a:endParaRPr lang="en-US" sz="2400" dirty="0">
              <a:solidFill>
                <a:schemeClr val="bg1"/>
              </a:solidFill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Write Path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38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Talk to </a:t>
            </a:r>
            <a:r>
              <a:rPr lang="en-US" dirty="0" err="1" smtClean="0"/>
              <a:t>NameNode</a:t>
            </a:r>
            <a:endParaRPr lang="en-US" dirty="0"/>
          </a:p>
          <a:p>
            <a:pPr lvl="1"/>
            <a:r>
              <a:rPr lang="en-US" dirty="0" smtClean="0"/>
              <a:t>Store metadata for new file</a:t>
            </a:r>
          </a:p>
          <a:p>
            <a:pPr lvl="1"/>
            <a:r>
              <a:rPr lang="en-US" dirty="0" smtClean="0"/>
              <a:t>Get topology-aware list of </a:t>
            </a:r>
            <a:r>
              <a:rPr lang="en-US" dirty="0" err="1" smtClean="0"/>
              <a:t>DataNodes</a:t>
            </a:r>
            <a:endParaRPr lang="en-US" dirty="0" smtClean="0"/>
          </a:p>
          <a:p>
            <a:r>
              <a:rPr lang="en-US" dirty="0" smtClean="0"/>
              <a:t>Setup the write pipeline</a:t>
            </a:r>
          </a:p>
          <a:p>
            <a:r>
              <a:rPr lang="en-US" dirty="0" smtClean="0"/>
              <a:t>Stream data to pipeline</a:t>
            </a:r>
          </a:p>
          <a:p>
            <a:r>
              <a:rPr lang="en-US" dirty="0" smtClean="0"/>
              <a:t>Tell </a:t>
            </a:r>
            <a:r>
              <a:rPr lang="en-US" dirty="0" err="1" smtClean="0"/>
              <a:t>NameNode</a:t>
            </a:r>
            <a:r>
              <a:rPr lang="en-US" dirty="0" smtClean="0"/>
              <a:t> when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Read Path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39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9129" y="2810492"/>
            <a:ext cx="1607146" cy="8490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</a:t>
            </a:r>
            <a:endParaRPr lang="en-US" sz="2400" dirty="0"/>
          </a:p>
        </p:txBody>
      </p:sp>
      <p:sp>
        <p:nvSpPr>
          <p:cNvPr id="4" name="Arc 3"/>
          <p:cNvSpPr/>
          <p:nvPr/>
        </p:nvSpPr>
        <p:spPr>
          <a:xfrm>
            <a:off x="1540043" y="1993804"/>
            <a:ext cx="5672030" cy="1601919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13612" y="1650361"/>
            <a:ext cx="364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open(“/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tmp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myfile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”,“r”)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9" name="Arc 8"/>
          <p:cNvSpPr/>
          <p:nvPr/>
        </p:nvSpPr>
        <p:spPr>
          <a:xfrm flipH="1" flipV="1">
            <a:off x="3541275" y="2050470"/>
            <a:ext cx="6295452" cy="1246911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37702" y="3120952"/>
            <a:ext cx="299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Read from [DN4,DN3,DN2]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647702" y="3659578"/>
            <a:ext cx="0" cy="1143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16485" y="4000713"/>
            <a:ext cx="8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read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305102" y="3667603"/>
            <a:ext cx="0" cy="114304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90177" y="4000713"/>
            <a:ext cx="77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data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0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7" grpId="0"/>
      <p:bldP spid="2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550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808174"/>
            <a:ext cx="9144000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7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sz="170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9</a:t>
            </a:r>
            <a:r>
              <a:rPr lang="en-US" sz="17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9</a:t>
            </a:r>
            <a:r>
              <a:rPr lang="en-US" sz="17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9</a:t>
            </a:r>
            <a:r>
              <a:rPr lang="en-US" sz="170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en-US" sz="170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0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Fault-tolerance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40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different failure modes</a:t>
            </a:r>
          </a:p>
          <a:p>
            <a:pPr lvl="1"/>
            <a:r>
              <a:rPr lang="en-US" dirty="0" smtClean="0"/>
              <a:t>Disk corruption, node failure, switch failure</a:t>
            </a:r>
          </a:p>
          <a:p>
            <a:r>
              <a:rPr lang="en-US" dirty="0" smtClean="0"/>
              <a:t>Primary concern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Data is safe!!!</a:t>
            </a:r>
          </a:p>
          <a:p>
            <a:r>
              <a:rPr lang="en-US" dirty="0" smtClean="0"/>
              <a:t>Secondary concerns</a:t>
            </a:r>
          </a:p>
          <a:p>
            <a:pPr lvl="1"/>
            <a:r>
              <a:rPr lang="en-US" dirty="0" smtClean="0"/>
              <a:t>Keep accepting </a:t>
            </a:r>
            <a:r>
              <a:rPr lang="en-US" dirty="0" smtClean="0">
                <a:solidFill>
                  <a:schemeClr val="accent6"/>
                </a:solidFill>
              </a:rPr>
              <a:t>reads and writes</a:t>
            </a:r>
          </a:p>
          <a:p>
            <a:pPr lvl="1"/>
            <a:r>
              <a:rPr lang="en-US" dirty="0" smtClean="0"/>
              <a:t>Do it </a:t>
            </a:r>
            <a:r>
              <a:rPr lang="en-US" dirty="0" smtClean="0">
                <a:solidFill>
                  <a:schemeClr val="accent6"/>
                </a:solidFill>
              </a:rPr>
              <a:t>transparently</a:t>
            </a:r>
            <a:r>
              <a:rPr lang="en-US" dirty="0" smtClean="0"/>
              <a:t> to clients</a:t>
            </a:r>
          </a:p>
        </p:txBody>
      </p:sp>
    </p:spTree>
    <p:extLst>
      <p:ext uri="{BB962C8B-B14F-4D97-AF65-F5344CB8AC3E}">
        <p14:creationId xmlns:p14="http://schemas.microsoft.com/office/powerpoint/2010/main" val="34396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</a:t>
            </a:r>
            <a:r>
              <a:rPr lang="en-US" dirty="0" err="1" smtClean="0"/>
              <a:t>DataNode</a:t>
            </a:r>
            <a:r>
              <a:rPr lang="en-US" dirty="0" smtClean="0"/>
              <a:t> Failure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41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9129" y="2810492"/>
            <a:ext cx="1607146" cy="8490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</a:t>
            </a:r>
            <a:endParaRPr lang="en-US" sz="2400" dirty="0"/>
          </a:p>
        </p:txBody>
      </p:sp>
      <p:sp>
        <p:nvSpPr>
          <p:cNvPr id="4" name="Arc 3"/>
          <p:cNvSpPr/>
          <p:nvPr/>
        </p:nvSpPr>
        <p:spPr>
          <a:xfrm>
            <a:off x="1540043" y="1993804"/>
            <a:ext cx="5672030" cy="1601919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13612" y="1650361"/>
            <a:ext cx="364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open(“/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tmp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myfile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”,“r”)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9" name="Arc 8"/>
          <p:cNvSpPr/>
          <p:nvPr/>
        </p:nvSpPr>
        <p:spPr>
          <a:xfrm flipH="1" flipV="1">
            <a:off x="3541275" y="2050470"/>
            <a:ext cx="6295452" cy="1246911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37702" y="3120952"/>
            <a:ext cx="299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Read from [DN4,DN3,DN2]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498945" y="3659578"/>
            <a:ext cx="0" cy="1143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63319" y="3883838"/>
            <a:ext cx="8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read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21" name="Straight Arrow Connector 20"/>
          <p:cNvCxnSpPr>
            <a:stCxn id="12" idx="2"/>
          </p:cNvCxnSpPr>
          <p:nvPr/>
        </p:nvCxnSpPr>
        <p:spPr>
          <a:xfrm flipH="1">
            <a:off x="5804331" y="3659578"/>
            <a:ext cx="1678371" cy="1147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38256" y="4035621"/>
            <a:ext cx="8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read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4" grpId="0" animBg="1"/>
      <p:bldP spid="7" grpId="0"/>
      <p:bldP spid="9" grpId="0" animBg="1"/>
      <p:bldP spid="17" grpId="0"/>
      <p:bldP spid="24" grpId="0"/>
      <p:bldP spid="22" grpId="0"/>
      <p:bldP spid="2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</a:t>
            </a:r>
            <a:r>
              <a:rPr lang="en-US" dirty="0" err="1" smtClean="0"/>
              <a:t>NameNode</a:t>
            </a:r>
            <a:r>
              <a:rPr lang="en-US" dirty="0" smtClean="0"/>
              <a:t> Failure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42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9129" y="2810492"/>
            <a:ext cx="1607146" cy="8490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Client</a:t>
            </a:r>
            <a:endParaRPr lang="en-US" sz="2400" dirty="0"/>
          </a:p>
        </p:txBody>
      </p:sp>
      <p:sp>
        <p:nvSpPr>
          <p:cNvPr id="4" name="Arc 3"/>
          <p:cNvSpPr/>
          <p:nvPr/>
        </p:nvSpPr>
        <p:spPr>
          <a:xfrm>
            <a:off x="1540043" y="1993804"/>
            <a:ext cx="5672030" cy="1601919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13612" y="1650361"/>
            <a:ext cx="364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open(“/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tmp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myfile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”,“r”)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7702" y="2863516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stCxn id="12" idx="1"/>
            <a:endCxn id="25" idx="3"/>
          </p:cNvCxnSpPr>
          <p:nvPr/>
        </p:nvCxnSpPr>
        <p:spPr>
          <a:xfrm flipH="1">
            <a:off x="4344848" y="3235035"/>
            <a:ext cx="2334281" cy="53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43873" y="3830119"/>
            <a:ext cx="364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open(“/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tmp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myfile</a:t>
            </a:r>
            <a:r>
              <a:rPr lang="en-US" sz="20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”,“r”)</a:t>
            </a:r>
            <a:endParaRPr lang="en-US" sz="2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7" grpId="0"/>
      <p:bldP spid="7" grpId="1"/>
      <p:bldP spid="25" grpId="0" animBg="1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HDFS features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43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NameNode</a:t>
            </a:r>
            <a:r>
              <a:rPr lang="en-US" dirty="0" smtClean="0"/>
              <a:t> federation</a:t>
            </a:r>
          </a:p>
          <a:p>
            <a:r>
              <a:rPr lang="en-US" dirty="0" smtClean="0"/>
              <a:t>Storage block pools</a:t>
            </a:r>
          </a:p>
          <a:p>
            <a:r>
              <a:rPr lang="en-US" dirty="0" smtClean="0"/>
              <a:t>Snapshots (new!)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Hierarchical storage management</a:t>
            </a:r>
          </a:p>
          <a:p>
            <a:pPr lvl="1"/>
            <a:r>
              <a:rPr lang="en-US" dirty="0" smtClean="0"/>
              <a:t>Quality-of-Service</a:t>
            </a:r>
          </a:p>
          <a:p>
            <a:pPr lvl="1"/>
            <a:r>
              <a:rPr lang="en-US" dirty="0" err="1" smtClean="0"/>
              <a:t>NameNode</a:t>
            </a:r>
            <a:r>
              <a:rPr lang="en-US" dirty="0" smtClean="0"/>
              <a:t> and </a:t>
            </a:r>
            <a:r>
              <a:rPr lang="en-US" dirty="0" err="1" smtClean="0"/>
              <a:t>DataNode</a:t>
            </a:r>
            <a:r>
              <a:rPr lang="en-US" dirty="0" smtClean="0"/>
              <a:t> scalability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44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Programming and execution framework</a:t>
            </a:r>
          </a:p>
          <a:p>
            <a:r>
              <a:rPr lang="en-US" dirty="0" smtClean="0"/>
              <a:t>Taken from </a:t>
            </a:r>
            <a:r>
              <a:rPr lang="en-US" dirty="0" smtClean="0">
                <a:solidFill>
                  <a:schemeClr val="accent6"/>
                </a:solidFill>
              </a:rPr>
              <a:t>functional</a:t>
            </a:r>
            <a:r>
              <a:rPr lang="en-US" dirty="0" smtClean="0"/>
              <a:t> programming</a:t>
            </a:r>
          </a:p>
          <a:p>
            <a:pPr lvl="1"/>
            <a:r>
              <a:rPr lang="en-US" dirty="0" smtClean="0"/>
              <a:t>Map – operate on every element</a:t>
            </a:r>
          </a:p>
          <a:p>
            <a:pPr lvl="1"/>
            <a:r>
              <a:rPr lang="en-US" dirty="0" smtClean="0"/>
              <a:t>Reduce – combine and aggregate results</a:t>
            </a:r>
          </a:p>
          <a:p>
            <a:r>
              <a:rPr lang="en-US" dirty="0"/>
              <a:t>Abstracts </a:t>
            </a:r>
            <a:r>
              <a:rPr lang="en-US" dirty="0" smtClean="0"/>
              <a:t>storage, concurrency, execution</a:t>
            </a:r>
          </a:p>
          <a:p>
            <a:pPr lvl="1"/>
            <a:r>
              <a:rPr lang="en-US" dirty="0" smtClean="0"/>
              <a:t>Just write </a:t>
            </a:r>
            <a:r>
              <a:rPr lang="en-US" dirty="0" smtClean="0">
                <a:solidFill>
                  <a:schemeClr val="accent6"/>
                </a:solidFill>
              </a:rPr>
              <a:t>two</a:t>
            </a:r>
            <a:r>
              <a:rPr lang="en-US" dirty="0" smtClean="0"/>
              <a:t> Java functions</a:t>
            </a:r>
          </a:p>
          <a:p>
            <a:pPr lvl="1"/>
            <a:r>
              <a:rPr lang="en-US" dirty="0" smtClean="0"/>
              <a:t>Contrast with MPI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45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Constrained, but general</a:t>
            </a:r>
          </a:p>
          <a:p>
            <a:pPr lvl="1"/>
            <a:r>
              <a:rPr lang="en-US" dirty="0" smtClean="0"/>
              <a:t>Can do </a:t>
            </a:r>
            <a:r>
              <a:rPr lang="en-US" dirty="0" smtClean="0">
                <a:solidFill>
                  <a:schemeClr val="accent6"/>
                </a:solidFill>
              </a:rPr>
              <a:t>custom ML </a:t>
            </a:r>
            <a:r>
              <a:rPr lang="en-US" dirty="0" smtClean="0"/>
              <a:t>not possible in SQL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Not </a:t>
            </a:r>
            <a:r>
              <a:rPr lang="en-US" dirty="0" smtClean="0"/>
              <a:t>as efficient as a DB for some queries</a:t>
            </a:r>
            <a:endParaRPr lang="en-US" dirty="0"/>
          </a:p>
          <a:p>
            <a:r>
              <a:rPr lang="en-US" dirty="0"/>
              <a:t>No </a:t>
            </a:r>
            <a:r>
              <a:rPr lang="en-US" dirty="0" smtClean="0"/>
              <a:t>update in place</a:t>
            </a:r>
            <a:endParaRPr lang="en-US" dirty="0"/>
          </a:p>
          <a:p>
            <a:pPr lvl="1"/>
            <a:r>
              <a:rPr lang="en-US" dirty="0" smtClean="0"/>
              <a:t>Take data in, transform, write new data out</a:t>
            </a:r>
            <a:endParaRPr lang="en-US" dirty="0"/>
          </a:p>
          <a:p>
            <a:pPr lvl="1"/>
            <a:r>
              <a:rPr lang="en-US" dirty="0" smtClean="0"/>
              <a:t>Makes fault-tolerance </a:t>
            </a:r>
            <a:r>
              <a:rPr lang="en-US" dirty="0" smtClean="0">
                <a:solidFill>
                  <a:schemeClr val="accent6"/>
                </a:solidFill>
              </a:rPr>
              <a:t>easier</a:t>
            </a:r>
            <a:endParaRPr lang="en-US" dirty="0">
              <a:solidFill>
                <a:schemeClr val="accent6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2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46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4802624"/>
            <a:ext cx="1480474" cy="8490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47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JobTracker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5227166"/>
            <a:ext cx="1480474" cy="424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759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64094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3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742465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4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64375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2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142431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651406" y="1765479"/>
            <a:ext cx="3238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Gateway for users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Assigns tasks to </a:t>
            </a:r>
            <a:r>
              <a:rPr lang="en-US" sz="2400" dirty="0" err="1" smtClean="0">
                <a:solidFill>
                  <a:schemeClr val="bg1"/>
                </a:solidFill>
              </a:rPr>
              <a:t>TaskTrackers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Tracks job status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06804" y="2163510"/>
            <a:ext cx="734598" cy="0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5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48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JobTracker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5227166"/>
            <a:ext cx="1480474" cy="424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759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64094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3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742465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4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64375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2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142431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653385" y="1759645"/>
            <a:ext cx="323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TaskTrackers</a:t>
            </a:r>
            <a:r>
              <a:rPr lang="en-US" sz="2400" dirty="0" smtClean="0">
                <a:solidFill>
                  <a:schemeClr val="bg1"/>
                </a:solidFill>
              </a:rPr>
              <a:t> execute Map and Reduce tasks assigned by JT</a:t>
            </a:r>
          </a:p>
        </p:txBody>
      </p:sp>
      <p:cxnSp>
        <p:nvCxnSpPr>
          <p:cNvPr id="24" name="Straight Arrow Connector 23"/>
          <p:cNvCxnSpPr>
            <a:endCxn id="22" idx="2"/>
          </p:cNvCxnSpPr>
          <p:nvPr/>
        </p:nvCxnSpPr>
        <p:spPr>
          <a:xfrm flipH="1" flipV="1">
            <a:off x="7272491" y="2959974"/>
            <a:ext cx="210211" cy="1728904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2" idx="2"/>
          </p:cNvCxnSpPr>
          <p:nvPr/>
        </p:nvCxnSpPr>
        <p:spPr>
          <a:xfrm flipV="1">
            <a:off x="5804332" y="2959974"/>
            <a:ext cx="1468159" cy="1728904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2" idx="2"/>
          </p:cNvCxnSpPr>
          <p:nvPr/>
        </p:nvCxnSpPr>
        <p:spPr>
          <a:xfrm flipV="1">
            <a:off x="3541276" y="2959974"/>
            <a:ext cx="3731215" cy="1660152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2" idx="2"/>
          </p:cNvCxnSpPr>
          <p:nvPr/>
        </p:nvCxnSpPr>
        <p:spPr>
          <a:xfrm flipV="1">
            <a:off x="1882668" y="2959974"/>
            <a:ext cx="5389823" cy="1660152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0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Count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3800"/>
            <a:ext cx="9144000" cy="31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550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51" y="1394424"/>
            <a:ext cx="5747497" cy="34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50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JobTracker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5227166"/>
            <a:ext cx="1480474" cy="424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759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64094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3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742465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4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64375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2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142431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3282" y="1932677"/>
            <a:ext cx="323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w</a:t>
            </a:r>
            <a:r>
              <a:rPr lang="en-US" sz="24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ordcount</a:t>
            </a:r>
            <a:r>
              <a:rPr lang="en-US" sz="24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(&lt;files&gt;)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06804" y="2163510"/>
            <a:ext cx="734598" cy="0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142431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M1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946004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M2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2863241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M3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3667948" y="4283277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M4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056737" y="4283276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R1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15759" y="371471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[cat,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6463" y="371471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[dog,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45699" y="371260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[the,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04612" y="371260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[sat,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6293E-6 L 0.33159 0.0786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393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627E-6 L 0.43229 0.0828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41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627E-6 L 0.24428 0.0879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43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6293E-6 L 0.14357 0.0726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3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 animBg="1"/>
      <p:bldP spid="26" grpId="0" animBg="1"/>
      <p:bldP spid="27" grpId="0" animBg="1"/>
      <p:bldP spid="28" grpId="0" animBg="1"/>
      <p:bldP spid="4" grpId="0"/>
      <p:bldP spid="4" grpId="1"/>
      <p:bldP spid="4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51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JobTracker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5227166"/>
            <a:ext cx="1480474" cy="424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759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64094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3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742465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4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64375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2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142431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3282" y="1932677"/>
            <a:ext cx="323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w</a:t>
            </a:r>
            <a:r>
              <a:rPr lang="en-US" sz="24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ordcount</a:t>
            </a:r>
            <a:r>
              <a:rPr lang="en-US" sz="24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(&lt;files&gt;)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06804" y="2163510"/>
            <a:ext cx="734598" cy="0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142431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M1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946004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M2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2863241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M3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3667948" y="4283277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M4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056737" y="4283276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R1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15759" y="371471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[mat,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6463" y="371471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[bad,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45699" y="371260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[cat,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04612" y="3712602"/>
            <a:ext cx="99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onsolas" pitchFamily="49" charset="0"/>
              </a:rPr>
              <a:t>[for, 1]</a:t>
            </a:r>
            <a:endParaRPr lang="en-US" dirty="0">
              <a:solidFill>
                <a:schemeClr val="bg1"/>
              </a:solidFill>
              <a:latin typeface="+mj-lt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6293E-6 L 0.33159 0.078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39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627E-6 L 0.43229 0.082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414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627E-6 L 0.24428 0.087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43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6293E-6 L 0.14357 0.072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3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" grpId="0"/>
      <p:bldP spid="4" grpId="1"/>
      <p:bldP spid="4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52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JobTracker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5227166"/>
            <a:ext cx="1480474" cy="424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759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64094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3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742465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4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64375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2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142431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3282" y="1932677"/>
            <a:ext cx="323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w</a:t>
            </a:r>
            <a:r>
              <a:rPr lang="en-US" sz="24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ordcount</a:t>
            </a:r>
            <a:r>
              <a:rPr lang="en-US" sz="24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(&lt;files&gt;)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06804" y="2163510"/>
            <a:ext cx="734598" cy="0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142431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M5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946004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M6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2863241" y="4283278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M7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3667948" y="4283277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M8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056737" y="4283276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R1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352673" y="2777602"/>
            <a:ext cx="2378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[a,   5]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[cat, 2]</a:t>
            </a:r>
          </a:p>
          <a:p>
            <a:r>
              <a:rPr lang="en-US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[dog, 1</a:t>
            </a:r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[the, 4]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[mat, 1]</a:t>
            </a:r>
            <a:endParaRPr lang="en-US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733638" y="4173239"/>
            <a:ext cx="619035" cy="322309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6" grpId="2" animBg="1"/>
      <p:bldP spid="26" grpId="5" animBg="1"/>
      <p:bldP spid="26" grpId="6" animBg="1"/>
      <p:bldP spid="26" grpId="7" animBg="1"/>
      <p:bldP spid="27" grpId="0" animBg="1"/>
      <p:bldP spid="27" grpId="1" animBg="1"/>
      <p:bldP spid="28" grpId="0" animBg="1"/>
      <p:bldP spid="28" grpId="1" animBg="1"/>
      <p:bldP spid="28" grpId="2" animBg="1"/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53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JobTracker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5227166"/>
            <a:ext cx="1480474" cy="424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759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64094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3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742465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4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64375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2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142431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3282" y="1932677"/>
            <a:ext cx="323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w</a:t>
            </a:r>
            <a:r>
              <a:rPr lang="en-US" sz="24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ordcount</a:t>
            </a:r>
            <a:r>
              <a:rPr lang="en-US" sz="24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(&lt;files&gt;)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06804" y="2163510"/>
            <a:ext cx="734598" cy="0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056737" y="4283276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R1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352673" y="2777602"/>
            <a:ext cx="2378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[a,   5]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[cat, 2]</a:t>
            </a:r>
          </a:p>
          <a:p>
            <a:r>
              <a:rPr lang="en-US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[dog, 1</a:t>
            </a:r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[the, 4]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[mat, 1]</a:t>
            </a:r>
            <a:endParaRPr lang="en-US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733638" y="4173239"/>
            <a:ext cx="619035" cy="322309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7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0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28" grpId="3" animBg="1"/>
      <p:bldP spid="29" grpId="0"/>
      <p:bldP spid="29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</a:t>
            </a:r>
            <a:r>
              <a:rPr lang="en-US" dirty="0" err="1" smtClean="0"/>
              <a:t>Architcture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54</a:t>
            </a:fld>
            <a:endParaRPr lang="en-US" dirty="0"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431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1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737703" y="1765479"/>
            <a:ext cx="1607146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JobTracker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864375" y="5227166"/>
            <a:ext cx="1480474" cy="424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064094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42465" y="5227166"/>
            <a:ext cx="1480474" cy="424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DN 4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02623" y="1416289"/>
            <a:ext cx="0" cy="459262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76" y="5740784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5895" y="5740783"/>
            <a:ext cx="10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Rack 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759" y="1765479"/>
            <a:ext cx="1607146" cy="8490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NameNode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64094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3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742465" y="4802623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4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64375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2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142431" y="4797771"/>
            <a:ext cx="1480474" cy="4245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TT 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3282" y="1932677"/>
            <a:ext cx="323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w</a:t>
            </a:r>
            <a:r>
              <a:rPr lang="en-US" sz="2400" dirty="0" err="1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ordcount</a:t>
            </a:r>
            <a:r>
              <a:rPr lang="en-US" sz="24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(&lt;files&gt;)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06804" y="2163510"/>
            <a:ext cx="734598" cy="0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056737" y="4283276"/>
            <a:ext cx="676901" cy="424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R1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352673" y="2777602"/>
            <a:ext cx="2378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[a,   5]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[cat, 2]</a:t>
            </a:r>
          </a:p>
          <a:p>
            <a:r>
              <a:rPr lang="en-US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[dog, 1</a:t>
            </a:r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[the, 4]</a:t>
            </a:r>
          </a:p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[mat, 1]</a:t>
            </a:r>
            <a:endParaRPr lang="en-US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733638" y="4173239"/>
            <a:ext cx="619035" cy="322309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15759" y="3044536"/>
            <a:ext cx="368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We’re working on it!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55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GFS and MR </a:t>
            </a:r>
            <a:r>
              <a:rPr lang="en-US" dirty="0" smtClean="0"/>
              <a:t>co-design</a:t>
            </a:r>
          </a:p>
          <a:p>
            <a:pPr lvl="1"/>
            <a:r>
              <a:rPr lang="en-US" dirty="0" smtClean="0"/>
              <a:t>Cheap, simple, effective at scale</a:t>
            </a:r>
            <a:endParaRPr lang="en-US" dirty="0" smtClean="0"/>
          </a:p>
          <a:p>
            <a:r>
              <a:rPr lang="en-US" dirty="0" smtClean="0"/>
              <a:t>Fault-tolerance baked in</a:t>
            </a:r>
            <a:endParaRPr lang="en-US" dirty="0" smtClean="0"/>
          </a:p>
          <a:p>
            <a:pPr lvl="1"/>
            <a:r>
              <a:rPr lang="en-US" dirty="0" smtClean="0"/>
              <a:t>Replicate data 3x</a:t>
            </a:r>
          </a:p>
          <a:p>
            <a:pPr lvl="1"/>
            <a:r>
              <a:rPr lang="en-US" dirty="0" smtClean="0"/>
              <a:t>Incrementally re-execute computation</a:t>
            </a:r>
          </a:p>
          <a:p>
            <a:pPr lvl="1"/>
            <a:r>
              <a:rPr lang="en-US" dirty="0" smtClean="0"/>
              <a:t>Avoid single points of failure</a:t>
            </a:r>
            <a:endParaRPr lang="en-US" dirty="0" smtClean="0"/>
          </a:p>
          <a:p>
            <a:r>
              <a:rPr lang="en-US" dirty="0" smtClean="0"/>
              <a:t>Held </a:t>
            </a:r>
            <a:r>
              <a:rPr lang="en-US" dirty="0" smtClean="0"/>
              <a:t>the world sort record </a:t>
            </a:r>
            <a:r>
              <a:rPr lang="en-US" dirty="0" smtClean="0"/>
              <a:t>(</a:t>
            </a:r>
            <a:r>
              <a:rPr lang="en-US" dirty="0" smtClean="0"/>
              <a:t>0.578TB</a:t>
            </a:r>
            <a:r>
              <a:rPr lang="en-US" dirty="0" smtClean="0"/>
              <a:t>/min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04897" y="2948353"/>
            <a:ext cx="6399277" cy="5839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Clr>
                <a:srgbClr val="00ABBC"/>
              </a:buClr>
              <a:buSzPct val="80000"/>
              <a:buFont typeface="Arial"/>
              <a:buNone/>
              <a:defRPr/>
            </a:pPr>
            <a:endParaRPr lang="en-US" sz="2000" dirty="0">
              <a:solidFill>
                <a:srgbClr val="76CDDD"/>
              </a:solidFill>
              <a:latin typeface="Calibri"/>
              <a:cs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6703" y="2188304"/>
            <a:ext cx="6437472" cy="791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 err="1" smtClean="0">
                <a:solidFill>
                  <a:srgbClr val="FFFFFF"/>
                </a:solidFill>
                <a:latin typeface="Calibri"/>
                <a:cs typeface="Calibri"/>
              </a:rPr>
              <a:t>Hadoop</a:t>
            </a: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 ecosystem</a:t>
            </a:r>
            <a:endParaRPr lang="en-US" sz="3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2800" y="2892900"/>
            <a:ext cx="7534656" cy="914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rgbClr val="76CDDD">
                    <a:alpha val="70000"/>
                  </a:srgbClr>
                </a:gs>
                <a:gs pos="100000">
                  <a:srgbClr val="0080B4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oudera_logo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55" y="223298"/>
            <a:ext cx="1789813" cy="5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550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Processing Pipeline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57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62110" y="985777"/>
            <a:ext cx="7534656" cy="914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rgbClr val="19A5C8"/>
                </a:gs>
                <a:gs pos="100000">
                  <a:srgbClr val="0080B4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CE-HUB_v5.png" descr="/Users/marci.peters/Desktop/MP-CX/images/charts/HUB/CE-HUB_v5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0" y="1318930"/>
            <a:ext cx="8135821" cy="43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Sqoop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5" descr="sqoop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5"/>
          <a:stretch/>
        </p:blipFill>
        <p:spPr>
          <a:xfrm>
            <a:off x="7696202" y="152400"/>
            <a:ext cx="1234575" cy="665019"/>
          </a:xfrm>
          <a:prstGeom prst="rect">
            <a:avLst/>
          </a:prstGeom>
        </p:spPr>
      </p:pic>
      <p:pic>
        <p:nvPicPr>
          <p:cNvPr id="10" name="Picture 9" descr="d76fa176-1331-4af3-95cf-ae6a0068c306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46" y="1217140"/>
            <a:ext cx="4800600" cy="4638031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0384" y="1301579"/>
            <a:ext cx="3632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Performs 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bidirectional 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data transfers between </a:t>
            </a:r>
            <a:r>
              <a:rPr lang="en-US" sz="2800" dirty="0" err="1">
                <a:solidFill>
                  <a:srgbClr val="FFFFFF"/>
                </a:solidFill>
                <a:latin typeface="Calibri"/>
                <a:cs typeface="Calibri"/>
              </a:rPr>
              <a:t>Hadoop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 and almost any SQL database with a JDBC driver</a:t>
            </a:r>
          </a:p>
        </p:txBody>
      </p:sp>
    </p:spTree>
    <p:extLst>
      <p:ext uri="{BB962C8B-B14F-4D97-AF65-F5344CB8AC3E}">
        <p14:creationId xmlns:p14="http://schemas.microsoft.com/office/powerpoint/2010/main" val="34437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29200"/>
          <a:lstStyle/>
          <a:p>
            <a:pPr indent="0" eaLnBrk="1" hangingPunct="1"/>
            <a:r>
              <a:rPr lang="en-US" dirty="0" smtClean="0">
                <a:ea typeface="ヒラギノ角ゴ ProN W3" charset="0"/>
                <a:cs typeface="Arial Black"/>
              </a:rPr>
              <a:t>Flume</a:t>
            </a:r>
            <a:endParaRPr lang="en-US" dirty="0">
              <a:ea typeface="ヒラギノ角ゴ ProN W3" charset="0"/>
              <a:cs typeface="Arial Black"/>
            </a:endParaRPr>
          </a:p>
        </p:txBody>
      </p:sp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59</a:t>
            </a:fld>
            <a:endParaRPr lang="en-US"/>
          </a:p>
        </p:txBody>
      </p:sp>
      <p:grpSp>
        <p:nvGrpSpPr>
          <p:cNvPr id="20500" name="Group 20499"/>
          <p:cNvGrpSpPr/>
          <p:nvPr/>
        </p:nvGrpSpPr>
        <p:grpSpPr>
          <a:xfrm>
            <a:off x="3690476" y="1581959"/>
            <a:ext cx="5058108" cy="3446848"/>
            <a:chOff x="776288" y="1295400"/>
            <a:chExt cx="5259988" cy="255905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890713" y="1397000"/>
              <a:ext cx="611187" cy="3190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00" b="1" dirty="0" smtClean="0">
                  <a:latin typeface="+mn-lt"/>
                  <a:ea typeface="+mn-ea"/>
                  <a:cs typeface="+mn-cs"/>
                </a:rPr>
                <a:t>Client</a:t>
              </a:r>
              <a:endParaRPr lang="en-US" sz="1000" b="1" dirty="0"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0507" name="Picture 2" descr="http://static.seekingalpha.com/uploads/2009/4/2/saupload_hadoop_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46" y="2324098"/>
              <a:ext cx="1303430" cy="776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" name="Straight Arrow Connector 51"/>
            <p:cNvCxnSpPr>
              <a:cxnSpLocks noChangeShapeType="1"/>
              <a:stCxn id="11" idx="3"/>
              <a:endCxn id="92" idx="1"/>
            </p:cNvCxnSpPr>
            <p:nvPr/>
          </p:nvCxnSpPr>
          <p:spPr bwMode="auto">
            <a:xfrm>
              <a:off x="2501900" y="1556544"/>
              <a:ext cx="447399" cy="431800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Arrow Connector 54"/>
            <p:cNvCxnSpPr>
              <a:cxnSpLocks noChangeShapeType="1"/>
              <a:stCxn id="20509" idx="3"/>
              <a:endCxn id="11" idx="1"/>
            </p:cNvCxnSpPr>
            <p:nvPr/>
          </p:nvCxnSpPr>
          <p:spPr bwMode="auto">
            <a:xfrm flipV="1">
              <a:off x="1662113" y="1556544"/>
              <a:ext cx="228600" cy="4762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2" name="Group 11"/>
            <p:cNvGrpSpPr/>
            <p:nvPr/>
          </p:nvGrpSpPr>
          <p:grpSpPr>
            <a:xfrm>
              <a:off x="776288" y="1295400"/>
              <a:ext cx="885825" cy="2559050"/>
              <a:chOff x="152400" y="1143000"/>
              <a:chExt cx="885825" cy="2559050"/>
            </a:xfrm>
          </p:grpSpPr>
          <p:pic>
            <p:nvPicPr>
              <p:cNvPr id="20493" name="Picture 2" descr="C:\Users\Charles\AppData\Local\Microsoft\Windows\Temporary Internet Files\Content.IE5\D0MNVM4G\MC900434845[1]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752600"/>
                <a:ext cx="704850" cy="704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9" name="Picture 11" descr="http://t1.gstatic.com/images?q=tbn:YOilySF8nLx54M:http://www.rebelnetworks.com/webhosting-talk/images/web-server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43000"/>
                <a:ext cx="885825" cy="531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3" descr="twitter-log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243840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7" name="Picture 6" descr="iphone-camera-icon_234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3200400"/>
                <a:ext cx="499515" cy="501650"/>
              </a:xfrm>
              <a:prstGeom prst="rect">
                <a:avLst/>
              </a:prstGeom>
            </p:spPr>
          </p:pic>
        </p:grp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890713" y="2095500"/>
              <a:ext cx="611187" cy="3190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00" b="1" dirty="0" smtClean="0">
                  <a:latin typeface="+mn-lt"/>
                  <a:ea typeface="+mn-ea"/>
                  <a:cs typeface="+mn-cs"/>
                </a:rPr>
                <a:t>Client</a:t>
              </a:r>
              <a:endParaRPr lang="en-US" sz="1000" b="1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1890713" y="2781300"/>
              <a:ext cx="611187" cy="3190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00" b="1" dirty="0" smtClean="0">
                  <a:latin typeface="+mn-lt"/>
                  <a:ea typeface="+mn-ea"/>
                  <a:cs typeface="+mn-cs"/>
                </a:rPr>
                <a:t>Client</a:t>
              </a:r>
              <a:endParaRPr lang="en-US" sz="1000" b="1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890713" y="3441700"/>
              <a:ext cx="611187" cy="3190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00" b="1" dirty="0" smtClean="0">
                  <a:latin typeface="+mn-lt"/>
                  <a:ea typeface="+mn-ea"/>
                  <a:cs typeface="+mn-cs"/>
                </a:rPr>
                <a:t>Client</a:t>
              </a:r>
              <a:endParaRPr lang="en-US" sz="1000" b="1" dirty="0"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/>
            <p:cNvCxnSpPr>
              <a:cxnSpLocks noChangeShapeType="1"/>
              <a:stCxn id="4" idx="3"/>
              <a:endCxn id="76" idx="1"/>
            </p:cNvCxnSpPr>
            <p:nvPr/>
          </p:nvCxnSpPr>
          <p:spPr bwMode="auto">
            <a:xfrm>
              <a:off x="1614488" y="2933700"/>
              <a:ext cx="276225" cy="7144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82"/>
            <p:cNvCxnSpPr>
              <a:cxnSpLocks noChangeShapeType="1"/>
              <a:stCxn id="20493" idx="3"/>
              <a:endCxn id="75" idx="1"/>
            </p:cNvCxnSpPr>
            <p:nvPr/>
          </p:nvCxnSpPr>
          <p:spPr bwMode="auto">
            <a:xfrm flipV="1">
              <a:off x="1633538" y="2255044"/>
              <a:ext cx="257175" cy="2381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83"/>
            <p:cNvCxnSpPr>
              <a:cxnSpLocks noChangeShapeType="1"/>
              <a:stCxn id="7" idx="3"/>
              <a:endCxn id="77" idx="1"/>
            </p:cNvCxnSpPr>
            <p:nvPr/>
          </p:nvCxnSpPr>
          <p:spPr bwMode="auto">
            <a:xfrm flipV="1">
              <a:off x="1504403" y="3601244"/>
              <a:ext cx="386310" cy="2381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3882261" y="2500312"/>
              <a:ext cx="611187" cy="3190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00" b="1" dirty="0" smtClean="0">
                  <a:latin typeface="+mn-lt"/>
                  <a:ea typeface="+mn-ea"/>
                  <a:cs typeface="+mn-cs"/>
                </a:rPr>
                <a:t>Agent</a:t>
              </a:r>
              <a:endParaRPr lang="en-US" sz="1000" b="1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949299" y="1828800"/>
              <a:ext cx="611187" cy="3190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00" b="1" dirty="0" smtClean="0">
                  <a:latin typeface="+mn-lt"/>
                  <a:ea typeface="+mn-ea"/>
                  <a:cs typeface="+mn-cs"/>
                </a:rPr>
                <a:t>Agent</a:t>
              </a:r>
              <a:endParaRPr lang="en-US" sz="1000" b="1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2949299" y="3048000"/>
              <a:ext cx="611187" cy="3190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00" b="1" dirty="0" smtClean="0">
                  <a:latin typeface="+mn-lt"/>
                  <a:ea typeface="+mn-ea"/>
                  <a:cs typeface="+mn-cs"/>
                </a:rPr>
                <a:t>Agent</a:t>
              </a:r>
              <a:endParaRPr lang="en-US" sz="1000" b="1" dirty="0"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6" name="Straight Arrow Connector 95"/>
            <p:cNvCxnSpPr>
              <a:cxnSpLocks noChangeShapeType="1"/>
              <a:stCxn id="75" idx="3"/>
              <a:endCxn id="92" idx="1"/>
            </p:cNvCxnSpPr>
            <p:nvPr/>
          </p:nvCxnSpPr>
          <p:spPr bwMode="auto">
            <a:xfrm flipV="1">
              <a:off x="2501900" y="1988344"/>
              <a:ext cx="447399" cy="266700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Arrow Connector 98"/>
            <p:cNvCxnSpPr>
              <a:cxnSpLocks noChangeShapeType="1"/>
              <a:stCxn id="76" idx="3"/>
              <a:endCxn id="93" idx="1"/>
            </p:cNvCxnSpPr>
            <p:nvPr/>
          </p:nvCxnSpPr>
          <p:spPr bwMode="auto">
            <a:xfrm>
              <a:off x="2501900" y="2940844"/>
              <a:ext cx="447399" cy="266700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Arrow Connector 101"/>
            <p:cNvCxnSpPr>
              <a:cxnSpLocks noChangeShapeType="1"/>
              <a:stCxn id="77" idx="3"/>
              <a:endCxn id="93" idx="1"/>
            </p:cNvCxnSpPr>
            <p:nvPr/>
          </p:nvCxnSpPr>
          <p:spPr bwMode="auto">
            <a:xfrm flipV="1">
              <a:off x="2501900" y="3207544"/>
              <a:ext cx="447399" cy="393700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Arrow Connector 104"/>
            <p:cNvCxnSpPr>
              <a:cxnSpLocks noChangeShapeType="1"/>
              <a:stCxn id="92" idx="3"/>
              <a:endCxn id="91" idx="1"/>
            </p:cNvCxnSpPr>
            <p:nvPr/>
          </p:nvCxnSpPr>
          <p:spPr bwMode="auto">
            <a:xfrm>
              <a:off x="3560486" y="1988344"/>
              <a:ext cx="321775" cy="671512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Straight Arrow Connector 107"/>
            <p:cNvCxnSpPr>
              <a:cxnSpLocks noChangeShapeType="1"/>
              <a:stCxn id="93" idx="3"/>
              <a:endCxn id="91" idx="1"/>
            </p:cNvCxnSpPr>
            <p:nvPr/>
          </p:nvCxnSpPr>
          <p:spPr bwMode="auto">
            <a:xfrm flipV="1">
              <a:off x="3560486" y="2659856"/>
              <a:ext cx="321775" cy="547688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Arrow Connector 110"/>
            <p:cNvCxnSpPr>
              <a:cxnSpLocks noChangeShapeType="1"/>
              <a:stCxn id="91" idx="3"/>
              <a:endCxn id="20507" idx="1"/>
            </p:cNvCxnSpPr>
            <p:nvPr/>
          </p:nvCxnSpPr>
          <p:spPr bwMode="auto">
            <a:xfrm>
              <a:off x="4493448" y="2659856"/>
              <a:ext cx="239398" cy="52388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stealth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" name="TextBox 50"/>
          <p:cNvSpPr txBox="1"/>
          <p:nvPr/>
        </p:nvSpPr>
        <p:spPr>
          <a:xfrm>
            <a:off x="290385" y="1301579"/>
            <a:ext cx="32560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A streaming data collection and aggregation system for massive volumes of data, such as RPC services, Log4J, Syslog, etc.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Indexing the Web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6</a:t>
            </a:fld>
            <a:endParaRPr lang="en-US" dirty="0">
              <a:latin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is huge</a:t>
            </a:r>
          </a:p>
          <a:p>
            <a:pPr lvl="1"/>
            <a:r>
              <a:rPr lang="en-US" dirty="0" smtClean="0"/>
              <a:t>Hundreds of millions of pages in 1999</a:t>
            </a:r>
          </a:p>
          <a:p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dirty="0" smtClean="0"/>
              <a:t>index it?</a:t>
            </a:r>
            <a:endParaRPr lang="en-US" dirty="0"/>
          </a:p>
          <a:p>
            <a:pPr lvl="1"/>
            <a:r>
              <a:rPr lang="en-US" dirty="0" smtClean="0"/>
              <a:t>Crawl all the pages</a:t>
            </a:r>
          </a:p>
          <a:p>
            <a:pPr lvl="1"/>
            <a:r>
              <a:rPr lang="en-US" dirty="0" smtClean="0"/>
              <a:t>Rank pages based on relevance metrics</a:t>
            </a:r>
          </a:p>
          <a:p>
            <a:pPr lvl="1"/>
            <a:r>
              <a:rPr lang="en-US" dirty="0" smtClean="0"/>
              <a:t>Build search index of keywords to pages</a:t>
            </a:r>
          </a:p>
          <a:p>
            <a:pPr lvl="1"/>
            <a:r>
              <a:rPr lang="en-US" dirty="0" smtClean="0"/>
              <a:t>Do it in real-time!</a:t>
            </a:r>
          </a:p>
        </p:txBody>
      </p:sp>
    </p:spTree>
    <p:extLst>
      <p:ext uri="{BB962C8B-B14F-4D97-AF65-F5344CB8AC3E}">
        <p14:creationId xmlns:p14="http://schemas.microsoft.com/office/powerpoint/2010/main" val="11992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3887" y="1143001"/>
            <a:ext cx="4769709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Relational database abstraction using a SQL like dialect called 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HiveQL</a:t>
            </a:r>
            <a:endParaRPr lang="en-US" sz="2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Statements are executed as one or more MapReduce Jobs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Hiv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82" y="38856"/>
            <a:ext cx="946517" cy="845949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34233" y="1285343"/>
            <a:ext cx="3781169" cy="3285067"/>
          </a:xfrm>
          <a:prstGeom prst="round2DiagRect">
            <a:avLst/>
          </a:prstGeom>
          <a:gradFill flip="none" rotWithShape="1">
            <a:gsLst>
              <a:gs pos="34000">
                <a:schemeClr val="tx1">
                  <a:alpha val="24000"/>
                </a:schemeClr>
              </a:gs>
              <a:gs pos="100000">
                <a:srgbClr val="000000">
                  <a:alpha val="1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31859C"/>
            </a:solidFill>
          </a:ln>
          <a:effectLst>
            <a:outerShdw blurRad="123825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/>
              <a:t>SELECT</a:t>
            </a:r>
          </a:p>
          <a:p>
            <a:pPr lvl="1"/>
            <a:r>
              <a:rPr lang="en-US" sz="2400" i="1" dirty="0" err="1"/>
              <a:t>s.word</a:t>
            </a:r>
            <a:r>
              <a:rPr lang="en-US" sz="2400" i="1" dirty="0"/>
              <a:t>, </a:t>
            </a:r>
            <a:r>
              <a:rPr lang="en-US" sz="2400" i="1" dirty="0" err="1"/>
              <a:t>s.freq</a:t>
            </a:r>
            <a:r>
              <a:rPr lang="en-US" sz="2400" i="1" dirty="0"/>
              <a:t>, </a:t>
            </a:r>
            <a:r>
              <a:rPr lang="en-US" sz="2400" i="1" dirty="0" err="1"/>
              <a:t>k.freq</a:t>
            </a:r>
            <a:endParaRPr lang="en-US" sz="2400" i="1" dirty="0"/>
          </a:p>
          <a:p>
            <a:r>
              <a:rPr lang="en-US" sz="2400" i="1" dirty="0"/>
              <a:t>FROM </a:t>
            </a:r>
            <a:r>
              <a:rPr lang="en-US" sz="2400" i="1" dirty="0" err="1"/>
              <a:t>shakespeare</a:t>
            </a:r>
            <a:r>
              <a:rPr lang="en-US" sz="2400" i="1" dirty="0"/>
              <a:t> </a:t>
            </a:r>
          </a:p>
          <a:p>
            <a:r>
              <a:rPr lang="en-US" sz="2400" i="1" dirty="0"/>
              <a:t>JOIN ON (</a:t>
            </a:r>
            <a:r>
              <a:rPr lang="en-US" sz="2400" i="1" dirty="0" err="1"/>
              <a:t>s.word</a:t>
            </a:r>
            <a:r>
              <a:rPr lang="en-US" sz="2400" i="1" dirty="0"/>
              <a:t>= </a:t>
            </a:r>
            <a:r>
              <a:rPr lang="en-US" sz="2400" i="1" dirty="0" err="1"/>
              <a:t>k.word</a:t>
            </a:r>
            <a:r>
              <a:rPr lang="en-US" sz="2400" i="1" dirty="0"/>
              <a:t>)</a:t>
            </a:r>
          </a:p>
          <a:p>
            <a:r>
              <a:rPr lang="en-US" sz="2400" i="1" dirty="0"/>
              <a:t>WHERE </a:t>
            </a:r>
            <a:r>
              <a:rPr lang="en-US" sz="2400" i="1" dirty="0" err="1"/>
              <a:t>s.freq</a:t>
            </a:r>
            <a:r>
              <a:rPr lang="en-US" sz="2400" i="1" dirty="0"/>
              <a:t> &gt;= 5; </a:t>
            </a:r>
          </a:p>
        </p:txBody>
      </p:sp>
    </p:spTree>
    <p:extLst>
      <p:ext uri="{BB962C8B-B14F-4D97-AF65-F5344CB8AC3E}">
        <p14:creationId xmlns:p14="http://schemas.microsoft.com/office/powerpoint/2010/main" val="9131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Impala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2050" name="Picture 2" descr="http://blog.cloudera.com/wp-content/uploads/2012/11/impal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84" y="198839"/>
            <a:ext cx="537520" cy="13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log.cloudera.com/blog/wp-content/uploads/2012/10/impal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70" y="1878227"/>
            <a:ext cx="4144572" cy="35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6887" y="1368162"/>
            <a:ext cx="41732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Modern MPP database built on top of HDFS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Really fast! Written in C++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10-100x faster than Hive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1" y="1219200"/>
            <a:ext cx="4296031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High-level 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scripting language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for </a:t>
            </a:r>
            <a:r>
              <a:rPr lang="en-US" sz="2400" dirty="0" err="1" smtClean="0">
                <a:solidFill>
                  <a:srgbClr val="FFFFFF"/>
                </a:solidFill>
                <a:cs typeface="Calibri"/>
              </a:rPr>
              <a:t>for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 executing one or more MapReduce jobs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Created to simplify authoring of MapReduce jobs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Can be extended with user defined functions</a:t>
            </a:r>
          </a:p>
        </p:txBody>
      </p:sp>
      <p:pic>
        <p:nvPicPr>
          <p:cNvPr id="3" name="Picture 2" descr="Pi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76200"/>
            <a:ext cx="1143000" cy="762000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5004487" y="1285342"/>
            <a:ext cx="3910915" cy="4802420"/>
          </a:xfrm>
          <a:prstGeom prst="round2DiagRect">
            <a:avLst/>
          </a:prstGeom>
          <a:gradFill flip="none" rotWithShape="1">
            <a:gsLst>
              <a:gs pos="34000">
                <a:schemeClr val="tx1">
                  <a:alpha val="24000"/>
                </a:schemeClr>
              </a:gs>
              <a:gs pos="100000">
                <a:srgbClr val="000000">
                  <a:alpha val="1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31859C"/>
            </a:solidFill>
          </a:ln>
          <a:effectLst>
            <a:outerShdw blurRad="123825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000" i="1" dirty="0" err="1"/>
              <a:t>emps</a:t>
            </a:r>
            <a:r>
              <a:rPr lang="en-US" sz="2000" i="1" dirty="0"/>
              <a:t> = LOAD 'people.txt’ AS (</a:t>
            </a:r>
            <a:r>
              <a:rPr lang="en-US" sz="2000" i="1" dirty="0" err="1"/>
              <a:t>id,name,salary</a:t>
            </a:r>
            <a:r>
              <a:rPr lang="en-US" sz="2000" i="1" dirty="0"/>
              <a:t>);</a:t>
            </a:r>
          </a:p>
          <a:p>
            <a:pPr>
              <a:lnSpc>
                <a:spcPct val="120000"/>
              </a:lnSpc>
            </a:pPr>
            <a:r>
              <a:rPr lang="en-US" sz="2000" i="1" dirty="0"/>
              <a:t>rich = FILTER </a:t>
            </a:r>
            <a:r>
              <a:rPr lang="en-US" sz="2000" i="1" dirty="0" err="1"/>
              <a:t>emps</a:t>
            </a:r>
            <a:r>
              <a:rPr lang="en-US" sz="2000" i="1" dirty="0"/>
              <a:t> BY salary &gt; 200000;</a:t>
            </a:r>
          </a:p>
          <a:p>
            <a:pPr>
              <a:lnSpc>
                <a:spcPct val="120000"/>
              </a:lnSpc>
            </a:pPr>
            <a:r>
              <a:rPr lang="en-US" sz="2000" i="1" dirty="0" err="1"/>
              <a:t>sorted_rich</a:t>
            </a:r>
            <a:r>
              <a:rPr lang="en-US" sz="2000" i="1" dirty="0"/>
              <a:t> = ORDER rich BY salary DESC;</a:t>
            </a:r>
          </a:p>
          <a:p>
            <a:pPr>
              <a:lnSpc>
                <a:spcPct val="120000"/>
              </a:lnSpc>
            </a:pPr>
            <a:r>
              <a:rPr lang="en-US" sz="2000" i="1" dirty="0"/>
              <a:t>STORE </a:t>
            </a:r>
            <a:r>
              <a:rPr lang="en-US" sz="2000" i="1" dirty="0" err="1"/>
              <a:t>sorted_rich</a:t>
            </a:r>
            <a:r>
              <a:rPr lang="en-US" sz="2000" i="1" dirty="0"/>
              <a:t> INTO ’rich_people.txt'; </a:t>
            </a:r>
          </a:p>
        </p:txBody>
      </p:sp>
    </p:spTree>
    <p:extLst>
      <p:ext uri="{BB962C8B-B14F-4D97-AF65-F5344CB8AC3E}">
        <p14:creationId xmlns:p14="http://schemas.microsoft.com/office/powerpoint/2010/main" val="15496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a typeface="ヒラギノ角ゴ ProN W3" charset="0"/>
                <a:cs typeface="Arial Black"/>
              </a:rPr>
              <a:t>HBase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-381" t="20158" r="381" b="8395"/>
          <a:stretch/>
        </p:blipFill>
        <p:spPr>
          <a:xfrm>
            <a:off x="4504089" y="2035058"/>
            <a:ext cx="4491139" cy="2910988"/>
          </a:xfrm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304800" y="6291072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913D36-5D07-4228-ACDA-B3825FFA9D99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8" name="Picture 7" descr="Hbas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1"/>
            <a:ext cx="1358900" cy="924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531" y="1301578"/>
            <a:ext cx="40298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ow-latency, distributed, columnar key-value store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Based on 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BigTable</a:t>
            </a:r>
            <a:endParaRPr lang="en-US" sz="2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Efficient random reads/writes on HDFS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Useful for frontend applications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cs typeface="Arial Black"/>
              </a:rPr>
              <a:t>Oozie</a:t>
            </a:r>
            <a:endParaRPr lang="en-US" dirty="0">
              <a:cs typeface="Arial Blac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9818" y="1242879"/>
            <a:ext cx="34598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>
                <a:solidFill>
                  <a:srgbClr val="FFFFFF"/>
                </a:solidFill>
                <a:cs typeface="Calibri"/>
              </a:rPr>
              <a:t>A workflow engine and scheduler built specifically for large-scale job orchestration on a </a:t>
            </a:r>
            <a:r>
              <a:rPr lang="en-US" sz="2400" dirty="0" err="1" smtClean="0">
                <a:solidFill>
                  <a:srgbClr val="FFFFFF"/>
                </a:solidFill>
                <a:cs typeface="Calibri"/>
              </a:rPr>
              <a:t>Hadoop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 cluster</a:t>
            </a:r>
            <a:endParaRPr lang="en-US" sz="24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3" name="Picture 2" descr="ooz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15938"/>
            <a:ext cx="2081686" cy="474163"/>
          </a:xfrm>
          <a:prstGeom prst="rect">
            <a:avLst/>
          </a:prstGeom>
        </p:spPr>
      </p:pic>
      <p:pic>
        <p:nvPicPr>
          <p:cNvPr id="12" name="Picture 11" descr="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54" y="1449859"/>
            <a:ext cx="487843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 Black"/>
              </a:rPr>
              <a:t>Hue</a:t>
            </a:r>
            <a:endParaRPr lang="en-US" dirty="0">
              <a:cs typeface="Arial Blac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625" y="1120345"/>
            <a:ext cx="4790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Hue is an open source web-based application for making it easier to use Apache </a:t>
            </a:r>
            <a:r>
              <a:rPr lang="en-US" sz="2400" dirty="0" err="1">
                <a:solidFill>
                  <a:schemeClr val="bg1"/>
                </a:solidFill>
              </a:rPr>
              <a:t>Hadoop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Hue </a:t>
            </a:r>
            <a:r>
              <a:rPr lang="en-US" sz="2400" dirty="0" smtClean="0">
                <a:solidFill>
                  <a:schemeClr val="bg1"/>
                </a:solidFill>
              </a:rPr>
              <a:t>features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File </a:t>
            </a:r>
            <a:r>
              <a:rPr lang="en-US" sz="2400" dirty="0">
                <a:solidFill>
                  <a:schemeClr val="bg1"/>
                </a:solidFill>
              </a:rPr>
              <a:t>Browser for </a:t>
            </a:r>
            <a:r>
              <a:rPr lang="en-US" sz="2400" dirty="0" smtClean="0">
                <a:solidFill>
                  <a:schemeClr val="bg1"/>
                </a:solidFill>
              </a:rPr>
              <a:t>HDFS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Job </a:t>
            </a:r>
            <a:r>
              <a:rPr lang="en-US" sz="2400" dirty="0">
                <a:solidFill>
                  <a:schemeClr val="bg1"/>
                </a:solidFill>
              </a:rPr>
              <a:t>Designer/Browser for </a:t>
            </a:r>
            <a:r>
              <a:rPr lang="en-US" sz="2400" dirty="0" smtClean="0">
                <a:solidFill>
                  <a:schemeClr val="bg1"/>
                </a:solidFill>
              </a:rPr>
              <a:t>MapReduce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Q</a:t>
            </a:r>
            <a:r>
              <a:rPr lang="en-US" sz="2400" dirty="0" smtClean="0">
                <a:solidFill>
                  <a:schemeClr val="bg1"/>
                </a:solidFill>
              </a:rPr>
              <a:t>uery </a:t>
            </a:r>
            <a:r>
              <a:rPr lang="en-US" sz="2400" dirty="0">
                <a:solidFill>
                  <a:schemeClr val="bg1"/>
                </a:solidFill>
              </a:rPr>
              <a:t>editors for Hive, Pig and Cloudera </a:t>
            </a:r>
            <a:r>
              <a:rPr lang="en-US" sz="2400" dirty="0" smtClean="0">
                <a:solidFill>
                  <a:schemeClr val="bg1"/>
                </a:solidFill>
              </a:rPr>
              <a:t>Impala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Oozie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AutoShape 2" descr="https://cwiki.apache.org/ZOOKEEPER/projectdescription.data/service.pn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docs.oracle.com/cd/E37231_01/doc.20/e36963/img/hu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63" y="1779372"/>
            <a:ext cx="3764100" cy="301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i0.twimg.com/profile_images/1252505253/elephant_rgb_s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2" y="93585"/>
            <a:ext cx="624015" cy="8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 Black"/>
              </a:rPr>
              <a:t>Zookeeper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3D36-5D07-4228-ACDA-B3825FFA9D99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1829" y="1120345"/>
            <a:ext cx="4790300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Zookeeper is a distributed consensus engine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Provides well-defined concurrent access semantics:</a:t>
            </a:r>
          </a:p>
          <a:p>
            <a:pPr marL="800100" lvl="2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Leader election</a:t>
            </a:r>
          </a:p>
          <a:p>
            <a:pPr marL="800100" lvl="2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Service discovery</a:t>
            </a:r>
          </a:p>
          <a:p>
            <a:pPr marL="800100" lvl="2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Distributed locking / mutual exclusion</a:t>
            </a:r>
          </a:p>
          <a:p>
            <a:pPr marL="800100" lvl="2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Message board / mailboxes</a:t>
            </a:r>
          </a:p>
        </p:txBody>
      </p:sp>
      <p:pic>
        <p:nvPicPr>
          <p:cNvPr id="3" name="Picture 2" descr="Zookeep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76201"/>
            <a:ext cx="535022" cy="762001"/>
          </a:xfrm>
          <a:prstGeom prst="rect">
            <a:avLst/>
          </a:prstGeom>
        </p:spPr>
      </p:pic>
      <p:sp>
        <p:nvSpPr>
          <p:cNvPr id="6" name="AutoShape 2" descr="https://cwiki.apache.org/ZOOKEEPER/projectdescription.data/service.pn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 descr="C:\Users\dpatton\Desktop\serv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915" y="1310763"/>
            <a:ext cx="3907263" cy="23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 110"/>
          <p:cNvSpPr/>
          <p:nvPr/>
        </p:nvSpPr>
        <p:spPr bwMode="gray">
          <a:xfrm>
            <a:off x="2137003" y="1470974"/>
            <a:ext cx="5170237" cy="3164908"/>
          </a:xfrm>
          <a:custGeom>
            <a:avLst/>
            <a:gdLst>
              <a:gd name="connsiteX0" fmla="*/ 1557867 w 1557867"/>
              <a:gd name="connsiteY0" fmla="*/ 16933 h 4351866"/>
              <a:gd name="connsiteX1" fmla="*/ 0 w 1557867"/>
              <a:gd name="connsiteY1" fmla="*/ 1032933 h 4351866"/>
              <a:gd name="connsiteX2" fmla="*/ 0 w 1557867"/>
              <a:gd name="connsiteY2" fmla="*/ 1346200 h 4351866"/>
              <a:gd name="connsiteX3" fmla="*/ 1540934 w 1557867"/>
              <a:gd name="connsiteY3" fmla="*/ 4351866 h 4351866"/>
              <a:gd name="connsiteX4" fmla="*/ 1557867 w 1557867"/>
              <a:gd name="connsiteY4" fmla="*/ 16933 h 4351866"/>
              <a:gd name="connsiteX0" fmla="*/ 1557867 w 1557867"/>
              <a:gd name="connsiteY0" fmla="*/ 16933 h 4351866"/>
              <a:gd name="connsiteX1" fmla="*/ 0 w 1557867"/>
              <a:gd name="connsiteY1" fmla="*/ 1032933 h 4351866"/>
              <a:gd name="connsiteX2" fmla="*/ 0 w 1557867"/>
              <a:gd name="connsiteY2" fmla="*/ 1803400 h 4351866"/>
              <a:gd name="connsiteX3" fmla="*/ 1540934 w 1557867"/>
              <a:gd name="connsiteY3" fmla="*/ 4351866 h 4351866"/>
              <a:gd name="connsiteX4" fmla="*/ 1557867 w 1557867"/>
              <a:gd name="connsiteY4" fmla="*/ 16933 h 4351866"/>
              <a:gd name="connsiteX0" fmla="*/ 1557867 w 1557867"/>
              <a:gd name="connsiteY0" fmla="*/ 16933 h 4351866"/>
              <a:gd name="connsiteX1" fmla="*/ 0 w 1557867"/>
              <a:gd name="connsiteY1" fmla="*/ 1490133 h 4351866"/>
              <a:gd name="connsiteX2" fmla="*/ 0 w 1557867"/>
              <a:gd name="connsiteY2" fmla="*/ 1803400 h 4351866"/>
              <a:gd name="connsiteX3" fmla="*/ 1540934 w 1557867"/>
              <a:gd name="connsiteY3" fmla="*/ 4351866 h 4351866"/>
              <a:gd name="connsiteX4" fmla="*/ 1557867 w 1557867"/>
              <a:gd name="connsiteY4" fmla="*/ 16933 h 4351866"/>
              <a:gd name="connsiteX0" fmla="*/ 1557867 w 1812375"/>
              <a:gd name="connsiteY0" fmla="*/ 16933 h 3208866"/>
              <a:gd name="connsiteX1" fmla="*/ 0 w 1812375"/>
              <a:gd name="connsiteY1" fmla="*/ 1490133 h 3208866"/>
              <a:gd name="connsiteX2" fmla="*/ 0 w 1812375"/>
              <a:gd name="connsiteY2" fmla="*/ 1803400 h 3208866"/>
              <a:gd name="connsiteX3" fmla="*/ 1806731 w 1812375"/>
              <a:gd name="connsiteY3" fmla="*/ 3208866 h 3208866"/>
              <a:gd name="connsiteX4" fmla="*/ 1557867 w 1812375"/>
              <a:gd name="connsiteY4" fmla="*/ 16933 h 3208866"/>
              <a:gd name="connsiteX0" fmla="*/ 1757215 w 1812375"/>
              <a:gd name="connsiteY0" fmla="*/ 16933 h 2142066"/>
              <a:gd name="connsiteX1" fmla="*/ 0 w 1812375"/>
              <a:gd name="connsiteY1" fmla="*/ 423333 h 2142066"/>
              <a:gd name="connsiteX2" fmla="*/ 0 w 1812375"/>
              <a:gd name="connsiteY2" fmla="*/ 736600 h 2142066"/>
              <a:gd name="connsiteX3" fmla="*/ 1806731 w 1812375"/>
              <a:gd name="connsiteY3" fmla="*/ 2142066 h 2142066"/>
              <a:gd name="connsiteX4" fmla="*/ 1757215 w 1812375"/>
              <a:gd name="connsiteY4" fmla="*/ 16933 h 2142066"/>
              <a:gd name="connsiteX0" fmla="*/ 1757215 w 1812375"/>
              <a:gd name="connsiteY0" fmla="*/ 76200 h 2201333"/>
              <a:gd name="connsiteX1" fmla="*/ 0 w 1812375"/>
              <a:gd name="connsiteY1" fmla="*/ 482600 h 2201333"/>
              <a:gd name="connsiteX2" fmla="*/ 0 w 1812375"/>
              <a:gd name="connsiteY2" fmla="*/ 795867 h 2201333"/>
              <a:gd name="connsiteX3" fmla="*/ 1806731 w 1812375"/>
              <a:gd name="connsiteY3" fmla="*/ 2201333 h 2201333"/>
              <a:gd name="connsiteX4" fmla="*/ 1757215 w 1812375"/>
              <a:gd name="connsiteY4" fmla="*/ 76200 h 2201333"/>
              <a:gd name="connsiteX0" fmla="*/ 1757215 w 1812375"/>
              <a:gd name="connsiteY0" fmla="*/ 76200 h 2201333"/>
              <a:gd name="connsiteX1" fmla="*/ 0 w 1812375"/>
              <a:gd name="connsiteY1" fmla="*/ 482600 h 2201333"/>
              <a:gd name="connsiteX2" fmla="*/ 0 w 1812375"/>
              <a:gd name="connsiteY2" fmla="*/ 795867 h 2201333"/>
              <a:gd name="connsiteX3" fmla="*/ 1806731 w 1812375"/>
              <a:gd name="connsiteY3" fmla="*/ 2201333 h 2201333"/>
              <a:gd name="connsiteX4" fmla="*/ 1757215 w 1812375"/>
              <a:gd name="connsiteY4" fmla="*/ 76200 h 2201333"/>
              <a:gd name="connsiteX0" fmla="*/ 1757215 w 1812375"/>
              <a:gd name="connsiteY0" fmla="*/ 76200 h 2201333"/>
              <a:gd name="connsiteX1" fmla="*/ 0 w 1812375"/>
              <a:gd name="connsiteY1" fmla="*/ 482600 h 2201333"/>
              <a:gd name="connsiteX2" fmla="*/ 0 w 1812375"/>
              <a:gd name="connsiteY2" fmla="*/ 795867 h 2201333"/>
              <a:gd name="connsiteX3" fmla="*/ 1806731 w 1812375"/>
              <a:gd name="connsiteY3" fmla="*/ 2201333 h 2201333"/>
              <a:gd name="connsiteX4" fmla="*/ 1757215 w 1812375"/>
              <a:gd name="connsiteY4" fmla="*/ 76200 h 2201333"/>
              <a:gd name="connsiteX0" fmla="*/ 1757215 w 1812375"/>
              <a:gd name="connsiteY0" fmla="*/ 76200 h 2201333"/>
              <a:gd name="connsiteX1" fmla="*/ 0 w 1812375"/>
              <a:gd name="connsiteY1" fmla="*/ 482600 h 2201333"/>
              <a:gd name="connsiteX2" fmla="*/ 0 w 1812375"/>
              <a:gd name="connsiteY2" fmla="*/ 795867 h 2201333"/>
              <a:gd name="connsiteX3" fmla="*/ 1806731 w 1812375"/>
              <a:gd name="connsiteY3" fmla="*/ 2201333 h 2201333"/>
              <a:gd name="connsiteX4" fmla="*/ 1757215 w 1812375"/>
              <a:gd name="connsiteY4" fmla="*/ 76200 h 2201333"/>
              <a:gd name="connsiteX0" fmla="*/ 1757215 w 1812375"/>
              <a:gd name="connsiteY0" fmla="*/ 0 h 2125133"/>
              <a:gd name="connsiteX1" fmla="*/ 0 w 1812375"/>
              <a:gd name="connsiteY1" fmla="*/ 406400 h 2125133"/>
              <a:gd name="connsiteX2" fmla="*/ 0 w 1812375"/>
              <a:gd name="connsiteY2" fmla="*/ 719667 h 2125133"/>
              <a:gd name="connsiteX3" fmla="*/ 1806731 w 1812375"/>
              <a:gd name="connsiteY3" fmla="*/ 2125133 h 2125133"/>
              <a:gd name="connsiteX4" fmla="*/ 1757215 w 1812375"/>
              <a:gd name="connsiteY4" fmla="*/ 0 h 2125133"/>
              <a:gd name="connsiteX0" fmla="*/ 1757215 w 1812375"/>
              <a:gd name="connsiteY0" fmla="*/ 0 h 2125133"/>
              <a:gd name="connsiteX1" fmla="*/ 0 w 1812375"/>
              <a:gd name="connsiteY1" fmla="*/ 406400 h 2125133"/>
              <a:gd name="connsiteX2" fmla="*/ 0 w 1812375"/>
              <a:gd name="connsiteY2" fmla="*/ 719667 h 2125133"/>
              <a:gd name="connsiteX3" fmla="*/ 1806731 w 1812375"/>
              <a:gd name="connsiteY3" fmla="*/ 2125133 h 2125133"/>
              <a:gd name="connsiteX4" fmla="*/ 1757215 w 1812375"/>
              <a:gd name="connsiteY4" fmla="*/ 0 h 2125133"/>
              <a:gd name="connsiteX0" fmla="*/ 1757215 w 1812375"/>
              <a:gd name="connsiteY0" fmla="*/ 0 h 2125133"/>
              <a:gd name="connsiteX1" fmla="*/ 0 w 1812375"/>
              <a:gd name="connsiteY1" fmla="*/ 406400 h 2125133"/>
              <a:gd name="connsiteX2" fmla="*/ 0 w 1812375"/>
              <a:gd name="connsiteY2" fmla="*/ 719667 h 2125133"/>
              <a:gd name="connsiteX3" fmla="*/ 1806731 w 1812375"/>
              <a:gd name="connsiteY3" fmla="*/ 2125133 h 2125133"/>
              <a:gd name="connsiteX4" fmla="*/ 1757215 w 1812375"/>
              <a:gd name="connsiteY4" fmla="*/ 0 h 2125133"/>
              <a:gd name="connsiteX0" fmla="*/ 1757215 w 1812375"/>
              <a:gd name="connsiteY0" fmla="*/ 0 h 2125133"/>
              <a:gd name="connsiteX1" fmla="*/ 0 w 1812375"/>
              <a:gd name="connsiteY1" fmla="*/ 406400 h 2125133"/>
              <a:gd name="connsiteX2" fmla="*/ 0 w 1812375"/>
              <a:gd name="connsiteY2" fmla="*/ 719667 h 2125133"/>
              <a:gd name="connsiteX3" fmla="*/ 1806731 w 1812375"/>
              <a:gd name="connsiteY3" fmla="*/ 2125133 h 2125133"/>
              <a:gd name="connsiteX4" fmla="*/ 1757215 w 1812375"/>
              <a:gd name="connsiteY4" fmla="*/ 0 h 2125133"/>
              <a:gd name="connsiteX0" fmla="*/ 1757215 w 1812375"/>
              <a:gd name="connsiteY0" fmla="*/ 0 h 2125133"/>
              <a:gd name="connsiteX1" fmla="*/ 0 w 1812375"/>
              <a:gd name="connsiteY1" fmla="*/ 406400 h 2125133"/>
              <a:gd name="connsiteX2" fmla="*/ 0 w 1812375"/>
              <a:gd name="connsiteY2" fmla="*/ 719667 h 2125133"/>
              <a:gd name="connsiteX3" fmla="*/ 1806731 w 1812375"/>
              <a:gd name="connsiteY3" fmla="*/ 2125133 h 2125133"/>
              <a:gd name="connsiteX4" fmla="*/ 1757215 w 1812375"/>
              <a:gd name="connsiteY4" fmla="*/ 0 h 2125133"/>
              <a:gd name="connsiteX0" fmla="*/ 1757215 w 1812375"/>
              <a:gd name="connsiteY0" fmla="*/ 0 h 2125133"/>
              <a:gd name="connsiteX1" fmla="*/ 0 w 1812375"/>
              <a:gd name="connsiteY1" fmla="*/ 406400 h 2125133"/>
              <a:gd name="connsiteX2" fmla="*/ 0 w 1812375"/>
              <a:gd name="connsiteY2" fmla="*/ 719667 h 2125133"/>
              <a:gd name="connsiteX3" fmla="*/ 1806731 w 1812375"/>
              <a:gd name="connsiteY3" fmla="*/ 2125133 h 2125133"/>
              <a:gd name="connsiteX4" fmla="*/ 1757215 w 1812375"/>
              <a:gd name="connsiteY4" fmla="*/ 0 h 2125133"/>
              <a:gd name="connsiteX0" fmla="*/ 2089462 w 2104229"/>
              <a:gd name="connsiteY0" fmla="*/ 0 h 4030133"/>
              <a:gd name="connsiteX1" fmla="*/ 0 w 2104229"/>
              <a:gd name="connsiteY1" fmla="*/ 2311400 h 4030133"/>
              <a:gd name="connsiteX2" fmla="*/ 0 w 2104229"/>
              <a:gd name="connsiteY2" fmla="*/ 2624667 h 4030133"/>
              <a:gd name="connsiteX3" fmla="*/ 1806731 w 2104229"/>
              <a:gd name="connsiteY3" fmla="*/ 4030133 h 4030133"/>
              <a:gd name="connsiteX4" fmla="*/ 2089462 w 2104229"/>
              <a:gd name="connsiteY4" fmla="*/ 0 h 4030133"/>
              <a:gd name="connsiteX0" fmla="*/ 2089462 w 4935493"/>
              <a:gd name="connsiteY0" fmla="*/ 0 h 3344333"/>
              <a:gd name="connsiteX1" fmla="*/ 0 w 4935493"/>
              <a:gd name="connsiteY1" fmla="*/ 2311400 h 3344333"/>
              <a:gd name="connsiteX2" fmla="*/ 0 w 4935493"/>
              <a:gd name="connsiteY2" fmla="*/ 2624667 h 3344333"/>
              <a:gd name="connsiteX3" fmla="*/ 4929849 w 4935493"/>
              <a:gd name="connsiteY3" fmla="*/ 3344333 h 3344333"/>
              <a:gd name="connsiteX4" fmla="*/ 2089462 w 4935493"/>
              <a:gd name="connsiteY4" fmla="*/ 0 h 3344333"/>
              <a:gd name="connsiteX0" fmla="*/ 2089462 w 5400638"/>
              <a:gd name="connsiteY0" fmla="*/ 0 h 3191933"/>
              <a:gd name="connsiteX1" fmla="*/ 0 w 5400638"/>
              <a:gd name="connsiteY1" fmla="*/ 2311400 h 3191933"/>
              <a:gd name="connsiteX2" fmla="*/ 0 w 5400638"/>
              <a:gd name="connsiteY2" fmla="*/ 2624667 h 3191933"/>
              <a:gd name="connsiteX3" fmla="*/ 5394994 w 5400638"/>
              <a:gd name="connsiteY3" fmla="*/ 3191933 h 3191933"/>
              <a:gd name="connsiteX4" fmla="*/ 2089462 w 5400638"/>
              <a:gd name="connsiteY4" fmla="*/ 0 h 3191933"/>
              <a:gd name="connsiteX0" fmla="*/ 2089462 w 5400638"/>
              <a:gd name="connsiteY0" fmla="*/ 0 h 3191933"/>
              <a:gd name="connsiteX1" fmla="*/ 0 w 5400638"/>
              <a:gd name="connsiteY1" fmla="*/ 2311400 h 3191933"/>
              <a:gd name="connsiteX2" fmla="*/ 0 w 5400638"/>
              <a:gd name="connsiteY2" fmla="*/ 2624667 h 3191933"/>
              <a:gd name="connsiteX3" fmla="*/ 5394994 w 5400638"/>
              <a:gd name="connsiteY3" fmla="*/ 3191933 h 3191933"/>
              <a:gd name="connsiteX4" fmla="*/ 2089462 w 5400638"/>
              <a:gd name="connsiteY4" fmla="*/ 0 h 3191933"/>
              <a:gd name="connsiteX0" fmla="*/ 2089462 w 5400638"/>
              <a:gd name="connsiteY0" fmla="*/ 0 h 3191933"/>
              <a:gd name="connsiteX1" fmla="*/ 0 w 5400638"/>
              <a:gd name="connsiteY1" fmla="*/ 2311400 h 3191933"/>
              <a:gd name="connsiteX2" fmla="*/ 0 w 5400638"/>
              <a:gd name="connsiteY2" fmla="*/ 2624667 h 3191933"/>
              <a:gd name="connsiteX3" fmla="*/ 5394994 w 5400638"/>
              <a:gd name="connsiteY3" fmla="*/ 3191933 h 3191933"/>
              <a:gd name="connsiteX4" fmla="*/ 2089462 w 5400638"/>
              <a:gd name="connsiteY4" fmla="*/ 0 h 3191933"/>
              <a:gd name="connsiteX0" fmla="*/ 2089462 w 5400638"/>
              <a:gd name="connsiteY0" fmla="*/ 0 h 3191933"/>
              <a:gd name="connsiteX1" fmla="*/ 0 w 5400638"/>
              <a:gd name="connsiteY1" fmla="*/ 2311400 h 3191933"/>
              <a:gd name="connsiteX2" fmla="*/ 0 w 5400638"/>
              <a:gd name="connsiteY2" fmla="*/ 2624667 h 3191933"/>
              <a:gd name="connsiteX3" fmla="*/ 5394994 w 5400638"/>
              <a:gd name="connsiteY3" fmla="*/ 3191933 h 3191933"/>
              <a:gd name="connsiteX4" fmla="*/ 2089462 w 5400638"/>
              <a:gd name="connsiteY4" fmla="*/ 0 h 3191933"/>
              <a:gd name="connsiteX0" fmla="*/ 1491418 w 5400638"/>
              <a:gd name="connsiteY0" fmla="*/ 0 h 3191933"/>
              <a:gd name="connsiteX1" fmla="*/ 0 w 5400638"/>
              <a:gd name="connsiteY1" fmla="*/ 2311400 h 3191933"/>
              <a:gd name="connsiteX2" fmla="*/ 0 w 5400638"/>
              <a:gd name="connsiteY2" fmla="*/ 2624667 h 3191933"/>
              <a:gd name="connsiteX3" fmla="*/ 5394994 w 5400638"/>
              <a:gd name="connsiteY3" fmla="*/ 3191933 h 3191933"/>
              <a:gd name="connsiteX4" fmla="*/ 1491418 w 5400638"/>
              <a:gd name="connsiteY4" fmla="*/ 0 h 3191933"/>
              <a:gd name="connsiteX0" fmla="*/ 1491418 w 5400638"/>
              <a:gd name="connsiteY0" fmla="*/ 0 h 3191933"/>
              <a:gd name="connsiteX1" fmla="*/ 0 w 5400638"/>
              <a:gd name="connsiteY1" fmla="*/ 2311400 h 3191933"/>
              <a:gd name="connsiteX2" fmla="*/ 930290 w 5400638"/>
              <a:gd name="connsiteY2" fmla="*/ 2624667 h 3191933"/>
              <a:gd name="connsiteX3" fmla="*/ 5394994 w 5400638"/>
              <a:gd name="connsiteY3" fmla="*/ 3191933 h 3191933"/>
              <a:gd name="connsiteX4" fmla="*/ 1491418 w 5400638"/>
              <a:gd name="connsiteY4" fmla="*/ 0 h 3191933"/>
              <a:gd name="connsiteX0" fmla="*/ 1491418 w 5400638"/>
              <a:gd name="connsiteY0" fmla="*/ 0 h 3191933"/>
              <a:gd name="connsiteX1" fmla="*/ 0 w 5400638"/>
              <a:gd name="connsiteY1" fmla="*/ 2311400 h 3191933"/>
              <a:gd name="connsiteX2" fmla="*/ 930290 w 5400638"/>
              <a:gd name="connsiteY2" fmla="*/ 2624667 h 3191933"/>
              <a:gd name="connsiteX3" fmla="*/ 5394994 w 5400638"/>
              <a:gd name="connsiteY3" fmla="*/ 3191933 h 3191933"/>
              <a:gd name="connsiteX4" fmla="*/ 1491418 w 5400638"/>
              <a:gd name="connsiteY4" fmla="*/ 0 h 3191933"/>
              <a:gd name="connsiteX0" fmla="*/ 1491418 w 5400638"/>
              <a:gd name="connsiteY0" fmla="*/ 0 h 3191933"/>
              <a:gd name="connsiteX1" fmla="*/ 0 w 5400638"/>
              <a:gd name="connsiteY1" fmla="*/ 2311400 h 3191933"/>
              <a:gd name="connsiteX2" fmla="*/ 930290 w 5400638"/>
              <a:gd name="connsiteY2" fmla="*/ 3005667 h 3191933"/>
              <a:gd name="connsiteX3" fmla="*/ 5394994 w 5400638"/>
              <a:gd name="connsiteY3" fmla="*/ 3191933 h 3191933"/>
              <a:gd name="connsiteX4" fmla="*/ 1491418 w 5400638"/>
              <a:gd name="connsiteY4" fmla="*/ 0 h 3191933"/>
              <a:gd name="connsiteX0" fmla="*/ 1491418 w 5400638"/>
              <a:gd name="connsiteY0" fmla="*/ 0 h 3191933"/>
              <a:gd name="connsiteX1" fmla="*/ 0 w 5400638"/>
              <a:gd name="connsiteY1" fmla="*/ 2311400 h 3191933"/>
              <a:gd name="connsiteX2" fmla="*/ 930290 w 5400638"/>
              <a:gd name="connsiteY2" fmla="*/ 3005667 h 3191933"/>
              <a:gd name="connsiteX3" fmla="*/ 5394994 w 5400638"/>
              <a:gd name="connsiteY3" fmla="*/ 3191933 h 3191933"/>
              <a:gd name="connsiteX4" fmla="*/ 1491418 w 5400638"/>
              <a:gd name="connsiteY4" fmla="*/ 0 h 3191933"/>
              <a:gd name="connsiteX0" fmla="*/ 2753955 w 6663175"/>
              <a:gd name="connsiteY0" fmla="*/ 0 h 3191933"/>
              <a:gd name="connsiteX1" fmla="*/ 1262537 w 6663175"/>
              <a:gd name="connsiteY1" fmla="*/ 23114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395436 w 6663175"/>
              <a:gd name="connsiteY1" fmla="*/ 1778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13290 w 6663175"/>
              <a:gd name="connsiteY3" fmla="*/ 2458720 h 3191933"/>
              <a:gd name="connsiteX4" fmla="*/ 2192827 w 6663175"/>
              <a:gd name="connsiteY4" fmla="*/ 3005667 h 3191933"/>
              <a:gd name="connsiteX5" fmla="*/ 6657531 w 6663175"/>
              <a:gd name="connsiteY5" fmla="*/ 3191933 h 3191933"/>
              <a:gd name="connsiteX6" fmla="*/ 2753955 w 6663175"/>
              <a:gd name="connsiteY6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4430 w 6663175"/>
              <a:gd name="connsiteY3" fmla="*/ 1925320 h 3191933"/>
              <a:gd name="connsiteX4" fmla="*/ 13290 w 6663175"/>
              <a:gd name="connsiteY4" fmla="*/ 2458720 h 3191933"/>
              <a:gd name="connsiteX5" fmla="*/ 2192827 w 6663175"/>
              <a:gd name="connsiteY5" fmla="*/ 3005667 h 3191933"/>
              <a:gd name="connsiteX6" fmla="*/ 6657531 w 6663175"/>
              <a:gd name="connsiteY6" fmla="*/ 3191933 h 3191933"/>
              <a:gd name="connsiteX7" fmla="*/ 2753955 w 6663175"/>
              <a:gd name="connsiteY7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4430 w 6663175"/>
              <a:gd name="connsiteY3" fmla="*/ 1925320 h 3191933"/>
              <a:gd name="connsiteX4" fmla="*/ 810682 w 6663175"/>
              <a:gd name="connsiteY4" fmla="*/ 2463800 h 3191933"/>
              <a:gd name="connsiteX5" fmla="*/ 13290 w 6663175"/>
              <a:gd name="connsiteY5" fmla="*/ 2458720 h 3191933"/>
              <a:gd name="connsiteX6" fmla="*/ 2192827 w 6663175"/>
              <a:gd name="connsiteY6" fmla="*/ 3005667 h 3191933"/>
              <a:gd name="connsiteX7" fmla="*/ 6657531 w 6663175"/>
              <a:gd name="connsiteY7" fmla="*/ 3191933 h 3191933"/>
              <a:gd name="connsiteX8" fmla="*/ 2753955 w 6663175"/>
              <a:gd name="connsiteY8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4430 w 6663175"/>
              <a:gd name="connsiteY3" fmla="*/ 1925320 h 3191933"/>
              <a:gd name="connsiteX4" fmla="*/ 13290 w 6663175"/>
              <a:gd name="connsiteY4" fmla="*/ 2458720 h 3191933"/>
              <a:gd name="connsiteX5" fmla="*/ 2192827 w 6663175"/>
              <a:gd name="connsiteY5" fmla="*/ 3005667 h 3191933"/>
              <a:gd name="connsiteX6" fmla="*/ 6657531 w 6663175"/>
              <a:gd name="connsiteY6" fmla="*/ 3191933 h 3191933"/>
              <a:gd name="connsiteX7" fmla="*/ 2753955 w 6663175"/>
              <a:gd name="connsiteY7" fmla="*/ 0 h 3191933"/>
              <a:gd name="connsiteX0" fmla="*/ 3106136 w 7015356"/>
              <a:gd name="connsiteY0" fmla="*/ 0 h 3191933"/>
              <a:gd name="connsiteX1" fmla="*/ 352182 w 7015356"/>
              <a:gd name="connsiteY1" fmla="*/ 2159000 h 3191933"/>
              <a:gd name="connsiteX2" fmla="*/ 352181 w 7015356"/>
              <a:gd name="connsiteY2" fmla="*/ 2153920 h 3191933"/>
              <a:gd name="connsiteX3" fmla="*/ 365471 w 7015356"/>
              <a:gd name="connsiteY3" fmla="*/ 2458720 h 3191933"/>
              <a:gd name="connsiteX4" fmla="*/ 2545008 w 7015356"/>
              <a:gd name="connsiteY4" fmla="*/ 3005667 h 3191933"/>
              <a:gd name="connsiteX5" fmla="*/ 7009712 w 7015356"/>
              <a:gd name="connsiteY5" fmla="*/ 3191933 h 3191933"/>
              <a:gd name="connsiteX6" fmla="*/ 3106136 w 7015356"/>
              <a:gd name="connsiteY6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753955 w 6663175"/>
              <a:gd name="connsiteY0" fmla="*/ 0 h 3191933"/>
              <a:gd name="connsiteX1" fmla="*/ 1 w 6663175"/>
              <a:gd name="connsiteY1" fmla="*/ 2159000 h 3191933"/>
              <a:gd name="connsiteX2" fmla="*/ 0 w 6663175"/>
              <a:gd name="connsiteY2" fmla="*/ 2153920 h 3191933"/>
              <a:gd name="connsiteX3" fmla="*/ 2192827 w 6663175"/>
              <a:gd name="connsiteY3" fmla="*/ 3005667 h 3191933"/>
              <a:gd name="connsiteX4" fmla="*/ 6657531 w 6663175"/>
              <a:gd name="connsiteY4" fmla="*/ 3191933 h 3191933"/>
              <a:gd name="connsiteX5" fmla="*/ 2753955 w 6663175"/>
              <a:gd name="connsiteY5" fmla="*/ 0 h 3191933"/>
              <a:gd name="connsiteX0" fmla="*/ 2849199 w 6758419"/>
              <a:gd name="connsiteY0" fmla="*/ 0 h 3191933"/>
              <a:gd name="connsiteX1" fmla="*/ 95245 w 6758419"/>
              <a:gd name="connsiteY1" fmla="*/ 2159000 h 3191933"/>
              <a:gd name="connsiteX2" fmla="*/ 95244 w 6758419"/>
              <a:gd name="connsiteY2" fmla="*/ 2153920 h 3191933"/>
              <a:gd name="connsiteX3" fmla="*/ 365471 w 6758419"/>
              <a:gd name="connsiteY3" fmla="*/ 1838960 h 3191933"/>
              <a:gd name="connsiteX4" fmla="*/ 2288071 w 6758419"/>
              <a:gd name="connsiteY4" fmla="*/ 3005667 h 3191933"/>
              <a:gd name="connsiteX5" fmla="*/ 6752775 w 6758419"/>
              <a:gd name="connsiteY5" fmla="*/ 3191933 h 3191933"/>
              <a:gd name="connsiteX6" fmla="*/ 2849199 w 6758419"/>
              <a:gd name="connsiteY6" fmla="*/ 0 h 3191933"/>
              <a:gd name="connsiteX0" fmla="*/ 3167909 w 7077129"/>
              <a:gd name="connsiteY0" fmla="*/ 0 h 3191933"/>
              <a:gd name="connsiteX1" fmla="*/ 413955 w 7077129"/>
              <a:gd name="connsiteY1" fmla="*/ 2159000 h 3191933"/>
              <a:gd name="connsiteX2" fmla="*/ 684181 w 7077129"/>
              <a:gd name="connsiteY2" fmla="*/ 1838960 h 3191933"/>
              <a:gd name="connsiteX3" fmla="*/ 2606781 w 7077129"/>
              <a:gd name="connsiteY3" fmla="*/ 3005667 h 3191933"/>
              <a:gd name="connsiteX4" fmla="*/ 7071485 w 7077129"/>
              <a:gd name="connsiteY4" fmla="*/ 3191933 h 3191933"/>
              <a:gd name="connsiteX5" fmla="*/ 3167909 w 7077129"/>
              <a:gd name="connsiteY5" fmla="*/ 0 h 3191933"/>
              <a:gd name="connsiteX0" fmla="*/ 2483728 w 6392948"/>
              <a:gd name="connsiteY0" fmla="*/ 225495 h 3417428"/>
              <a:gd name="connsiteX1" fmla="*/ 0 w 6392948"/>
              <a:gd name="connsiteY1" fmla="*/ 2064455 h 3417428"/>
              <a:gd name="connsiteX2" fmla="*/ 1922600 w 6392948"/>
              <a:gd name="connsiteY2" fmla="*/ 3231162 h 3417428"/>
              <a:gd name="connsiteX3" fmla="*/ 6387304 w 6392948"/>
              <a:gd name="connsiteY3" fmla="*/ 3417428 h 3417428"/>
              <a:gd name="connsiteX4" fmla="*/ 2483728 w 6392948"/>
              <a:gd name="connsiteY4" fmla="*/ 225495 h 3417428"/>
              <a:gd name="connsiteX0" fmla="*/ 2749525 w 6658745"/>
              <a:gd name="connsiteY0" fmla="*/ 225495 h 3417428"/>
              <a:gd name="connsiteX1" fmla="*/ 0 w 6658745"/>
              <a:gd name="connsiteY1" fmla="*/ 2293055 h 3417428"/>
              <a:gd name="connsiteX2" fmla="*/ 2188397 w 6658745"/>
              <a:gd name="connsiteY2" fmla="*/ 3231162 h 3417428"/>
              <a:gd name="connsiteX3" fmla="*/ 6653101 w 6658745"/>
              <a:gd name="connsiteY3" fmla="*/ 3417428 h 3417428"/>
              <a:gd name="connsiteX4" fmla="*/ 2749525 w 6658745"/>
              <a:gd name="connsiteY4" fmla="*/ 225495 h 3417428"/>
              <a:gd name="connsiteX0" fmla="*/ 2749525 w 6658745"/>
              <a:gd name="connsiteY0" fmla="*/ 225495 h 3417428"/>
              <a:gd name="connsiteX1" fmla="*/ 0 w 6658745"/>
              <a:gd name="connsiteY1" fmla="*/ 2293055 h 3417428"/>
              <a:gd name="connsiteX2" fmla="*/ 2188397 w 6658745"/>
              <a:gd name="connsiteY2" fmla="*/ 3231162 h 3417428"/>
              <a:gd name="connsiteX3" fmla="*/ 6653101 w 6658745"/>
              <a:gd name="connsiteY3" fmla="*/ 3417428 h 3417428"/>
              <a:gd name="connsiteX4" fmla="*/ 2749525 w 6658745"/>
              <a:gd name="connsiteY4" fmla="*/ 225495 h 3417428"/>
              <a:gd name="connsiteX0" fmla="*/ 2749525 w 6658745"/>
              <a:gd name="connsiteY0" fmla="*/ 0 h 3191933"/>
              <a:gd name="connsiteX1" fmla="*/ 0 w 6658745"/>
              <a:gd name="connsiteY1" fmla="*/ 2067560 h 3191933"/>
              <a:gd name="connsiteX2" fmla="*/ 2188397 w 6658745"/>
              <a:gd name="connsiteY2" fmla="*/ 3005667 h 3191933"/>
              <a:gd name="connsiteX3" fmla="*/ 6653101 w 6658745"/>
              <a:gd name="connsiteY3" fmla="*/ 3191933 h 3191933"/>
              <a:gd name="connsiteX4" fmla="*/ 2749525 w 6658745"/>
              <a:gd name="connsiteY4" fmla="*/ 0 h 3191933"/>
              <a:gd name="connsiteX0" fmla="*/ 2749525 w 6658745"/>
              <a:gd name="connsiteY0" fmla="*/ 0 h 3191933"/>
              <a:gd name="connsiteX1" fmla="*/ 0 w 6658745"/>
              <a:gd name="connsiteY1" fmla="*/ 2067560 h 3191933"/>
              <a:gd name="connsiteX2" fmla="*/ 2188397 w 6658745"/>
              <a:gd name="connsiteY2" fmla="*/ 3005667 h 3191933"/>
              <a:gd name="connsiteX3" fmla="*/ 6653101 w 6658745"/>
              <a:gd name="connsiteY3" fmla="*/ 3191933 h 3191933"/>
              <a:gd name="connsiteX4" fmla="*/ 2749525 w 6658745"/>
              <a:gd name="connsiteY4" fmla="*/ 0 h 3191933"/>
              <a:gd name="connsiteX0" fmla="*/ 2749525 w 6658745"/>
              <a:gd name="connsiteY0" fmla="*/ 0 h 3191933"/>
              <a:gd name="connsiteX1" fmla="*/ 0 w 6658745"/>
              <a:gd name="connsiteY1" fmla="*/ 2067560 h 3191933"/>
              <a:gd name="connsiteX2" fmla="*/ 2188397 w 6658745"/>
              <a:gd name="connsiteY2" fmla="*/ 3005667 h 3191933"/>
              <a:gd name="connsiteX3" fmla="*/ 6653101 w 6658745"/>
              <a:gd name="connsiteY3" fmla="*/ 3191933 h 3191933"/>
              <a:gd name="connsiteX4" fmla="*/ 2749525 w 6658745"/>
              <a:gd name="connsiteY4" fmla="*/ 0 h 3191933"/>
              <a:gd name="connsiteX0" fmla="*/ 2749525 w 6924542"/>
              <a:gd name="connsiteY0" fmla="*/ 0 h 3005667"/>
              <a:gd name="connsiteX1" fmla="*/ 0 w 6924542"/>
              <a:gd name="connsiteY1" fmla="*/ 2067560 h 3005667"/>
              <a:gd name="connsiteX2" fmla="*/ 2188397 w 6924542"/>
              <a:gd name="connsiteY2" fmla="*/ 3005667 h 3005667"/>
              <a:gd name="connsiteX3" fmla="*/ 6918898 w 6924542"/>
              <a:gd name="connsiteY3" fmla="*/ 2429933 h 3005667"/>
              <a:gd name="connsiteX4" fmla="*/ 2749525 w 6924542"/>
              <a:gd name="connsiteY4" fmla="*/ 0 h 3005667"/>
              <a:gd name="connsiteX0" fmla="*/ 2749525 w 6918898"/>
              <a:gd name="connsiteY0" fmla="*/ 0 h 3005667"/>
              <a:gd name="connsiteX1" fmla="*/ 0 w 6918898"/>
              <a:gd name="connsiteY1" fmla="*/ 2067560 h 3005667"/>
              <a:gd name="connsiteX2" fmla="*/ 2188397 w 6918898"/>
              <a:gd name="connsiteY2" fmla="*/ 3005667 h 3005667"/>
              <a:gd name="connsiteX3" fmla="*/ 6918898 w 6918898"/>
              <a:gd name="connsiteY3" fmla="*/ 2429933 h 3005667"/>
              <a:gd name="connsiteX4" fmla="*/ 2749525 w 6918898"/>
              <a:gd name="connsiteY4" fmla="*/ 0 h 3005667"/>
              <a:gd name="connsiteX0" fmla="*/ 2749525 w 6918898"/>
              <a:gd name="connsiteY0" fmla="*/ 0 h 3005667"/>
              <a:gd name="connsiteX1" fmla="*/ 0 w 6918898"/>
              <a:gd name="connsiteY1" fmla="*/ 2067560 h 3005667"/>
              <a:gd name="connsiteX2" fmla="*/ 2188397 w 6918898"/>
              <a:gd name="connsiteY2" fmla="*/ 3005667 h 3005667"/>
              <a:gd name="connsiteX3" fmla="*/ 6918898 w 6918898"/>
              <a:gd name="connsiteY3" fmla="*/ 2429933 h 3005667"/>
              <a:gd name="connsiteX4" fmla="*/ 2749525 w 6918898"/>
              <a:gd name="connsiteY4" fmla="*/ 0 h 3005667"/>
              <a:gd name="connsiteX0" fmla="*/ 2749525 w 6918899"/>
              <a:gd name="connsiteY0" fmla="*/ 0 h 3005667"/>
              <a:gd name="connsiteX1" fmla="*/ 0 w 6918899"/>
              <a:gd name="connsiteY1" fmla="*/ 2067560 h 3005667"/>
              <a:gd name="connsiteX2" fmla="*/ 2188397 w 6918899"/>
              <a:gd name="connsiteY2" fmla="*/ 3005667 h 3005667"/>
              <a:gd name="connsiteX3" fmla="*/ 6918899 w 6918899"/>
              <a:gd name="connsiteY3" fmla="*/ 1210733 h 3005667"/>
              <a:gd name="connsiteX4" fmla="*/ 2749525 w 6918899"/>
              <a:gd name="connsiteY4" fmla="*/ 0 h 3005667"/>
              <a:gd name="connsiteX0" fmla="*/ 2749525 w 6918899"/>
              <a:gd name="connsiteY0" fmla="*/ 0 h 3005667"/>
              <a:gd name="connsiteX1" fmla="*/ 0 w 6918899"/>
              <a:gd name="connsiteY1" fmla="*/ 2067560 h 3005667"/>
              <a:gd name="connsiteX2" fmla="*/ 2188397 w 6918899"/>
              <a:gd name="connsiteY2" fmla="*/ 3005667 h 3005667"/>
              <a:gd name="connsiteX3" fmla="*/ 6918899 w 6918899"/>
              <a:gd name="connsiteY3" fmla="*/ 1210733 h 3005667"/>
              <a:gd name="connsiteX4" fmla="*/ 2749525 w 6918899"/>
              <a:gd name="connsiteY4" fmla="*/ 0 h 3005667"/>
              <a:gd name="connsiteX0" fmla="*/ 2749525 w 6918899"/>
              <a:gd name="connsiteY0" fmla="*/ 0 h 3005667"/>
              <a:gd name="connsiteX1" fmla="*/ 0 w 6918899"/>
              <a:gd name="connsiteY1" fmla="*/ 2067560 h 3005667"/>
              <a:gd name="connsiteX2" fmla="*/ 2188397 w 6918899"/>
              <a:gd name="connsiteY2" fmla="*/ 3005667 h 3005667"/>
              <a:gd name="connsiteX3" fmla="*/ 6918899 w 6918899"/>
              <a:gd name="connsiteY3" fmla="*/ 1210733 h 3005667"/>
              <a:gd name="connsiteX4" fmla="*/ 2749525 w 6918899"/>
              <a:gd name="connsiteY4" fmla="*/ 0 h 3005667"/>
              <a:gd name="connsiteX0" fmla="*/ 1060741 w 6918899"/>
              <a:gd name="connsiteY0" fmla="*/ 0 h 3310467"/>
              <a:gd name="connsiteX1" fmla="*/ 0 w 6918899"/>
              <a:gd name="connsiteY1" fmla="*/ 2372360 h 3310467"/>
              <a:gd name="connsiteX2" fmla="*/ 2188397 w 6918899"/>
              <a:gd name="connsiteY2" fmla="*/ 3310467 h 3310467"/>
              <a:gd name="connsiteX3" fmla="*/ 6918899 w 6918899"/>
              <a:gd name="connsiteY3" fmla="*/ 1515533 h 3310467"/>
              <a:gd name="connsiteX4" fmla="*/ 1060741 w 6918899"/>
              <a:gd name="connsiteY4" fmla="*/ 0 h 3310467"/>
              <a:gd name="connsiteX0" fmla="*/ 1060741 w 6918899"/>
              <a:gd name="connsiteY0" fmla="*/ 0 h 3310467"/>
              <a:gd name="connsiteX1" fmla="*/ 0 w 6918899"/>
              <a:gd name="connsiteY1" fmla="*/ 2372360 h 3310467"/>
              <a:gd name="connsiteX2" fmla="*/ 2188397 w 6918899"/>
              <a:gd name="connsiteY2" fmla="*/ 3310467 h 3310467"/>
              <a:gd name="connsiteX3" fmla="*/ 6918899 w 6918899"/>
              <a:gd name="connsiteY3" fmla="*/ 1515533 h 3310467"/>
              <a:gd name="connsiteX4" fmla="*/ 1060741 w 6918899"/>
              <a:gd name="connsiteY4" fmla="*/ 0 h 3310467"/>
              <a:gd name="connsiteX0" fmla="*/ 1060741 w 7874789"/>
              <a:gd name="connsiteY0" fmla="*/ 143933 h 3454400"/>
              <a:gd name="connsiteX1" fmla="*/ 0 w 7874789"/>
              <a:gd name="connsiteY1" fmla="*/ 2516293 h 3454400"/>
              <a:gd name="connsiteX2" fmla="*/ 2188397 w 7874789"/>
              <a:gd name="connsiteY2" fmla="*/ 3454400 h 3454400"/>
              <a:gd name="connsiteX3" fmla="*/ 6918899 w 7874789"/>
              <a:gd name="connsiteY3" fmla="*/ 1659466 h 3454400"/>
              <a:gd name="connsiteX4" fmla="*/ 6898429 w 7874789"/>
              <a:gd name="connsiteY4" fmla="*/ 509693 h 3454400"/>
              <a:gd name="connsiteX5" fmla="*/ 1060741 w 7874789"/>
              <a:gd name="connsiteY5" fmla="*/ 143933 h 3454400"/>
              <a:gd name="connsiteX0" fmla="*/ 1060741 w 7703904"/>
              <a:gd name="connsiteY0" fmla="*/ 143933 h 3454400"/>
              <a:gd name="connsiteX1" fmla="*/ 0 w 7703904"/>
              <a:gd name="connsiteY1" fmla="*/ 2516293 h 3454400"/>
              <a:gd name="connsiteX2" fmla="*/ 2188397 w 7703904"/>
              <a:gd name="connsiteY2" fmla="*/ 3454400 h 3454400"/>
              <a:gd name="connsiteX3" fmla="*/ 6918899 w 7703904"/>
              <a:gd name="connsiteY3" fmla="*/ 1659466 h 3454400"/>
              <a:gd name="connsiteX4" fmla="*/ 6898429 w 7703904"/>
              <a:gd name="connsiteY4" fmla="*/ 509693 h 3454400"/>
              <a:gd name="connsiteX5" fmla="*/ 1060741 w 7703904"/>
              <a:gd name="connsiteY5" fmla="*/ 143933 h 3454400"/>
              <a:gd name="connsiteX0" fmla="*/ 1060741 w 7703904"/>
              <a:gd name="connsiteY0" fmla="*/ 143933 h 3454400"/>
              <a:gd name="connsiteX1" fmla="*/ 0 w 7703904"/>
              <a:gd name="connsiteY1" fmla="*/ 2516293 h 3454400"/>
              <a:gd name="connsiteX2" fmla="*/ 2188397 w 7703904"/>
              <a:gd name="connsiteY2" fmla="*/ 3454400 h 3454400"/>
              <a:gd name="connsiteX3" fmla="*/ 6918899 w 7703904"/>
              <a:gd name="connsiteY3" fmla="*/ 1659466 h 3454400"/>
              <a:gd name="connsiteX4" fmla="*/ 6898429 w 7703904"/>
              <a:gd name="connsiteY4" fmla="*/ 509693 h 3454400"/>
              <a:gd name="connsiteX5" fmla="*/ 1060741 w 7703904"/>
              <a:gd name="connsiteY5" fmla="*/ 143933 h 3454400"/>
              <a:gd name="connsiteX0" fmla="*/ 1060741 w 7703904"/>
              <a:gd name="connsiteY0" fmla="*/ 143933 h 3454400"/>
              <a:gd name="connsiteX1" fmla="*/ 0 w 7703904"/>
              <a:gd name="connsiteY1" fmla="*/ 2516293 h 3454400"/>
              <a:gd name="connsiteX2" fmla="*/ 2188397 w 7703904"/>
              <a:gd name="connsiteY2" fmla="*/ 3454400 h 3454400"/>
              <a:gd name="connsiteX3" fmla="*/ 6918899 w 7703904"/>
              <a:gd name="connsiteY3" fmla="*/ 1659466 h 3454400"/>
              <a:gd name="connsiteX4" fmla="*/ 7205481 w 7703904"/>
              <a:gd name="connsiteY4" fmla="*/ 357293 h 3454400"/>
              <a:gd name="connsiteX5" fmla="*/ 1060741 w 7703904"/>
              <a:gd name="connsiteY5" fmla="*/ 143933 h 3454400"/>
              <a:gd name="connsiteX0" fmla="*/ 1060741 w 7393423"/>
              <a:gd name="connsiteY0" fmla="*/ 143933 h 3454400"/>
              <a:gd name="connsiteX1" fmla="*/ 0 w 7393423"/>
              <a:gd name="connsiteY1" fmla="*/ 2516293 h 3454400"/>
              <a:gd name="connsiteX2" fmla="*/ 2188397 w 7393423"/>
              <a:gd name="connsiteY2" fmla="*/ 3454400 h 3454400"/>
              <a:gd name="connsiteX3" fmla="*/ 7205481 w 7393423"/>
              <a:gd name="connsiteY3" fmla="*/ 357293 h 3454400"/>
              <a:gd name="connsiteX4" fmla="*/ 1060741 w 7393423"/>
              <a:gd name="connsiteY4" fmla="*/ 143933 h 3454400"/>
              <a:gd name="connsiteX0" fmla="*/ 1060741 w 7205481"/>
              <a:gd name="connsiteY0" fmla="*/ 143933 h 3454400"/>
              <a:gd name="connsiteX1" fmla="*/ 0 w 7205481"/>
              <a:gd name="connsiteY1" fmla="*/ 2516293 h 3454400"/>
              <a:gd name="connsiteX2" fmla="*/ 2188397 w 7205481"/>
              <a:gd name="connsiteY2" fmla="*/ 3454400 h 3454400"/>
              <a:gd name="connsiteX3" fmla="*/ 7205481 w 7205481"/>
              <a:gd name="connsiteY3" fmla="*/ 357293 h 3454400"/>
              <a:gd name="connsiteX4" fmla="*/ 1060741 w 7205481"/>
              <a:gd name="connsiteY4" fmla="*/ 143933 h 3454400"/>
              <a:gd name="connsiteX0" fmla="*/ 1060741 w 8740740"/>
              <a:gd name="connsiteY0" fmla="*/ 143933 h 3454400"/>
              <a:gd name="connsiteX1" fmla="*/ 0 w 8740740"/>
              <a:gd name="connsiteY1" fmla="*/ 2516293 h 3454400"/>
              <a:gd name="connsiteX2" fmla="*/ 2188397 w 8740740"/>
              <a:gd name="connsiteY2" fmla="*/ 3454400 h 3454400"/>
              <a:gd name="connsiteX3" fmla="*/ 8740740 w 8740740"/>
              <a:gd name="connsiteY3" fmla="*/ 204893 h 3454400"/>
              <a:gd name="connsiteX4" fmla="*/ 1060741 w 8740740"/>
              <a:gd name="connsiteY4" fmla="*/ 143933 h 3454400"/>
              <a:gd name="connsiteX0" fmla="*/ 1060741 w 8740740"/>
              <a:gd name="connsiteY0" fmla="*/ 143933 h 3454400"/>
              <a:gd name="connsiteX1" fmla="*/ 0 w 8740740"/>
              <a:gd name="connsiteY1" fmla="*/ 2516293 h 3454400"/>
              <a:gd name="connsiteX2" fmla="*/ 2188397 w 8740740"/>
              <a:gd name="connsiteY2" fmla="*/ 3454400 h 3454400"/>
              <a:gd name="connsiteX3" fmla="*/ 8740740 w 8740740"/>
              <a:gd name="connsiteY3" fmla="*/ 204893 h 3454400"/>
              <a:gd name="connsiteX4" fmla="*/ 1060741 w 8740740"/>
              <a:gd name="connsiteY4" fmla="*/ 143933 h 3454400"/>
              <a:gd name="connsiteX0" fmla="*/ 1060741 w 8929001"/>
              <a:gd name="connsiteY0" fmla="*/ 143933 h 3697957"/>
              <a:gd name="connsiteX1" fmla="*/ 0 w 8929001"/>
              <a:gd name="connsiteY1" fmla="*/ 2516293 h 3697957"/>
              <a:gd name="connsiteX2" fmla="*/ 2188397 w 8929001"/>
              <a:gd name="connsiteY2" fmla="*/ 3454400 h 3697957"/>
              <a:gd name="connsiteX3" fmla="*/ 3418510 w 8929001"/>
              <a:gd name="connsiteY3" fmla="*/ 3156373 h 3697957"/>
              <a:gd name="connsiteX4" fmla="*/ 8740740 w 8929001"/>
              <a:gd name="connsiteY4" fmla="*/ 204893 h 3697957"/>
              <a:gd name="connsiteX5" fmla="*/ 1060741 w 8929001"/>
              <a:gd name="connsiteY5" fmla="*/ 143933 h 3697957"/>
              <a:gd name="connsiteX0" fmla="*/ 1060741 w 8929001"/>
              <a:gd name="connsiteY0" fmla="*/ 143933 h 3611880"/>
              <a:gd name="connsiteX1" fmla="*/ 0 w 8929001"/>
              <a:gd name="connsiteY1" fmla="*/ 2516293 h 3611880"/>
              <a:gd name="connsiteX2" fmla="*/ 2188397 w 8929001"/>
              <a:gd name="connsiteY2" fmla="*/ 3454400 h 3611880"/>
              <a:gd name="connsiteX3" fmla="*/ 3418510 w 8929001"/>
              <a:gd name="connsiteY3" fmla="*/ 2699173 h 3611880"/>
              <a:gd name="connsiteX4" fmla="*/ 8740740 w 8929001"/>
              <a:gd name="connsiteY4" fmla="*/ 204893 h 3611880"/>
              <a:gd name="connsiteX5" fmla="*/ 1060741 w 8929001"/>
              <a:gd name="connsiteY5" fmla="*/ 143933 h 3611880"/>
              <a:gd name="connsiteX0" fmla="*/ 1060741 w 8928683"/>
              <a:gd name="connsiteY0" fmla="*/ 143933 h 3454400"/>
              <a:gd name="connsiteX1" fmla="*/ 0 w 8928683"/>
              <a:gd name="connsiteY1" fmla="*/ 2516293 h 3454400"/>
              <a:gd name="connsiteX2" fmla="*/ 2188397 w 8928683"/>
              <a:gd name="connsiteY2" fmla="*/ 3454400 h 3454400"/>
              <a:gd name="connsiteX3" fmla="*/ 8740740 w 8928683"/>
              <a:gd name="connsiteY3" fmla="*/ 204893 h 3454400"/>
              <a:gd name="connsiteX4" fmla="*/ 1060741 w 8928683"/>
              <a:gd name="connsiteY4" fmla="*/ 143933 h 3454400"/>
              <a:gd name="connsiteX0" fmla="*/ 1060741 w 8928683"/>
              <a:gd name="connsiteY0" fmla="*/ 143933 h 3454400"/>
              <a:gd name="connsiteX1" fmla="*/ 0 w 8928683"/>
              <a:gd name="connsiteY1" fmla="*/ 2516293 h 3454400"/>
              <a:gd name="connsiteX2" fmla="*/ 2188397 w 8928683"/>
              <a:gd name="connsiteY2" fmla="*/ 3454400 h 3454400"/>
              <a:gd name="connsiteX3" fmla="*/ 8740740 w 8928683"/>
              <a:gd name="connsiteY3" fmla="*/ 204893 h 3454400"/>
              <a:gd name="connsiteX4" fmla="*/ 1060741 w 8928683"/>
              <a:gd name="connsiteY4" fmla="*/ 143933 h 3454400"/>
              <a:gd name="connsiteX0" fmla="*/ 1060741 w 8928683"/>
              <a:gd name="connsiteY0" fmla="*/ 143933 h 3454400"/>
              <a:gd name="connsiteX1" fmla="*/ 0 w 8928683"/>
              <a:gd name="connsiteY1" fmla="*/ 2516293 h 3454400"/>
              <a:gd name="connsiteX2" fmla="*/ 2188397 w 8928683"/>
              <a:gd name="connsiteY2" fmla="*/ 3454400 h 3454400"/>
              <a:gd name="connsiteX3" fmla="*/ 8740740 w 8928683"/>
              <a:gd name="connsiteY3" fmla="*/ 204893 h 3454400"/>
              <a:gd name="connsiteX4" fmla="*/ 1060741 w 8928683"/>
              <a:gd name="connsiteY4" fmla="*/ 143933 h 3454400"/>
              <a:gd name="connsiteX0" fmla="*/ 1238889 w 9106831"/>
              <a:gd name="connsiteY0" fmla="*/ 143933 h 3839131"/>
              <a:gd name="connsiteX1" fmla="*/ 178148 w 9106831"/>
              <a:gd name="connsiteY1" fmla="*/ 2516293 h 3839131"/>
              <a:gd name="connsiteX2" fmla="*/ 659237 w 9106831"/>
              <a:gd name="connsiteY2" fmla="*/ 2513280 h 3839131"/>
              <a:gd name="connsiteX3" fmla="*/ 2366545 w 9106831"/>
              <a:gd name="connsiteY3" fmla="*/ 3454400 h 3839131"/>
              <a:gd name="connsiteX4" fmla="*/ 8918888 w 9106831"/>
              <a:gd name="connsiteY4" fmla="*/ 204893 h 3839131"/>
              <a:gd name="connsiteX5" fmla="*/ 1238889 w 9106831"/>
              <a:gd name="connsiteY5" fmla="*/ 143933 h 3839131"/>
              <a:gd name="connsiteX0" fmla="*/ 1238891 w 9106833"/>
              <a:gd name="connsiteY0" fmla="*/ 143933 h 3839131"/>
              <a:gd name="connsiteX1" fmla="*/ 178150 w 9106833"/>
              <a:gd name="connsiteY1" fmla="*/ 2516293 h 3839131"/>
              <a:gd name="connsiteX2" fmla="*/ 659239 w 9106833"/>
              <a:gd name="connsiteY2" fmla="*/ 2513280 h 3839131"/>
              <a:gd name="connsiteX3" fmla="*/ 920170 w 9106833"/>
              <a:gd name="connsiteY3" fmla="*/ 2676480 h 3839131"/>
              <a:gd name="connsiteX4" fmla="*/ 2366547 w 9106833"/>
              <a:gd name="connsiteY4" fmla="*/ 3454400 h 3839131"/>
              <a:gd name="connsiteX5" fmla="*/ 8918890 w 9106833"/>
              <a:gd name="connsiteY5" fmla="*/ 204893 h 3839131"/>
              <a:gd name="connsiteX6" fmla="*/ 1238891 w 9106833"/>
              <a:gd name="connsiteY6" fmla="*/ 143933 h 3839131"/>
              <a:gd name="connsiteX0" fmla="*/ 944385 w 8812327"/>
              <a:gd name="connsiteY0" fmla="*/ 143933 h 3839131"/>
              <a:gd name="connsiteX1" fmla="*/ 495198 w 8812327"/>
              <a:gd name="connsiteY1" fmla="*/ 2108293 h 3839131"/>
              <a:gd name="connsiteX2" fmla="*/ 364733 w 8812327"/>
              <a:gd name="connsiteY2" fmla="*/ 2513280 h 3839131"/>
              <a:gd name="connsiteX3" fmla="*/ 625664 w 8812327"/>
              <a:gd name="connsiteY3" fmla="*/ 2676480 h 3839131"/>
              <a:gd name="connsiteX4" fmla="*/ 2072041 w 8812327"/>
              <a:gd name="connsiteY4" fmla="*/ 3454400 h 3839131"/>
              <a:gd name="connsiteX5" fmla="*/ 8624384 w 8812327"/>
              <a:gd name="connsiteY5" fmla="*/ 204893 h 3839131"/>
              <a:gd name="connsiteX6" fmla="*/ 944385 w 8812327"/>
              <a:gd name="connsiteY6" fmla="*/ 143933 h 3839131"/>
              <a:gd name="connsiteX0" fmla="*/ 1376607 w 9244549"/>
              <a:gd name="connsiteY0" fmla="*/ 143933 h 3839131"/>
              <a:gd name="connsiteX1" fmla="*/ 796955 w 9244549"/>
              <a:gd name="connsiteY1" fmla="*/ 2513280 h 3839131"/>
              <a:gd name="connsiteX2" fmla="*/ 1057886 w 9244549"/>
              <a:gd name="connsiteY2" fmla="*/ 2676480 h 3839131"/>
              <a:gd name="connsiteX3" fmla="*/ 2504263 w 9244549"/>
              <a:gd name="connsiteY3" fmla="*/ 3454400 h 3839131"/>
              <a:gd name="connsiteX4" fmla="*/ 9056606 w 9244549"/>
              <a:gd name="connsiteY4" fmla="*/ 204893 h 3839131"/>
              <a:gd name="connsiteX5" fmla="*/ 1376607 w 9244549"/>
              <a:gd name="connsiteY5" fmla="*/ 143933 h 3839131"/>
              <a:gd name="connsiteX0" fmla="*/ 632772 w 8500714"/>
              <a:gd name="connsiteY0" fmla="*/ 143933 h 3839131"/>
              <a:gd name="connsiteX1" fmla="*/ 53120 w 8500714"/>
              <a:gd name="connsiteY1" fmla="*/ 2513280 h 3839131"/>
              <a:gd name="connsiteX2" fmla="*/ 314051 w 8500714"/>
              <a:gd name="connsiteY2" fmla="*/ 2676480 h 3839131"/>
              <a:gd name="connsiteX3" fmla="*/ 1760428 w 8500714"/>
              <a:gd name="connsiteY3" fmla="*/ 3454400 h 3839131"/>
              <a:gd name="connsiteX4" fmla="*/ 8312771 w 8500714"/>
              <a:gd name="connsiteY4" fmla="*/ 204893 h 3839131"/>
              <a:gd name="connsiteX5" fmla="*/ 632772 w 8500714"/>
              <a:gd name="connsiteY5" fmla="*/ 143933 h 3839131"/>
              <a:gd name="connsiteX0" fmla="*/ 632772 w 8500714"/>
              <a:gd name="connsiteY0" fmla="*/ 143933 h 3839131"/>
              <a:gd name="connsiteX1" fmla="*/ 53120 w 8500714"/>
              <a:gd name="connsiteY1" fmla="*/ 2513280 h 3839131"/>
              <a:gd name="connsiteX2" fmla="*/ 314051 w 8500714"/>
              <a:gd name="connsiteY2" fmla="*/ 2676480 h 3839131"/>
              <a:gd name="connsiteX3" fmla="*/ 1760428 w 8500714"/>
              <a:gd name="connsiteY3" fmla="*/ 3454400 h 3839131"/>
              <a:gd name="connsiteX4" fmla="*/ 8312771 w 8500714"/>
              <a:gd name="connsiteY4" fmla="*/ 204893 h 3839131"/>
              <a:gd name="connsiteX5" fmla="*/ 632772 w 8500714"/>
              <a:gd name="connsiteY5" fmla="*/ 143933 h 3839131"/>
              <a:gd name="connsiteX0" fmla="*/ 767595 w 8635537"/>
              <a:gd name="connsiteY0" fmla="*/ 143933 h 3839131"/>
              <a:gd name="connsiteX1" fmla="*/ 187943 w 8635537"/>
              <a:gd name="connsiteY1" fmla="*/ 2513280 h 3839131"/>
              <a:gd name="connsiteX2" fmla="*/ 1895251 w 8635537"/>
              <a:gd name="connsiteY2" fmla="*/ 3454400 h 3839131"/>
              <a:gd name="connsiteX3" fmla="*/ 8447594 w 8635537"/>
              <a:gd name="connsiteY3" fmla="*/ 204893 h 3839131"/>
              <a:gd name="connsiteX4" fmla="*/ 767595 w 8635537"/>
              <a:gd name="connsiteY4" fmla="*/ 143933 h 3839131"/>
              <a:gd name="connsiteX0" fmla="*/ 767595 w 8636376"/>
              <a:gd name="connsiteY0" fmla="*/ 143933 h 3501547"/>
              <a:gd name="connsiteX1" fmla="*/ 187943 w 8636376"/>
              <a:gd name="connsiteY1" fmla="*/ 2513280 h 3501547"/>
              <a:gd name="connsiteX2" fmla="*/ 1895251 w 8636376"/>
              <a:gd name="connsiteY2" fmla="*/ 3454400 h 3501547"/>
              <a:gd name="connsiteX3" fmla="*/ 2634161 w 8636376"/>
              <a:gd name="connsiteY3" fmla="*/ 2796160 h 3501547"/>
              <a:gd name="connsiteX4" fmla="*/ 8447594 w 8636376"/>
              <a:gd name="connsiteY4" fmla="*/ 204893 h 3501547"/>
              <a:gd name="connsiteX5" fmla="*/ 767595 w 8636376"/>
              <a:gd name="connsiteY5" fmla="*/ 143933 h 3501547"/>
              <a:gd name="connsiteX0" fmla="*/ 890745 w 8759528"/>
              <a:gd name="connsiteY0" fmla="*/ 143933 h 3180891"/>
              <a:gd name="connsiteX1" fmla="*/ 311093 w 8759528"/>
              <a:gd name="connsiteY1" fmla="*/ 2513280 h 3180891"/>
              <a:gd name="connsiteX2" fmla="*/ 2757311 w 8759528"/>
              <a:gd name="connsiteY2" fmla="*/ 2796160 h 3180891"/>
              <a:gd name="connsiteX3" fmla="*/ 8570744 w 8759528"/>
              <a:gd name="connsiteY3" fmla="*/ 204893 h 3180891"/>
              <a:gd name="connsiteX4" fmla="*/ 890745 w 8759528"/>
              <a:gd name="connsiteY4" fmla="*/ 143933 h 3180891"/>
              <a:gd name="connsiteX0" fmla="*/ 890747 w 8759528"/>
              <a:gd name="connsiteY0" fmla="*/ 143933 h 3180891"/>
              <a:gd name="connsiteX1" fmla="*/ 311095 w 8759528"/>
              <a:gd name="connsiteY1" fmla="*/ 2513280 h 3180891"/>
              <a:gd name="connsiteX2" fmla="*/ 2757313 w 8759528"/>
              <a:gd name="connsiteY2" fmla="*/ 2796160 h 3180891"/>
              <a:gd name="connsiteX3" fmla="*/ 8570746 w 8759528"/>
              <a:gd name="connsiteY3" fmla="*/ 204893 h 3180891"/>
              <a:gd name="connsiteX4" fmla="*/ 890747 w 8759528"/>
              <a:gd name="connsiteY4" fmla="*/ 143933 h 3180891"/>
              <a:gd name="connsiteX0" fmla="*/ 890745 w 8570744"/>
              <a:gd name="connsiteY0" fmla="*/ 143933 h 3180891"/>
              <a:gd name="connsiteX1" fmla="*/ 311093 w 8570744"/>
              <a:gd name="connsiteY1" fmla="*/ 2513280 h 3180891"/>
              <a:gd name="connsiteX2" fmla="*/ 2757311 w 8570744"/>
              <a:gd name="connsiteY2" fmla="*/ 2796160 h 3180891"/>
              <a:gd name="connsiteX3" fmla="*/ 8570744 w 8570744"/>
              <a:gd name="connsiteY3" fmla="*/ 204893 h 3180891"/>
              <a:gd name="connsiteX4" fmla="*/ 890745 w 8570744"/>
              <a:gd name="connsiteY4" fmla="*/ 143933 h 3180891"/>
              <a:gd name="connsiteX0" fmla="*/ 890747 w 8570746"/>
              <a:gd name="connsiteY0" fmla="*/ 143933 h 3180891"/>
              <a:gd name="connsiteX1" fmla="*/ 311095 w 8570746"/>
              <a:gd name="connsiteY1" fmla="*/ 2513280 h 3180891"/>
              <a:gd name="connsiteX2" fmla="*/ 2757313 w 8570746"/>
              <a:gd name="connsiteY2" fmla="*/ 2796160 h 3180891"/>
              <a:gd name="connsiteX3" fmla="*/ 8570746 w 8570746"/>
              <a:gd name="connsiteY3" fmla="*/ 204893 h 3180891"/>
              <a:gd name="connsiteX4" fmla="*/ 890747 w 8570746"/>
              <a:gd name="connsiteY4" fmla="*/ 143933 h 3180891"/>
              <a:gd name="connsiteX0" fmla="*/ 579652 w 8259651"/>
              <a:gd name="connsiteY0" fmla="*/ 143933 h 3180891"/>
              <a:gd name="connsiteX1" fmla="*/ 0 w 8259651"/>
              <a:gd name="connsiteY1" fmla="*/ 2513280 h 3180891"/>
              <a:gd name="connsiteX2" fmla="*/ 2446218 w 8259651"/>
              <a:gd name="connsiteY2" fmla="*/ 2796160 h 3180891"/>
              <a:gd name="connsiteX3" fmla="*/ 8259651 w 8259651"/>
              <a:gd name="connsiteY3" fmla="*/ 204893 h 3180891"/>
              <a:gd name="connsiteX4" fmla="*/ 579652 w 8259651"/>
              <a:gd name="connsiteY4" fmla="*/ 143933 h 3180891"/>
              <a:gd name="connsiteX0" fmla="*/ 579652 w 8259651"/>
              <a:gd name="connsiteY0" fmla="*/ 143933 h 3180891"/>
              <a:gd name="connsiteX1" fmla="*/ 0 w 8259651"/>
              <a:gd name="connsiteY1" fmla="*/ 2513280 h 3180891"/>
              <a:gd name="connsiteX2" fmla="*/ 2446218 w 8259651"/>
              <a:gd name="connsiteY2" fmla="*/ 2796160 h 3180891"/>
              <a:gd name="connsiteX3" fmla="*/ 8259651 w 8259651"/>
              <a:gd name="connsiteY3" fmla="*/ 204893 h 3180891"/>
              <a:gd name="connsiteX4" fmla="*/ 579652 w 8259651"/>
              <a:gd name="connsiteY4" fmla="*/ 143933 h 3180891"/>
              <a:gd name="connsiteX0" fmla="*/ 579652 w 8259651"/>
              <a:gd name="connsiteY0" fmla="*/ 143933 h 3180891"/>
              <a:gd name="connsiteX1" fmla="*/ 0 w 8259651"/>
              <a:gd name="connsiteY1" fmla="*/ 2513280 h 3180891"/>
              <a:gd name="connsiteX2" fmla="*/ 2446218 w 8259651"/>
              <a:gd name="connsiteY2" fmla="*/ 2796160 h 3180891"/>
              <a:gd name="connsiteX3" fmla="*/ 8259651 w 8259651"/>
              <a:gd name="connsiteY3" fmla="*/ 204893 h 3180891"/>
              <a:gd name="connsiteX4" fmla="*/ 579652 w 8259651"/>
              <a:gd name="connsiteY4" fmla="*/ 143933 h 3180891"/>
              <a:gd name="connsiteX0" fmla="*/ 579652 w 8259651"/>
              <a:gd name="connsiteY0" fmla="*/ 18909 h 3055867"/>
              <a:gd name="connsiteX1" fmla="*/ 0 w 8259651"/>
              <a:gd name="connsiteY1" fmla="*/ 2388256 h 3055867"/>
              <a:gd name="connsiteX2" fmla="*/ 2446218 w 8259651"/>
              <a:gd name="connsiteY2" fmla="*/ 2671136 h 3055867"/>
              <a:gd name="connsiteX3" fmla="*/ 8259651 w 8259651"/>
              <a:gd name="connsiteY3" fmla="*/ 79869 h 3055867"/>
              <a:gd name="connsiteX4" fmla="*/ 579652 w 8259651"/>
              <a:gd name="connsiteY4" fmla="*/ 18909 h 3055867"/>
              <a:gd name="connsiteX0" fmla="*/ 335030 w 8259651"/>
              <a:gd name="connsiteY0" fmla="*/ 18909 h 3055867"/>
              <a:gd name="connsiteX1" fmla="*/ 0 w 8259651"/>
              <a:gd name="connsiteY1" fmla="*/ 2388256 h 3055867"/>
              <a:gd name="connsiteX2" fmla="*/ 2446218 w 8259651"/>
              <a:gd name="connsiteY2" fmla="*/ 2671136 h 3055867"/>
              <a:gd name="connsiteX3" fmla="*/ 8259651 w 8259651"/>
              <a:gd name="connsiteY3" fmla="*/ 79869 h 3055867"/>
              <a:gd name="connsiteX4" fmla="*/ 335030 w 8259651"/>
              <a:gd name="connsiteY4" fmla="*/ 18909 h 3055867"/>
              <a:gd name="connsiteX0" fmla="*/ 335030 w 8259651"/>
              <a:gd name="connsiteY0" fmla="*/ 18909 h 3055867"/>
              <a:gd name="connsiteX1" fmla="*/ 0 w 8259651"/>
              <a:gd name="connsiteY1" fmla="*/ 2388256 h 3055867"/>
              <a:gd name="connsiteX2" fmla="*/ 2446218 w 8259651"/>
              <a:gd name="connsiteY2" fmla="*/ 2671136 h 3055867"/>
              <a:gd name="connsiteX3" fmla="*/ 8259651 w 8259651"/>
              <a:gd name="connsiteY3" fmla="*/ 79869 h 3055867"/>
              <a:gd name="connsiteX4" fmla="*/ 335030 w 8259651"/>
              <a:gd name="connsiteY4" fmla="*/ 18909 h 3055867"/>
              <a:gd name="connsiteX0" fmla="*/ 335030 w 8259651"/>
              <a:gd name="connsiteY0" fmla="*/ 18909 h 3055867"/>
              <a:gd name="connsiteX1" fmla="*/ 0 w 8259651"/>
              <a:gd name="connsiteY1" fmla="*/ 2388256 h 3055867"/>
              <a:gd name="connsiteX2" fmla="*/ 3115317 w 8259651"/>
              <a:gd name="connsiteY2" fmla="*/ 2671136 h 3055867"/>
              <a:gd name="connsiteX3" fmla="*/ 8259651 w 8259651"/>
              <a:gd name="connsiteY3" fmla="*/ 79869 h 3055867"/>
              <a:gd name="connsiteX4" fmla="*/ 335030 w 8259651"/>
              <a:gd name="connsiteY4" fmla="*/ 18909 h 3055867"/>
              <a:gd name="connsiteX0" fmla="*/ 335030 w 8259651"/>
              <a:gd name="connsiteY0" fmla="*/ 18909 h 3055867"/>
              <a:gd name="connsiteX1" fmla="*/ 0 w 8259651"/>
              <a:gd name="connsiteY1" fmla="*/ 2388256 h 3055867"/>
              <a:gd name="connsiteX2" fmla="*/ 3115317 w 8259651"/>
              <a:gd name="connsiteY2" fmla="*/ 2671136 h 3055867"/>
              <a:gd name="connsiteX3" fmla="*/ 8259651 w 8259651"/>
              <a:gd name="connsiteY3" fmla="*/ 79869 h 3055867"/>
              <a:gd name="connsiteX4" fmla="*/ 335030 w 8259651"/>
              <a:gd name="connsiteY4" fmla="*/ 18909 h 3055867"/>
              <a:gd name="connsiteX0" fmla="*/ 335030 w 8259651"/>
              <a:gd name="connsiteY0" fmla="*/ 18909 h 2830294"/>
              <a:gd name="connsiteX1" fmla="*/ 0 w 8259651"/>
              <a:gd name="connsiteY1" fmla="*/ 2388256 h 2830294"/>
              <a:gd name="connsiteX2" fmla="*/ 3115317 w 8259651"/>
              <a:gd name="connsiteY2" fmla="*/ 2671136 h 2830294"/>
              <a:gd name="connsiteX3" fmla="*/ 8259651 w 8259651"/>
              <a:gd name="connsiteY3" fmla="*/ 79869 h 2830294"/>
              <a:gd name="connsiteX4" fmla="*/ 335030 w 8259651"/>
              <a:gd name="connsiteY4" fmla="*/ 18909 h 2830294"/>
              <a:gd name="connsiteX0" fmla="*/ 67391 w 7992012"/>
              <a:gd name="connsiteY0" fmla="*/ 18909 h 3043632"/>
              <a:gd name="connsiteX1" fmla="*/ 0 w 7992012"/>
              <a:gd name="connsiteY1" fmla="*/ 2601594 h 3043632"/>
              <a:gd name="connsiteX2" fmla="*/ 2847678 w 7992012"/>
              <a:gd name="connsiteY2" fmla="*/ 2671136 h 3043632"/>
              <a:gd name="connsiteX3" fmla="*/ 7992012 w 7992012"/>
              <a:gd name="connsiteY3" fmla="*/ 79869 h 3043632"/>
              <a:gd name="connsiteX4" fmla="*/ 67391 w 7992012"/>
              <a:gd name="connsiteY4" fmla="*/ 18909 h 3043632"/>
              <a:gd name="connsiteX0" fmla="*/ 67391 w 7992012"/>
              <a:gd name="connsiteY0" fmla="*/ 18909 h 3043632"/>
              <a:gd name="connsiteX1" fmla="*/ 0 w 7992012"/>
              <a:gd name="connsiteY1" fmla="*/ 2601594 h 3043632"/>
              <a:gd name="connsiteX2" fmla="*/ 2847678 w 7992012"/>
              <a:gd name="connsiteY2" fmla="*/ 2671136 h 3043632"/>
              <a:gd name="connsiteX3" fmla="*/ 7992012 w 7992012"/>
              <a:gd name="connsiteY3" fmla="*/ 79869 h 3043632"/>
              <a:gd name="connsiteX4" fmla="*/ 67391 w 7992012"/>
              <a:gd name="connsiteY4" fmla="*/ 18909 h 3043632"/>
              <a:gd name="connsiteX0" fmla="*/ 0 w 8147653"/>
              <a:gd name="connsiteY0" fmla="*/ 18909 h 3043632"/>
              <a:gd name="connsiteX1" fmla="*/ 155641 w 8147653"/>
              <a:gd name="connsiteY1" fmla="*/ 2601594 h 3043632"/>
              <a:gd name="connsiteX2" fmla="*/ 3003319 w 8147653"/>
              <a:gd name="connsiteY2" fmla="*/ 2671136 h 3043632"/>
              <a:gd name="connsiteX3" fmla="*/ 8147653 w 8147653"/>
              <a:gd name="connsiteY3" fmla="*/ 79869 h 3043632"/>
              <a:gd name="connsiteX4" fmla="*/ 0 w 8147653"/>
              <a:gd name="connsiteY4" fmla="*/ 18909 h 3043632"/>
              <a:gd name="connsiteX0" fmla="*/ 2181687 w 7992012"/>
              <a:gd name="connsiteY0" fmla="*/ 0 h 9161846"/>
              <a:gd name="connsiteX1" fmla="*/ 0 w 7992012"/>
              <a:gd name="connsiteY1" fmla="*/ 8719808 h 9161846"/>
              <a:gd name="connsiteX2" fmla="*/ 2847678 w 7992012"/>
              <a:gd name="connsiteY2" fmla="*/ 8789350 h 9161846"/>
              <a:gd name="connsiteX3" fmla="*/ 7992012 w 7992012"/>
              <a:gd name="connsiteY3" fmla="*/ 6198083 h 9161846"/>
              <a:gd name="connsiteX4" fmla="*/ 2181687 w 7992012"/>
              <a:gd name="connsiteY4" fmla="*/ 0 h 9161846"/>
              <a:gd name="connsiteX0" fmla="*/ 2181687 w 7992012"/>
              <a:gd name="connsiteY0" fmla="*/ 0 h 9161846"/>
              <a:gd name="connsiteX1" fmla="*/ 0 w 7992012"/>
              <a:gd name="connsiteY1" fmla="*/ 8719808 h 9161846"/>
              <a:gd name="connsiteX2" fmla="*/ 2847678 w 7992012"/>
              <a:gd name="connsiteY2" fmla="*/ 8789350 h 9161846"/>
              <a:gd name="connsiteX3" fmla="*/ 7992012 w 7992012"/>
              <a:gd name="connsiteY3" fmla="*/ 6198084 h 9161846"/>
              <a:gd name="connsiteX4" fmla="*/ 2181687 w 7992012"/>
              <a:gd name="connsiteY4" fmla="*/ 0 h 9161846"/>
              <a:gd name="connsiteX0" fmla="*/ 2181687 w 7992012"/>
              <a:gd name="connsiteY0" fmla="*/ 0 h 9161846"/>
              <a:gd name="connsiteX1" fmla="*/ 0 w 7992012"/>
              <a:gd name="connsiteY1" fmla="*/ 8719808 h 9161846"/>
              <a:gd name="connsiteX2" fmla="*/ 2847678 w 7992012"/>
              <a:gd name="connsiteY2" fmla="*/ 8789350 h 9161846"/>
              <a:gd name="connsiteX3" fmla="*/ 7992012 w 7992012"/>
              <a:gd name="connsiteY3" fmla="*/ 6198084 h 9161846"/>
              <a:gd name="connsiteX4" fmla="*/ 2181687 w 7992012"/>
              <a:gd name="connsiteY4" fmla="*/ 0 h 9161846"/>
              <a:gd name="connsiteX0" fmla="*/ 2181687 w 8849401"/>
              <a:gd name="connsiteY0" fmla="*/ 420812 h 9582658"/>
              <a:gd name="connsiteX1" fmla="*/ 0 w 8849401"/>
              <a:gd name="connsiteY1" fmla="*/ 9140620 h 9582658"/>
              <a:gd name="connsiteX2" fmla="*/ 2847678 w 8849401"/>
              <a:gd name="connsiteY2" fmla="*/ 9210162 h 9582658"/>
              <a:gd name="connsiteX3" fmla="*/ 7992012 w 8849401"/>
              <a:gd name="connsiteY3" fmla="*/ 6618896 h 9582658"/>
              <a:gd name="connsiteX4" fmla="*/ 7313433 w 8849401"/>
              <a:gd name="connsiteY4" fmla="*/ 3930749 h 9582658"/>
              <a:gd name="connsiteX5" fmla="*/ 2181687 w 8849401"/>
              <a:gd name="connsiteY5" fmla="*/ 420812 h 9582658"/>
              <a:gd name="connsiteX0" fmla="*/ 2181687 w 8281820"/>
              <a:gd name="connsiteY0" fmla="*/ 420812 h 9582658"/>
              <a:gd name="connsiteX1" fmla="*/ 0 w 8281820"/>
              <a:gd name="connsiteY1" fmla="*/ 9140620 h 9582658"/>
              <a:gd name="connsiteX2" fmla="*/ 2847678 w 8281820"/>
              <a:gd name="connsiteY2" fmla="*/ 9210162 h 9582658"/>
              <a:gd name="connsiteX3" fmla="*/ 7992012 w 8281820"/>
              <a:gd name="connsiteY3" fmla="*/ 6618896 h 9582658"/>
              <a:gd name="connsiteX4" fmla="*/ 7313433 w 8281820"/>
              <a:gd name="connsiteY4" fmla="*/ 3930749 h 9582658"/>
              <a:gd name="connsiteX5" fmla="*/ 2181687 w 8281820"/>
              <a:gd name="connsiteY5" fmla="*/ 420812 h 9582658"/>
              <a:gd name="connsiteX0" fmla="*/ 2181687 w 7992012"/>
              <a:gd name="connsiteY0" fmla="*/ 420812 h 9582658"/>
              <a:gd name="connsiteX1" fmla="*/ 0 w 7992012"/>
              <a:gd name="connsiteY1" fmla="*/ 9140620 h 9582658"/>
              <a:gd name="connsiteX2" fmla="*/ 2847678 w 7992012"/>
              <a:gd name="connsiteY2" fmla="*/ 9210162 h 9582658"/>
              <a:gd name="connsiteX3" fmla="*/ 7992012 w 7992012"/>
              <a:gd name="connsiteY3" fmla="*/ 6618896 h 9582658"/>
              <a:gd name="connsiteX4" fmla="*/ 6484058 w 7992012"/>
              <a:gd name="connsiteY4" fmla="*/ 3930749 h 9582658"/>
              <a:gd name="connsiteX5" fmla="*/ 2181687 w 7992012"/>
              <a:gd name="connsiteY5" fmla="*/ 420812 h 9582658"/>
              <a:gd name="connsiteX0" fmla="*/ 2181687 w 7690421"/>
              <a:gd name="connsiteY0" fmla="*/ 420812 h 9582658"/>
              <a:gd name="connsiteX1" fmla="*/ 0 w 7690421"/>
              <a:gd name="connsiteY1" fmla="*/ 9140620 h 9582658"/>
              <a:gd name="connsiteX2" fmla="*/ 2847678 w 7690421"/>
              <a:gd name="connsiteY2" fmla="*/ 9210162 h 9582658"/>
              <a:gd name="connsiteX3" fmla="*/ 7690421 w 7690421"/>
              <a:gd name="connsiteY3" fmla="*/ 6618896 h 9582658"/>
              <a:gd name="connsiteX4" fmla="*/ 6484058 w 7690421"/>
              <a:gd name="connsiteY4" fmla="*/ 3930749 h 9582658"/>
              <a:gd name="connsiteX5" fmla="*/ 2181687 w 7690421"/>
              <a:gd name="connsiteY5" fmla="*/ 420812 h 9582658"/>
              <a:gd name="connsiteX0" fmla="*/ 2181687 w 8495869"/>
              <a:gd name="connsiteY0" fmla="*/ 420812 h 9582658"/>
              <a:gd name="connsiteX1" fmla="*/ 0 w 8495869"/>
              <a:gd name="connsiteY1" fmla="*/ 9140620 h 9582658"/>
              <a:gd name="connsiteX2" fmla="*/ 2847678 w 8495869"/>
              <a:gd name="connsiteY2" fmla="*/ 9210162 h 9582658"/>
              <a:gd name="connsiteX3" fmla="*/ 7690421 w 8495869"/>
              <a:gd name="connsiteY3" fmla="*/ 6618896 h 9582658"/>
              <a:gd name="connsiteX4" fmla="*/ 7680368 w 8495869"/>
              <a:gd name="connsiteY4" fmla="*/ 7165527 h 9582658"/>
              <a:gd name="connsiteX5" fmla="*/ 6484058 w 8495869"/>
              <a:gd name="connsiteY5" fmla="*/ 3930749 h 9582658"/>
              <a:gd name="connsiteX6" fmla="*/ 2181687 w 8495869"/>
              <a:gd name="connsiteY6" fmla="*/ 420812 h 9582658"/>
              <a:gd name="connsiteX0" fmla="*/ 2181687 w 8296484"/>
              <a:gd name="connsiteY0" fmla="*/ 420812 h 9582658"/>
              <a:gd name="connsiteX1" fmla="*/ 0 w 8296484"/>
              <a:gd name="connsiteY1" fmla="*/ 9140620 h 9582658"/>
              <a:gd name="connsiteX2" fmla="*/ 2847678 w 8296484"/>
              <a:gd name="connsiteY2" fmla="*/ 9210162 h 9582658"/>
              <a:gd name="connsiteX3" fmla="*/ 7690421 w 8296484"/>
              <a:gd name="connsiteY3" fmla="*/ 6618896 h 9582658"/>
              <a:gd name="connsiteX4" fmla="*/ 6484058 w 8296484"/>
              <a:gd name="connsiteY4" fmla="*/ 3930749 h 9582658"/>
              <a:gd name="connsiteX5" fmla="*/ 2181687 w 8296484"/>
              <a:gd name="connsiteY5" fmla="*/ 420812 h 9582658"/>
              <a:gd name="connsiteX0" fmla="*/ 2181687 w 7690421"/>
              <a:gd name="connsiteY0" fmla="*/ 420812 h 9582658"/>
              <a:gd name="connsiteX1" fmla="*/ 0 w 7690421"/>
              <a:gd name="connsiteY1" fmla="*/ 9140620 h 9582658"/>
              <a:gd name="connsiteX2" fmla="*/ 2847678 w 7690421"/>
              <a:gd name="connsiteY2" fmla="*/ 9210162 h 9582658"/>
              <a:gd name="connsiteX3" fmla="*/ 7690421 w 7690421"/>
              <a:gd name="connsiteY3" fmla="*/ 6618896 h 9582658"/>
              <a:gd name="connsiteX4" fmla="*/ 6484058 w 7690421"/>
              <a:gd name="connsiteY4" fmla="*/ 3930749 h 9582658"/>
              <a:gd name="connsiteX5" fmla="*/ 2181687 w 7690421"/>
              <a:gd name="connsiteY5" fmla="*/ 420812 h 9582658"/>
              <a:gd name="connsiteX0" fmla="*/ 2181687 w 7690421"/>
              <a:gd name="connsiteY0" fmla="*/ 420812 h 9582658"/>
              <a:gd name="connsiteX1" fmla="*/ 0 w 7690421"/>
              <a:gd name="connsiteY1" fmla="*/ 9140620 h 9582658"/>
              <a:gd name="connsiteX2" fmla="*/ 2847678 w 7690421"/>
              <a:gd name="connsiteY2" fmla="*/ 9210162 h 9582658"/>
              <a:gd name="connsiteX3" fmla="*/ 7690421 w 7690421"/>
              <a:gd name="connsiteY3" fmla="*/ 6618896 h 9582658"/>
              <a:gd name="connsiteX4" fmla="*/ 6484058 w 7690421"/>
              <a:gd name="connsiteY4" fmla="*/ 3930749 h 9582658"/>
              <a:gd name="connsiteX5" fmla="*/ 2181687 w 7690421"/>
              <a:gd name="connsiteY5" fmla="*/ 420812 h 9582658"/>
              <a:gd name="connsiteX0" fmla="*/ 2558675 w 7690421"/>
              <a:gd name="connsiteY0" fmla="*/ 420812 h 9582658"/>
              <a:gd name="connsiteX1" fmla="*/ 0 w 7690421"/>
              <a:gd name="connsiteY1" fmla="*/ 9140620 h 9582658"/>
              <a:gd name="connsiteX2" fmla="*/ 2847678 w 7690421"/>
              <a:gd name="connsiteY2" fmla="*/ 9210162 h 9582658"/>
              <a:gd name="connsiteX3" fmla="*/ 7690421 w 7690421"/>
              <a:gd name="connsiteY3" fmla="*/ 6618896 h 9582658"/>
              <a:gd name="connsiteX4" fmla="*/ 6484058 w 7690421"/>
              <a:gd name="connsiteY4" fmla="*/ 3930749 h 9582658"/>
              <a:gd name="connsiteX5" fmla="*/ 2558675 w 7690421"/>
              <a:gd name="connsiteY5" fmla="*/ 420812 h 9582658"/>
              <a:gd name="connsiteX0" fmla="*/ 2558675 w 7690421"/>
              <a:gd name="connsiteY0" fmla="*/ 420812 h 9582658"/>
              <a:gd name="connsiteX1" fmla="*/ 0 w 7690421"/>
              <a:gd name="connsiteY1" fmla="*/ 9140620 h 9582658"/>
              <a:gd name="connsiteX2" fmla="*/ 2847678 w 7690421"/>
              <a:gd name="connsiteY2" fmla="*/ 9210162 h 9582658"/>
              <a:gd name="connsiteX3" fmla="*/ 7690421 w 7690421"/>
              <a:gd name="connsiteY3" fmla="*/ 6618896 h 9582658"/>
              <a:gd name="connsiteX4" fmla="*/ 6484058 w 7690421"/>
              <a:gd name="connsiteY4" fmla="*/ 3930749 h 9582658"/>
              <a:gd name="connsiteX5" fmla="*/ 2558675 w 7690421"/>
              <a:gd name="connsiteY5" fmla="*/ 420812 h 9582658"/>
              <a:gd name="connsiteX0" fmla="*/ 2558675 w 7690421"/>
              <a:gd name="connsiteY0" fmla="*/ 420812 h 9582658"/>
              <a:gd name="connsiteX1" fmla="*/ 0 w 7690421"/>
              <a:gd name="connsiteY1" fmla="*/ 9140620 h 9582658"/>
              <a:gd name="connsiteX2" fmla="*/ 2847678 w 7690421"/>
              <a:gd name="connsiteY2" fmla="*/ 9210162 h 9582658"/>
              <a:gd name="connsiteX3" fmla="*/ 7690421 w 7690421"/>
              <a:gd name="connsiteY3" fmla="*/ 6618896 h 9582658"/>
              <a:gd name="connsiteX4" fmla="*/ 6484058 w 7690421"/>
              <a:gd name="connsiteY4" fmla="*/ 3930749 h 9582658"/>
              <a:gd name="connsiteX5" fmla="*/ 2558675 w 7690421"/>
              <a:gd name="connsiteY5" fmla="*/ 420812 h 9582658"/>
              <a:gd name="connsiteX0" fmla="*/ 2558675 w 7690421"/>
              <a:gd name="connsiteY0" fmla="*/ 420812 h 9582658"/>
              <a:gd name="connsiteX1" fmla="*/ 0 w 7690421"/>
              <a:gd name="connsiteY1" fmla="*/ 9140620 h 9582658"/>
              <a:gd name="connsiteX2" fmla="*/ 2847678 w 7690421"/>
              <a:gd name="connsiteY2" fmla="*/ 9210162 h 9582658"/>
              <a:gd name="connsiteX3" fmla="*/ 7690421 w 7690421"/>
              <a:gd name="connsiteY3" fmla="*/ 6618896 h 9582658"/>
              <a:gd name="connsiteX4" fmla="*/ 6484058 w 7690421"/>
              <a:gd name="connsiteY4" fmla="*/ 3930749 h 9582658"/>
              <a:gd name="connsiteX5" fmla="*/ 2558675 w 7690421"/>
              <a:gd name="connsiteY5" fmla="*/ 420812 h 958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0421" h="9582658">
                <a:moveTo>
                  <a:pt x="2558675" y="420812"/>
                </a:moveTo>
                <a:cubicBezTo>
                  <a:pt x="2781575" y="3240597"/>
                  <a:pt x="1181098" y="8024022"/>
                  <a:pt x="0" y="9140620"/>
                </a:cubicBezTo>
                <a:cubicBezTo>
                  <a:pt x="311094" y="9582658"/>
                  <a:pt x="1478504" y="9318808"/>
                  <a:pt x="2847678" y="9210162"/>
                </a:cubicBezTo>
                <a:cubicBezTo>
                  <a:pt x="3532758" y="7930496"/>
                  <a:pt x="4567345" y="7263460"/>
                  <a:pt x="7690421" y="6618896"/>
                </a:cubicBezTo>
                <a:cubicBezTo>
                  <a:pt x="7049909" y="5304282"/>
                  <a:pt x="7402180" y="4963763"/>
                  <a:pt x="6484058" y="3930749"/>
                </a:cubicBezTo>
                <a:cubicBezTo>
                  <a:pt x="5567611" y="2806630"/>
                  <a:pt x="3890677" y="-1"/>
                  <a:pt x="2558675" y="42081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  <a:gs pos="45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latin typeface="Tahoma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Cloudera Manager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1" name="Oval 2"/>
          <p:cNvSpPr>
            <a:spLocks noChangeArrowheads="1"/>
          </p:cNvSpPr>
          <p:nvPr/>
        </p:nvSpPr>
        <p:spPr bwMode="auto">
          <a:xfrm>
            <a:off x="250380" y="5866728"/>
            <a:ext cx="3374561" cy="373963"/>
          </a:xfrm>
          <a:prstGeom prst="ellipse">
            <a:avLst/>
          </a:prstGeom>
          <a:gradFill rotWithShape="1">
            <a:gsLst>
              <a:gs pos="0">
                <a:srgbClr val="333333">
                  <a:alpha val="79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61522" y="996267"/>
            <a:ext cx="8229600" cy="4938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76CDDD"/>
                </a:solidFill>
                <a:latin typeface="Calibri"/>
                <a:ea typeface="+mj-ea"/>
                <a:cs typeface="Calibri"/>
              </a:rPr>
              <a:t>End-to-End Administration for CDH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6CDDD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840734" y="1617877"/>
            <a:ext cx="4924564" cy="420941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13461" r="20251" b="21869"/>
          <a:stretch/>
        </p:blipFill>
        <p:spPr>
          <a:xfrm>
            <a:off x="914400" y="3608389"/>
            <a:ext cx="2064480" cy="210661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56870" y="1755364"/>
            <a:ext cx="3974858" cy="923330"/>
            <a:chOff x="548641" y="1803857"/>
            <a:chExt cx="3974858" cy="923329"/>
          </a:xfrm>
        </p:grpSpPr>
        <p:sp>
          <p:nvSpPr>
            <p:cNvPr id="36" name="TextBox 35"/>
            <p:cNvSpPr txBox="1"/>
            <p:nvPr/>
          </p:nvSpPr>
          <p:spPr>
            <a:xfrm>
              <a:off x="1130528" y="1862056"/>
              <a:ext cx="339297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Manage</a:t>
              </a:r>
            </a:p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Easily deploy, configure &amp; optimize clusters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8641" y="1803857"/>
              <a:ext cx="714896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56870" y="2744284"/>
            <a:ext cx="4200490" cy="923330"/>
            <a:chOff x="548641" y="1803857"/>
            <a:chExt cx="4200490" cy="923329"/>
          </a:xfrm>
        </p:grpSpPr>
        <p:sp>
          <p:nvSpPr>
            <p:cNvPr id="40" name="TextBox 39"/>
            <p:cNvSpPr txBox="1"/>
            <p:nvPr/>
          </p:nvSpPr>
          <p:spPr>
            <a:xfrm>
              <a:off x="1130529" y="1862056"/>
              <a:ext cx="3618602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Monitor</a:t>
              </a:r>
            </a:p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Maintain a central view of all activity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8641" y="1803857"/>
              <a:ext cx="714896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56870" y="3755664"/>
            <a:ext cx="4437996" cy="923330"/>
            <a:chOff x="548641" y="1803857"/>
            <a:chExt cx="4437996" cy="923329"/>
          </a:xfrm>
        </p:grpSpPr>
        <p:sp>
          <p:nvSpPr>
            <p:cNvPr id="43" name="TextBox 42"/>
            <p:cNvSpPr txBox="1"/>
            <p:nvPr/>
          </p:nvSpPr>
          <p:spPr>
            <a:xfrm>
              <a:off x="1130529" y="1862056"/>
              <a:ext cx="3856108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Diagnose</a:t>
              </a:r>
            </a:p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Easily identify and resolve issues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8641" y="1803857"/>
              <a:ext cx="714896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3</a:t>
              </a: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3967498" y="3676683"/>
            <a:ext cx="4623624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67498" y="2640147"/>
            <a:ext cx="4623624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3956870" y="4741791"/>
            <a:ext cx="4437996" cy="923330"/>
            <a:chOff x="548641" y="1803857"/>
            <a:chExt cx="4437996" cy="923329"/>
          </a:xfrm>
        </p:grpSpPr>
        <p:sp>
          <p:nvSpPr>
            <p:cNvPr id="21" name="TextBox 20"/>
            <p:cNvSpPr txBox="1"/>
            <p:nvPr/>
          </p:nvSpPr>
          <p:spPr>
            <a:xfrm>
              <a:off x="1130529" y="1862056"/>
              <a:ext cx="3856108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Integrate</a:t>
              </a:r>
            </a:p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 Cloudera Manager with existing tools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8641" y="1803857"/>
              <a:ext cx="714896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4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967498" y="4662811"/>
            <a:ext cx="4623624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Cloudera Manager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6" b="9098"/>
          <a:stretch/>
        </p:blipFill>
        <p:spPr bwMode="auto">
          <a:xfrm>
            <a:off x="144567" y="2330965"/>
            <a:ext cx="893391" cy="3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21" y="2330964"/>
            <a:ext cx="910929" cy="30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82" y="2245834"/>
            <a:ext cx="965689" cy="5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8" y="2852105"/>
            <a:ext cx="654006" cy="6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8" y="3739757"/>
            <a:ext cx="798789" cy="68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04260" y="2958113"/>
            <a:ext cx="1033973" cy="1021439"/>
            <a:chOff x="1174706" y="2301405"/>
            <a:chExt cx="1033973" cy="766079"/>
          </a:xfrm>
        </p:grpSpPr>
        <p:grpSp>
          <p:nvGrpSpPr>
            <p:cNvPr id="10" name="Group 9"/>
            <p:cNvGrpSpPr/>
            <p:nvPr/>
          </p:nvGrpSpPr>
          <p:grpSpPr>
            <a:xfrm>
              <a:off x="1191149" y="2301405"/>
              <a:ext cx="1017530" cy="538362"/>
              <a:chOff x="1182603" y="2865441"/>
              <a:chExt cx="1017530" cy="538362"/>
            </a:xfrm>
          </p:grpSpPr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5371" y="2980318"/>
                <a:ext cx="444762" cy="285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94" t="13768" r="20551" b="11420"/>
              <a:stretch/>
            </p:blipFill>
            <p:spPr bwMode="auto">
              <a:xfrm>
                <a:off x="1182603" y="2865441"/>
                <a:ext cx="410578" cy="538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411880" y="3003817"/>
                <a:ext cx="500539" cy="19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/>
                  <a:t>+</a:t>
                </a:r>
                <a:endParaRPr lang="en-US" sz="1100" b="1" dirty="0"/>
              </a:p>
            </p:txBody>
          </p:sp>
        </p:grp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06" y="2807261"/>
              <a:ext cx="478297" cy="260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4" b="17217"/>
          <a:stretch/>
        </p:blipFill>
        <p:spPr bwMode="auto">
          <a:xfrm>
            <a:off x="3622349" y="2844916"/>
            <a:ext cx="878224" cy="35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928154" y="2285326"/>
            <a:ext cx="426954" cy="939839"/>
            <a:chOff x="4898601" y="1754085"/>
            <a:chExt cx="426954" cy="704879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4" t="13768" r="20551" b="11420"/>
            <a:stretch/>
          </p:blipFill>
          <p:spPr bwMode="auto">
            <a:xfrm>
              <a:off x="4898601" y="1754085"/>
              <a:ext cx="410578" cy="538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832" y="2241215"/>
              <a:ext cx="413723" cy="21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4" b="17217"/>
          <a:stretch/>
        </p:blipFill>
        <p:spPr bwMode="auto">
          <a:xfrm>
            <a:off x="4751864" y="3333268"/>
            <a:ext cx="878224" cy="35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166129" y="1928761"/>
            <a:ext cx="6858154" cy="4569163"/>
            <a:chOff x="1136576" y="1674976"/>
            <a:chExt cx="6858154" cy="2439837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2280312" y="1690640"/>
              <a:ext cx="0" cy="2409937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705830" y="1697758"/>
              <a:ext cx="0" cy="2409937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994730" y="1704876"/>
              <a:ext cx="0" cy="2409937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136576" y="1674976"/>
              <a:ext cx="0" cy="2409937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424048" y="1697758"/>
              <a:ext cx="0" cy="2409937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567784" y="1704876"/>
              <a:ext cx="0" cy="2409937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849566" y="1704876"/>
              <a:ext cx="0" cy="2409937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802412" y="2308115"/>
            <a:ext cx="1050154" cy="1125988"/>
            <a:chOff x="5772859" y="1754085"/>
            <a:chExt cx="1050154" cy="844491"/>
          </a:xfrm>
        </p:grpSpPr>
        <p:pic>
          <p:nvPicPr>
            <p:cNvPr id="29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4" t="13768" r="20551" b="11420"/>
            <a:stretch/>
          </p:blipFill>
          <p:spPr bwMode="auto">
            <a:xfrm>
              <a:off x="6007503" y="1975277"/>
              <a:ext cx="389327" cy="510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59" y="2513880"/>
              <a:ext cx="338784" cy="84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305" y="1754085"/>
              <a:ext cx="432484" cy="197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14" b="17217"/>
            <a:stretch/>
          </p:blipFill>
          <p:spPr bwMode="auto">
            <a:xfrm>
              <a:off x="6439560" y="2212019"/>
              <a:ext cx="383453" cy="114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254" y="2360079"/>
              <a:ext cx="413723" cy="21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859" y="2148325"/>
              <a:ext cx="236191" cy="185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393" y="2390908"/>
              <a:ext cx="188387" cy="12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679" y="1932656"/>
              <a:ext cx="228554" cy="171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542" y="1901882"/>
              <a:ext cx="172878" cy="246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16" y="2290513"/>
            <a:ext cx="910929" cy="30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48" y="2696035"/>
            <a:ext cx="965689" cy="5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8"/>
          <a:stretch/>
        </p:blipFill>
        <p:spPr bwMode="auto">
          <a:xfrm>
            <a:off x="8281909" y="2287595"/>
            <a:ext cx="651457" cy="84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8290454" y="3372871"/>
            <a:ext cx="591788" cy="823669"/>
            <a:chOff x="8252355" y="2527014"/>
            <a:chExt cx="591788" cy="617752"/>
          </a:xfrm>
        </p:grpSpPr>
        <p:pic>
          <p:nvPicPr>
            <p:cNvPr id="42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2355" y="2527014"/>
              <a:ext cx="591788" cy="443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0868" y="2970284"/>
              <a:ext cx="424574" cy="174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262241"/>
              </p:ext>
            </p:extLst>
          </p:nvPr>
        </p:nvGraphicFramePr>
        <p:xfrm>
          <a:off x="5979" y="1071812"/>
          <a:ext cx="9114448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306"/>
                <a:gridCol w="1139306"/>
                <a:gridCol w="1139306"/>
                <a:gridCol w="1139306"/>
                <a:gridCol w="1139306"/>
                <a:gridCol w="1139306"/>
                <a:gridCol w="1139306"/>
                <a:gridCol w="1139306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DEPLOYMENT &amp; CONFIGURATION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MONITORING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WORKFLOWS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EVENTS &amp; ALERTS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LOG SEARCH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DIAGNOSTICS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REPORTING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ACTIVITY MONITORING</a:t>
                      </a:r>
                      <a:endParaRPr lang="en-US" sz="1100" cap="none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29554" y="1586929"/>
            <a:ext cx="9051817" cy="4899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553" y="4603764"/>
            <a:ext cx="9083132" cy="4899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0560" y="1669499"/>
            <a:ext cx="293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DO-IT-YOURSELF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106" y="4661239"/>
            <a:ext cx="293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WITH CLOUDERA</a:t>
            </a:r>
            <a:endParaRPr lang="en-US" sz="1000" b="1" dirty="0">
              <a:solidFill>
                <a:schemeClr val="tx2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4455" y="5381412"/>
            <a:ext cx="8694197" cy="824297"/>
            <a:chOff x="218161" y="4546367"/>
            <a:chExt cx="8694197" cy="618223"/>
          </a:xfrm>
        </p:grpSpPr>
        <p:sp>
          <p:nvSpPr>
            <p:cNvPr id="51" name="Rectangle 50"/>
            <p:cNvSpPr/>
            <p:nvPr/>
          </p:nvSpPr>
          <p:spPr>
            <a:xfrm>
              <a:off x="218161" y="4546367"/>
              <a:ext cx="8694197" cy="6182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44" r="5365"/>
            <a:stretch/>
          </p:blipFill>
          <p:spPr bwMode="auto">
            <a:xfrm>
              <a:off x="1119502" y="4574731"/>
              <a:ext cx="554927" cy="561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031" y="4628289"/>
              <a:ext cx="490260" cy="45281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313" y="4583277"/>
              <a:ext cx="544402" cy="544402"/>
            </a:xfrm>
            <a:prstGeom prst="rect">
              <a:avLst/>
            </a:prstGeom>
          </p:spPr>
        </p:pic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178" y="4581478"/>
              <a:ext cx="518995" cy="518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21" y="3471188"/>
            <a:ext cx="556929" cy="47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2628137" y="2330965"/>
            <a:ext cx="475060" cy="1063047"/>
            <a:chOff x="2598584" y="3719710"/>
            <a:chExt cx="475060" cy="797285"/>
          </a:xfrm>
        </p:grpSpPr>
        <p:pic>
          <p:nvPicPr>
            <p:cNvPr id="58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4" t="13768" r="20551" b="11420"/>
            <a:stretch/>
          </p:blipFill>
          <p:spPr bwMode="auto">
            <a:xfrm>
              <a:off x="2618299" y="3719710"/>
              <a:ext cx="410578" cy="538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584" y="4282481"/>
              <a:ext cx="475060" cy="23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53" y="5502700"/>
            <a:ext cx="4101424" cy="5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Service Health &amp;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1522" y="996267"/>
            <a:ext cx="8229600" cy="4938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76CDDD"/>
                </a:solidFill>
                <a:latin typeface="Calibri"/>
                <a:ea typeface="+mj-ea"/>
                <a:cs typeface="Calibri"/>
              </a:rPr>
              <a:t>Cloudera Manager Key Features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6CDDD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9778" b="4000"/>
          <a:stretch>
            <a:fillRect/>
          </a:stretch>
        </p:blipFill>
        <p:spPr bwMode="auto">
          <a:xfrm>
            <a:off x="421178" y="1531700"/>
            <a:ext cx="8229600" cy="443484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017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550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06" y="1353457"/>
            <a:ext cx="2159000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4" y="1276912"/>
            <a:ext cx="3356238" cy="1169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2" y="4057507"/>
            <a:ext cx="3494522" cy="900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3574570"/>
            <a:ext cx="2630841" cy="186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9403" y="965200"/>
            <a:ext cx="7004098" cy="1849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Thank You!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04897" y="2948352"/>
            <a:ext cx="6877003" cy="1141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BBC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CDDD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andrew.wang@cloudera.com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6CDD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BBC"/>
              </a:buClr>
              <a:buSzPct val="80000"/>
              <a:buFont typeface="Arial"/>
              <a:buNone/>
              <a:tabLst/>
              <a:defRPr/>
            </a:pPr>
            <a:r>
              <a:rPr lang="en-US" sz="2000" dirty="0" smtClean="0">
                <a:solidFill>
                  <a:srgbClr val="76CDDD"/>
                </a:solidFill>
                <a:latin typeface="Calibri"/>
                <a:cs typeface="Calibri"/>
              </a:rPr>
              <a:t>@</a:t>
            </a:r>
            <a:r>
              <a:rPr lang="en-US" sz="2000" dirty="0" err="1" smtClean="0">
                <a:solidFill>
                  <a:srgbClr val="76CDDD"/>
                </a:solidFill>
                <a:latin typeface="Calibri"/>
                <a:cs typeface="Calibri"/>
              </a:rPr>
              <a:t>umbrant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6CDD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2800" y="2892900"/>
            <a:ext cx="7534656" cy="914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rgbClr val="76CDDD">
                    <a:alpha val="70000"/>
                  </a:srgbClr>
                </a:gs>
                <a:gs pos="100000">
                  <a:srgbClr val="0080B4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loudera_logo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355" y="223298"/>
            <a:ext cx="1789813" cy="5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 in 1999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>
                <a:latin typeface="Calibri"/>
              </a:rPr>
              <a:pPr/>
              <a:t>8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Buy a </a:t>
            </a:r>
            <a:r>
              <a:rPr lang="en-US" dirty="0" smtClean="0">
                <a:solidFill>
                  <a:schemeClr val="accent6"/>
                </a:solidFill>
              </a:rPr>
              <a:t>really</a:t>
            </a:r>
            <a:r>
              <a:rPr lang="en-US" dirty="0" smtClean="0"/>
              <a:t> big machine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Install an expensive DBMS on it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Point your workload at it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Hope it doesn’t fail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Ambitious: buy another really big machine as a backup</a:t>
            </a:r>
          </a:p>
        </p:txBody>
      </p:sp>
    </p:spTree>
    <p:extLst>
      <p:ext uri="{BB962C8B-B14F-4D97-AF65-F5344CB8AC3E}">
        <p14:creationId xmlns:p14="http://schemas.microsoft.com/office/powerpoint/2010/main" val="9924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2550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13DA-8D06-F14C-8552-E6A9180E361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1" y="525059"/>
            <a:ext cx="761047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oudera_PPT_template_corporate_2012-11">
  <a:themeElements>
    <a:clrScheme name="Cloudera OCT12">
      <a:dk1>
        <a:sysClr val="windowText" lastClr="000000"/>
      </a:dk1>
      <a:lt1>
        <a:sysClr val="window" lastClr="FFFFFF"/>
      </a:lt1>
      <a:dk2>
        <a:srgbClr val="0B5A79"/>
      </a:dk2>
      <a:lt2>
        <a:srgbClr val="107FA7"/>
      </a:lt2>
      <a:accent1>
        <a:srgbClr val="2DA6C9"/>
      </a:accent1>
      <a:accent2>
        <a:srgbClr val="B3D200"/>
      </a:accent2>
      <a:accent3>
        <a:srgbClr val="37055E"/>
      </a:accent3>
      <a:accent4>
        <a:srgbClr val="A40040"/>
      </a:accent4>
      <a:accent5>
        <a:srgbClr val="F06F00"/>
      </a:accent5>
      <a:accent6>
        <a:srgbClr val="ECA700"/>
      </a:accent6>
      <a:hlink>
        <a:srgbClr val="F06F00"/>
      </a:hlink>
      <a:folHlink>
        <a:srgbClr val="ECA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1758</Words>
  <Application>Microsoft Office PowerPoint</Application>
  <PresentationFormat>On-screen Show (4:3)</PresentationFormat>
  <Paragraphs>591</Paragraphs>
  <Slides>70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Cloudera_PPT_template_corporate_2012-11</vt:lpstr>
      <vt:lpstr>PowerPoint Presentation</vt:lpstr>
      <vt:lpstr>About Me</vt:lpstr>
      <vt:lpstr>Outline</vt:lpstr>
      <vt:lpstr>PowerPoint Presentation</vt:lpstr>
      <vt:lpstr>PowerPoint Presentation</vt:lpstr>
      <vt:lpstr>Indexing the Web</vt:lpstr>
      <vt:lpstr>PowerPoint Presentation</vt:lpstr>
      <vt:lpstr>Databases in 1999</vt:lpstr>
      <vt:lpstr>PowerPoint Presentation</vt:lpstr>
      <vt:lpstr>Database Limitations</vt:lpstr>
      <vt:lpstr>Google Does Something Different</vt:lpstr>
      <vt:lpstr>Google Does Something Different</vt:lpstr>
      <vt:lpstr>PowerPoint Presentation</vt:lpstr>
      <vt:lpstr>PowerPoint Presentation</vt:lpstr>
      <vt:lpstr>PowerPoint Presentation</vt:lpstr>
      <vt:lpstr>Google’s messages from the future</vt:lpstr>
      <vt:lpstr>Google’s messages from the future</vt:lpstr>
      <vt:lpstr>Birth of Hadoop</vt:lpstr>
      <vt:lpstr>Birth of Hadoop</vt:lpstr>
      <vt:lpstr>Birth of Hadoop</vt:lpstr>
      <vt:lpstr>Summary</vt:lpstr>
      <vt:lpstr>PowerPoint Presentation</vt:lpstr>
      <vt:lpstr>HDFS</vt:lpstr>
      <vt:lpstr>HDFS design assumptions</vt:lpstr>
      <vt:lpstr>Quick primers</vt:lpstr>
      <vt:lpstr>Quick filesystem primer</vt:lpstr>
      <vt:lpstr>Quick disk primer</vt:lpstr>
      <vt:lpstr>Quick networking primer</vt:lpstr>
      <vt:lpstr>Quick networking primer</vt:lpstr>
      <vt:lpstr>Quick networking primer</vt:lpstr>
      <vt:lpstr>HDFS Architecture</vt:lpstr>
      <vt:lpstr>HDFS Architecture</vt:lpstr>
      <vt:lpstr>HDFS Architecture</vt:lpstr>
      <vt:lpstr>HDFS Architecture</vt:lpstr>
      <vt:lpstr>HDFS Write Path</vt:lpstr>
      <vt:lpstr>HDFS Write Path</vt:lpstr>
      <vt:lpstr>HDFS Write Path</vt:lpstr>
      <vt:lpstr>HDFS Write Path</vt:lpstr>
      <vt:lpstr>HDFS Read Path</vt:lpstr>
      <vt:lpstr>HDFS Fault-tolerance</vt:lpstr>
      <vt:lpstr>HDFS DataNode Failure</vt:lpstr>
      <vt:lpstr>HDFS NameNode Failure</vt:lpstr>
      <vt:lpstr>Other HDFS features</vt:lpstr>
      <vt:lpstr>MapReduce</vt:lpstr>
      <vt:lpstr>MapReduce</vt:lpstr>
      <vt:lpstr>MapReduce Architcture</vt:lpstr>
      <vt:lpstr>MapReduce Architcture</vt:lpstr>
      <vt:lpstr>MapReduce Architcture</vt:lpstr>
      <vt:lpstr>Word Count Example</vt:lpstr>
      <vt:lpstr>MapReduce Architcture</vt:lpstr>
      <vt:lpstr>MapReduce Architcture</vt:lpstr>
      <vt:lpstr>MapReduce Architcture</vt:lpstr>
      <vt:lpstr>MapReduce Architcture</vt:lpstr>
      <vt:lpstr>MapReduce Architcture</vt:lpstr>
      <vt:lpstr>Summary</vt:lpstr>
      <vt:lpstr>PowerPoint Presentation</vt:lpstr>
      <vt:lpstr>Data Processing Pipeline</vt:lpstr>
      <vt:lpstr>Sqoop</vt:lpstr>
      <vt:lpstr>Flume</vt:lpstr>
      <vt:lpstr>Hive</vt:lpstr>
      <vt:lpstr>Impala</vt:lpstr>
      <vt:lpstr>Pig</vt:lpstr>
      <vt:lpstr>HBase</vt:lpstr>
      <vt:lpstr>Oozie</vt:lpstr>
      <vt:lpstr>Hue</vt:lpstr>
      <vt:lpstr>Zookeeper</vt:lpstr>
      <vt:lpstr>Cloudera Manager</vt:lpstr>
      <vt:lpstr>Cloudera Manager</vt:lpstr>
      <vt:lpstr>View Service Health &amp; Performance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Wang</dc:creator>
  <cp:lastModifiedBy>Andrew Wang</cp:lastModifiedBy>
  <cp:revision>318</cp:revision>
  <cp:lastPrinted>2012-09-17T22:57:27Z</cp:lastPrinted>
  <dcterms:created xsi:type="dcterms:W3CDTF">2013-04-14T05:09:51Z</dcterms:created>
  <dcterms:modified xsi:type="dcterms:W3CDTF">2013-04-25T16:32:20Z</dcterms:modified>
</cp:coreProperties>
</file>