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82" r:id="rId2"/>
    <p:sldId id="354" r:id="rId3"/>
    <p:sldId id="348" r:id="rId4"/>
    <p:sldId id="347" r:id="rId5"/>
    <p:sldId id="309" r:id="rId6"/>
    <p:sldId id="306" r:id="rId7"/>
    <p:sldId id="310" r:id="rId8"/>
    <p:sldId id="307" r:id="rId9"/>
    <p:sldId id="311" r:id="rId10"/>
    <p:sldId id="379" r:id="rId11"/>
    <p:sldId id="380" r:id="rId12"/>
    <p:sldId id="359" r:id="rId13"/>
    <p:sldId id="364" r:id="rId14"/>
    <p:sldId id="361" r:id="rId15"/>
    <p:sldId id="362" r:id="rId16"/>
    <p:sldId id="286" r:id="rId17"/>
    <p:sldId id="312" r:id="rId18"/>
    <p:sldId id="313" r:id="rId19"/>
    <p:sldId id="372" r:id="rId20"/>
    <p:sldId id="314" r:id="rId21"/>
    <p:sldId id="315" r:id="rId22"/>
    <p:sldId id="377" r:id="rId23"/>
    <p:sldId id="378" r:id="rId24"/>
    <p:sldId id="341" r:id="rId25"/>
    <p:sldId id="365" r:id="rId26"/>
    <p:sldId id="367" r:id="rId27"/>
    <p:sldId id="374" r:id="rId28"/>
    <p:sldId id="342" r:id="rId29"/>
    <p:sldId id="343" r:id="rId30"/>
    <p:sldId id="370" r:id="rId31"/>
    <p:sldId id="371" r:id="rId32"/>
    <p:sldId id="320" r:id="rId33"/>
    <p:sldId id="321" r:id="rId34"/>
    <p:sldId id="322" r:id="rId35"/>
    <p:sldId id="373" r:id="rId36"/>
    <p:sldId id="344" r:id="rId37"/>
    <p:sldId id="375" r:id="rId38"/>
    <p:sldId id="323" r:id="rId39"/>
    <p:sldId id="345" r:id="rId40"/>
    <p:sldId id="338" r:id="rId41"/>
    <p:sldId id="358" r:id="rId42"/>
    <p:sldId id="324" r:id="rId43"/>
    <p:sldId id="357" r:id="rId44"/>
    <p:sldId id="325" r:id="rId45"/>
    <p:sldId id="376" r:id="rId46"/>
    <p:sldId id="329" r:id="rId47"/>
    <p:sldId id="326" r:id="rId48"/>
    <p:sldId id="327" r:id="rId49"/>
    <p:sldId id="328" r:id="rId50"/>
    <p:sldId id="363" r:id="rId51"/>
    <p:sldId id="331" r:id="rId52"/>
    <p:sldId id="352" r:id="rId53"/>
    <p:sldId id="353" r:id="rId54"/>
    <p:sldId id="355" r:id="rId55"/>
    <p:sldId id="356" r:id="rId56"/>
  </p:sldIdLst>
  <p:sldSz cx="12188825"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B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74388" autoAdjust="0"/>
  </p:normalViewPr>
  <p:slideViewPr>
    <p:cSldViewPr snapToGrid="0" snapToObjects="1">
      <p:cViewPr>
        <p:scale>
          <a:sx n="100" d="100"/>
          <a:sy n="100" d="100"/>
        </p:scale>
        <p:origin x="-2664" y="-1038"/>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22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9407416360782"/>
          <c:y val="4.7023622047244092E-2"/>
          <c:w val="0.85450592583639218"/>
          <c:h val="0.72310299212598417"/>
        </c:manualLayout>
      </c:layout>
      <c:barChart>
        <c:barDir val="col"/>
        <c:grouping val="clustered"/>
        <c:varyColors val="0"/>
        <c:ser>
          <c:idx val="0"/>
          <c:order val="0"/>
          <c:tx>
            <c:strRef>
              <c:f>Sheet1!$B$1</c:f>
              <c:strCache>
                <c:ptCount val="1"/>
                <c:pt idx="0">
                  <c:v>With NI</c:v>
                </c:pt>
              </c:strCache>
            </c:strRef>
          </c:tx>
          <c:spPr>
            <a:solidFill>
              <a:schemeClr val="accent1"/>
            </a:solidFill>
            <a:ln>
              <a:noFill/>
            </a:ln>
            <a:effectLst/>
          </c:spPr>
          <c:invertIfNegative val="0"/>
          <c:cat>
            <c:strRef>
              <c:f>Sheet1!$A$2:$A$3</c:f>
              <c:strCache>
                <c:ptCount val="2"/>
                <c:pt idx="0">
                  <c:v>Encryption</c:v>
                </c:pt>
                <c:pt idx="1">
                  <c:v>Decryption</c:v>
                </c:pt>
              </c:strCache>
            </c:strRef>
          </c:cat>
          <c:val>
            <c:numRef>
              <c:f>Sheet1!$B$2:$B$3</c:f>
              <c:numCache>
                <c:formatCode>General</c:formatCode>
                <c:ptCount val="2"/>
                <c:pt idx="0">
                  <c:v>2025.24</c:v>
                </c:pt>
                <c:pt idx="1">
                  <c:v>2032.14</c:v>
                </c:pt>
              </c:numCache>
            </c:numRef>
          </c:val>
        </c:ser>
        <c:ser>
          <c:idx val="1"/>
          <c:order val="1"/>
          <c:tx>
            <c:strRef>
              <c:f>Sheet1!$C$1</c:f>
              <c:strCache>
                <c:ptCount val="1"/>
                <c:pt idx="0">
                  <c:v>Without NI</c:v>
                </c:pt>
              </c:strCache>
            </c:strRef>
          </c:tx>
          <c:spPr>
            <a:solidFill>
              <a:schemeClr val="accent3"/>
            </a:solidFill>
            <a:ln>
              <a:noFill/>
            </a:ln>
            <a:effectLst/>
          </c:spPr>
          <c:invertIfNegative val="0"/>
          <c:cat>
            <c:strRef>
              <c:f>Sheet1!$A$2:$A$3</c:f>
              <c:strCache>
                <c:ptCount val="2"/>
                <c:pt idx="0">
                  <c:v>Encryption</c:v>
                </c:pt>
                <c:pt idx="1">
                  <c:v>Decryption</c:v>
                </c:pt>
              </c:strCache>
            </c:strRef>
          </c:cat>
          <c:val>
            <c:numRef>
              <c:f>Sheet1!$C$2:$C$3</c:f>
              <c:numCache>
                <c:formatCode>General</c:formatCode>
                <c:ptCount val="2"/>
                <c:pt idx="0">
                  <c:v>123.08</c:v>
                </c:pt>
                <c:pt idx="1">
                  <c:v>123.03</c:v>
                </c:pt>
              </c:numCache>
            </c:numRef>
          </c:val>
        </c:ser>
        <c:dLbls>
          <c:showLegendKey val="0"/>
          <c:showVal val="0"/>
          <c:showCatName val="0"/>
          <c:showSerName val="0"/>
          <c:showPercent val="0"/>
          <c:showBubbleSize val="0"/>
        </c:dLbls>
        <c:gapWidth val="219"/>
        <c:overlap val="-27"/>
        <c:axId val="155677440"/>
        <c:axId val="165222656"/>
      </c:barChart>
      <c:catAx>
        <c:axId val="1556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65222656"/>
        <c:crosses val="autoZero"/>
        <c:auto val="1"/>
        <c:lblAlgn val="ctr"/>
        <c:lblOffset val="100"/>
        <c:noMultiLvlLbl val="0"/>
      </c:catAx>
      <c:valAx>
        <c:axId val="16522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smtClean="0"/>
                  <a:t>MB/sec</a:t>
                </a:r>
                <a:endParaRPr lang="en-US" sz="280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567744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8097442122546993"/>
          <c:y val="0.89802159354637956"/>
          <c:w val="0.33620193212332949"/>
          <c:h val="0.1019784064536203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9407416360782"/>
          <c:y val="6.5185250596285785E-2"/>
          <c:w val="0.85450592583639218"/>
          <c:h val="0.70494124538738179"/>
        </c:manualLayout>
      </c:layout>
      <c:barChart>
        <c:barDir val="col"/>
        <c:grouping val="clustered"/>
        <c:varyColors val="0"/>
        <c:ser>
          <c:idx val="0"/>
          <c:order val="0"/>
          <c:tx>
            <c:strRef>
              <c:f>Sheet1!$B$1</c:f>
              <c:strCache>
                <c:ptCount val="1"/>
                <c:pt idx="0">
                  <c:v>Non-Encrypted</c:v>
                </c:pt>
              </c:strCache>
            </c:strRef>
          </c:tx>
          <c:spPr>
            <a:solidFill>
              <a:schemeClr val="accent1"/>
            </a:solidFill>
            <a:ln>
              <a:noFill/>
            </a:ln>
            <a:effectLst/>
          </c:spPr>
          <c:invertIfNegative val="0"/>
          <c:cat>
            <c:strRef>
              <c:f>Sheet1!$A$2:$A$3</c:f>
              <c:strCache>
                <c:ptCount val="2"/>
                <c:pt idx="0">
                  <c:v>Read</c:v>
                </c:pt>
                <c:pt idx="1">
                  <c:v>Write</c:v>
                </c:pt>
              </c:strCache>
            </c:strRef>
          </c:cat>
          <c:val>
            <c:numRef>
              <c:f>Sheet1!$B$2:$B$3</c:f>
              <c:numCache>
                <c:formatCode>General</c:formatCode>
                <c:ptCount val="2"/>
                <c:pt idx="0">
                  <c:v>150.22300000000001</c:v>
                </c:pt>
                <c:pt idx="1">
                  <c:v>37.956000000000003</c:v>
                </c:pt>
              </c:numCache>
            </c:numRef>
          </c:val>
        </c:ser>
        <c:ser>
          <c:idx val="1"/>
          <c:order val="1"/>
          <c:tx>
            <c:strRef>
              <c:f>Sheet1!$C$1</c:f>
              <c:strCache>
                <c:ptCount val="1"/>
                <c:pt idx="0">
                  <c:v>Encrypted</c:v>
                </c:pt>
              </c:strCache>
            </c:strRef>
          </c:tx>
          <c:spPr>
            <a:solidFill>
              <a:schemeClr val="accent3"/>
            </a:solidFill>
            <a:ln>
              <a:noFill/>
            </a:ln>
            <a:effectLst/>
          </c:spPr>
          <c:invertIfNegative val="0"/>
          <c:cat>
            <c:strRef>
              <c:f>Sheet1!$A$2:$A$3</c:f>
              <c:strCache>
                <c:ptCount val="2"/>
                <c:pt idx="0">
                  <c:v>Read</c:v>
                </c:pt>
                <c:pt idx="1">
                  <c:v>Write</c:v>
                </c:pt>
              </c:strCache>
            </c:strRef>
          </c:cat>
          <c:val>
            <c:numRef>
              <c:f>Sheet1!$C$2:$C$3</c:f>
              <c:numCache>
                <c:formatCode>General</c:formatCode>
                <c:ptCount val="2"/>
                <c:pt idx="0">
                  <c:v>139.71899999999999</c:v>
                </c:pt>
                <c:pt idx="1">
                  <c:v>37.845999999999997</c:v>
                </c:pt>
              </c:numCache>
            </c:numRef>
          </c:val>
        </c:ser>
        <c:dLbls>
          <c:showLegendKey val="0"/>
          <c:showVal val="0"/>
          <c:showCatName val="0"/>
          <c:showSerName val="0"/>
          <c:showPercent val="0"/>
          <c:showBubbleSize val="0"/>
        </c:dLbls>
        <c:gapWidth val="219"/>
        <c:overlap val="-27"/>
        <c:axId val="165346304"/>
        <c:axId val="165348096"/>
      </c:barChart>
      <c:catAx>
        <c:axId val="1653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65348096"/>
        <c:crosses val="autoZero"/>
        <c:auto val="1"/>
        <c:lblAlgn val="ctr"/>
        <c:lblOffset val="100"/>
        <c:noMultiLvlLbl val="0"/>
      </c:catAx>
      <c:valAx>
        <c:axId val="16534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smtClean="0"/>
                  <a:t>MB/sec</a:t>
                </a:r>
                <a:endParaRPr lang="en-US" sz="280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5346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694D834-3710-1540-AC7B-6B1395A06C1C}" type="datetimeFigureOut">
              <a:rPr lang="en-US" smtClean="0"/>
              <a:t>4/28/2015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903E4D2-938B-784F-9A8C-ECC71390BB69}" type="slidenum">
              <a:rPr lang="en-US" smtClean="0"/>
              <a:t>‹#›</a:t>
            </a:fld>
            <a:endParaRPr lang="en-US"/>
          </a:p>
        </p:txBody>
      </p:sp>
    </p:spTree>
    <p:extLst>
      <p:ext uri="{BB962C8B-B14F-4D97-AF65-F5344CB8AC3E}">
        <p14:creationId xmlns:p14="http://schemas.microsoft.com/office/powerpoint/2010/main" val="39811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552247F-5812-4EB4-9670-ECB90A857738}" type="datetimeFigureOut">
              <a:rPr lang="en-US" smtClean="0"/>
              <a:t>4/28/2015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DA3D0B-DAA0-4F6A-BBC7-1266C3E330DE}" type="slidenum">
              <a:rPr lang="en-US" smtClean="0"/>
              <a:t>‹#›</a:t>
            </a:fld>
            <a:endParaRPr lang="en-US"/>
          </a:p>
        </p:txBody>
      </p:sp>
    </p:spTree>
    <p:extLst>
      <p:ext uri="{BB962C8B-B14F-4D97-AF65-F5344CB8AC3E}">
        <p14:creationId xmlns:p14="http://schemas.microsoft.com/office/powerpoint/2010/main" val="349659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a:t>
            </a:fld>
            <a:endParaRPr lang="en-US"/>
          </a:p>
        </p:txBody>
      </p:sp>
    </p:spTree>
    <p:extLst>
      <p:ext uri="{BB962C8B-B14F-4D97-AF65-F5344CB8AC3E}">
        <p14:creationId xmlns:p14="http://schemas.microsoft.com/office/powerpoint/2010/main" val="346802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KMS is a high-performance, scalable, highly available caching proxy for a backing enterprise key server. The KMS is intended to offer a unified key API for cluster services, while allowing users their choice of backing key server.</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12</a:t>
            </a:fld>
            <a:endParaRPr lang="en-US"/>
          </a:p>
        </p:txBody>
      </p:sp>
    </p:spTree>
    <p:extLst>
      <p:ext uri="{BB962C8B-B14F-4D97-AF65-F5344CB8AC3E}">
        <p14:creationId xmlns:p14="http://schemas.microsoft.com/office/powerpoint/2010/main" val="416753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13</a:t>
            </a:fld>
            <a:endParaRPr lang="en-US"/>
          </a:p>
        </p:txBody>
      </p:sp>
    </p:spTree>
    <p:extLst>
      <p:ext uri="{BB962C8B-B14F-4D97-AF65-F5344CB8AC3E}">
        <p14:creationId xmlns:p14="http://schemas.microsoft.com/office/powerpoint/2010/main" val="416753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were distracted, this is the most important slide in the presentation.</a:t>
            </a:r>
          </a:p>
          <a:p>
            <a:endParaRPr lang="en-US" dirty="0" smtClean="0"/>
          </a:p>
          <a:p>
            <a:r>
              <a:rPr lang="en-US" dirty="0" smtClean="0"/>
              <a:t>Go</a:t>
            </a:r>
            <a:r>
              <a:rPr lang="en-US" baseline="0" dirty="0" smtClean="0"/>
              <a:t> very slowly and repeat yourself</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16</a:t>
            </a:fld>
            <a:endParaRPr lang="en-US"/>
          </a:p>
        </p:txBody>
      </p:sp>
    </p:spTree>
    <p:extLst>
      <p:ext uri="{BB962C8B-B14F-4D97-AF65-F5344CB8AC3E}">
        <p14:creationId xmlns:p14="http://schemas.microsoft.com/office/powerpoint/2010/main" val="79362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r>
              <a:rPr lang="en-US" baseline="0" dirty="0" smtClean="0"/>
              <a:t> starts here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17</a:t>
            </a:fld>
            <a:endParaRPr lang="en-US"/>
          </a:p>
        </p:txBody>
      </p:sp>
    </p:spTree>
    <p:extLst>
      <p:ext uri="{BB962C8B-B14F-4D97-AF65-F5344CB8AC3E}">
        <p14:creationId xmlns:p14="http://schemas.microsoft.com/office/powerpoint/2010/main" val="355556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18</a:t>
            </a:fld>
            <a:endParaRPr lang="en-US"/>
          </a:p>
        </p:txBody>
      </p:sp>
    </p:spTree>
    <p:extLst>
      <p:ext uri="{BB962C8B-B14F-4D97-AF65-F5344CB8AC3E}">
        <p14:creationId xmlns:p14="http://schemas.microsoft.com/office/powerpoint/2010/main" val="423099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19</a:t>
            </a:fld>
            <a:endParaRPr lang="en-US"/>
          </a:p>
        </p:txBody>
      </p:sp>
    </p:spTree>
    <p:extLst>
      <p:ext uri="{BB962C8B-B14F-4D97-AF65-F5344CB8AC3E}">
        <p14:creationId xmlns:p14="http://schemas.microsoft.com/office/powerpoint/2010/main" val="423099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define each</a:t>
            </a:r>
            <a:r>
              <a:rPr lang="en-US" baseline="0" dirty="0" smtClean="0"/>
              <a:t> acronym / key type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20</a:t>
            </a:fld>
            <a:endParaRPr lang="en-US"/>
          </a:p>
        </p:txBody>
      </p:sp>
    </p:spTree>
    <p:extLst>
      <p:ext uri="{BB962C8B-B14F-4D97-AF65-F5344CB8AC3E}">
        <p14:creationId xmlns:p14="http://schemas.microsoft.com/office/powerpoint/2010/main" val="80770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define each</a:t>
            </a:r>
            <a:r>
              <a:rPr lang="en-US" baseline="0" dirty="0" smtClean="0"/>
              <a:t> acronym / key type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21</a:t>
            </a:fld>
            <a:endParaRPr lang="en-US"/>
          </a:p>
        </p:txBody>
      </p:sp>
    </p:spTree>
    <p:extLst>
      <p:ext uri="{BB962C8B-B14F-4D97-AF65-F5344CB8AC3E}">
        <p14:creationId xmlns:p14="http://schemas.microsoft.com/office/powerpoint/2010/main" val="145474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22</a:t>
            </a:fld>
            <a:endParaRPr lang="en-US"/>
          </a:p>
        </p:txBody>
      </p:sp>
    </p:spTree>
    <p:extLst>
      <p:ext uri="{BB962C8B-B14F-4D97-AF65-F5344CB8AC3E}">
        <p14:creationId xmlns:p14="http://schemas.microsoft.com/office/powerpoint/2010/main" val="648044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23</a:t>
            </a:fld>
            <a:endParaRPr lang="en-US"/>
          </a:p>
        </p:txBody>
      </p:sp>
    </p:spTree>
    <p:extLst>
      <p:ext uri="{BB962C8B-B14F-4D97-AF65-F5344CB8AC3E}">
        <p14:creationId xmlns:p14="http://schemas.microsoft.com/office/powerpoint/2010/main" val="64804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 basic question: why do we need encryption?</a:t>
            </a:r>
            <a:r>
              <a:rPr lang="en-US" baseline="0" dirty="0" smtClean="0"/>
              <a:t> Well, there have been a number of high-profile leaks of confidential information in recent years. For example, last year, Sony suffered “The Interview” hack, where hackers leaked unreleased movies and scripts, and the year before that, Target was hacked, exposing the credit card information of 77 million customers. Since the postmortems for these hacks are rarely released, it’s difficult to pinpoint if they would have been prevented by encryption, but during my Google search, I did find one example.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a:t>
            </a:fld>
            <a:endParaRPr lang="en-US"/>
          </a:p>
        </p:txBody>
      </p:sp>
    </p:spTree>
    <p:extLst>
      <p:ext uri="{BB962C8B-B14F-4D97-AF65-F5344CB8AC3E}">
        <p14:creationId xmlns:p14="http://schemas.microsoft.com/office/powerpoint/2010/main" val="358344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define each</a:t>
            </a:r>
            <a:r>
              <a:rPr lang="en-US" baseline="0" dirty="0" smtClean="0"/>
              <a:t> acronym / key type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24</a:t>
            </a:fld>
            <a:endParaRPr lang="en-US"/>
          </a:p>
        </p:txBody>
      </p:sp>
    </p:spTree>
    <p:extLst>
      <p:ext uri="{BB962C8B-B14F-4D97-AF65-F5344CB8AC3E}">
        <p14:creationId xmlns:p14="http://schemas.microsoft.com/office/powerpoint/2010/main" val="261796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define each</a:t>
            </a:r>
            <a:r>
              <a:rPr lang="en-US" baseline="0" dirty="0" smtClean="0"/>
              <a:t> acronym / key type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28</a:t>
            </a:fld>
            <a:endParaRPr lang="en-US"/>
          </a:p>
        </p:txBody>
      </p:sp>
    </p:spTree>
    <p:extLst>
      <p:ext uri="{BB962C8B-B14F-4D97-AF65-F5344CB8AC3E}">
        <p14:creationId xmlns:p14="http://schemas.microsoft.com/office/powerpoint/2010/main" val="234950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define each</a:t>
            </a:r>
            <a:r>
              <a:rPr lang="en-US" baseline="0" dirty="0" smtClean="0"/>
              <a:t> acronym / key type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29</a:t>
            </a:fld>
            <a:endParaRPr lang="en-US"/>
          </a:p>
        </p:txBody>
      </p:sp>
    </p:spTree>
    <p:extLst>
      <p:ext uri="{BB962C8B-B14F-4D97-AF65-F5344CB8AC3E}">
        <p14:creationId xmlns:p14="http://schemas.microsoft.com/office/powerpoint/2010/main" val="165960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KMS ACLs are very sophisticated. I recommend going to the Cloudera documentation to see our recommended configuration for KMS ACLs….</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30</a:t>
            </a:fld>
            <a:endParaRPr lang="en-US"/>
          </a:p>
        </p:txBody>
      </p:sp>
    </p:spTree>
    <p:extLst>
      <p:ext uri="{BB962C8B-B14F-4D97-AF65-F5344CB8AC3E}">
        <p14:creationId xmlns:p14="http://schemas.microsoft.com/office/powerpoint/2010/main" val="172739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walk through what happens if an attacker gains access to sensitive</a:t>
            </a:r>
            <a:r>
              <a:rPr lang="en-US" baseline="0" dirty="0" smtClean="0"/>
              <a:t> keys or data.</a:t>
            </a:r>
          </a:p>
          <a:p>
            <a:endParaRPr lang="en-US" baseline="0" dirty="0" smtClean="0"/>
          </a:p>
          <a:p>
            <a:r>
              <a:rPr lang="en-US" baseline="0" dirty="0" smtClean="0"/>
              <a:t>If the KMS ACLs are not set up correctly, an attacker might gain access to an EZ key. However, to gain access to plaintext, the attacker also needs EDEKs and </a:t>
            </a:r>
            <a:r>
              <a:rPr lang="en-US" baseline="0" dirty="0" err="1" smtClean="0"/>
              <a:t>ciphertext</a:t>
            </a:r>
            <a:r>
              <a:rPr lang="en-US" baseline="0" dirty="0" smtClean="0"/>
              <a:t> of files stored in that EZ key’s encryption zone. So, as long as the HDFS permissions are set up correctly, the attacker cannot gain access. Even if they do gain access HDFS, the worst case is only that single zone is compromised…</a:t>
            </a:r>
          </a:p>
          <a:p>
            <a:endParaRPr lang="en-US" baseline="0" dirty="0" smtClean="0"/>
          </a:p>
          <a:p>
            <a:r>
              <a:rPr lang="en-US" baseline="0" dirty="0" smtClean="0"/>
              <a:t>Lather rinse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31</a:t>
            </a:fld>
            <a:endParaRPr lang="en-US"/>
          </a:p>
        </p:txBody>
      </p:sp>
    </p:spTree>
    <p:extLst>
      <p:ext uri="{BB962C8B-B14F-4D97-AF65-F5344CB8AC3E}">
        <p14:creationId xmlns:p14="http://schemas.microsoft.com/office/powerpoint/2010/main" val="3826331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mention transparency</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33</a:t>
            </a:fld>
            <a:endParaRPr lang="en-US"/>
          </a:p>
        </p:txBody>
      </p:sp>
    </p:spTree>
    <p:extLst>
      <p:ext uri="{BB962C8B-B14F-4D97-AF65-F5344CB8AC3E}">
        <p14:creationId xmlns:p14="http://schemas.microsoft.com/office/powerpoint/2010/main" val="281227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36</a:t>
            </a:fld>
            <a:endParaRPr lang="en-US"/>
          </a:p>
        </p:txBody>
      </p:sp>
    </p:spTree>
    <p:extLst>
      <p:ext uri="{BB962C8B-B14F-4D97-AF65-F5344CB8AC3E}">
        <p14:creationId xmlns:p14="http://schemas.microsoft.com/office/powerpoint/2010/main" val="196638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37</a:t>
            </a:fld>
            <a:endParaRPr lang="en-US"/>
          </a:p>
        </p:txBody>
      </p:sp>
    </p:spTree>
    <p:extLst>
      <p:ext uri="{BB962C8B-B14F-4D97-AF65-F5344CB8AC3E}">
        <p14:creationId xmlns:p14="http://schemas.microsoft.com/office/powerpoint/2010/main" val="1966385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Microbenchmark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CPU: Intel(R) Xeon(R) CPU E3-1285 v3 @ 3.60GHz (</a:t>
            </a:r>
            <a:r>
              <a:rPr lang="en-US" sz="1200" kern="1200" dirty="0" err="1" smtClean="0">
                <a:solidFill>
                  <a:schemeClr val="tx1"/>
                </a:solidFill>
                <a:effectLst/>
                <a:latin typeface="+mn-lt"/>
                <a:ea typeface="+mn-ea"/>
                <a:cs typeface="+mn-cs"/>
              </a:rPr>
              <a:t>Haswell</a:t>
            </a:r>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Algorithm: AES CTR mode</a:t>
            </a:r>
            <a:endParaRPr lang="en-US" dirty="0" smtClean="0">
              <a:effectLst/>
            </a:endParaRPr>
          </a:p>
          <a:p>
            <a:r>
              <a:rPr lang="en-US" sz="1200" kern="1200" dirty="0" smtClean="0">
                <a:solidFill>
                  <a:schemeClr val="tx1"/>
                </a:solidFill>
                <a:effectLst/>
                <a:latin typeface="+mn-lt"/>
                <a:ea typeface="+mn-ea"/>
                <a:cs typeface="+mn-cs"/>
              </a:rPr>
              <a:t>Java Version: </a:t>
            </a:r>
            <a:r>
              <a:rPr lang="en-US" sz="1200" kern="1200" dirty="0" err="1" smtClean="0">
                <a:solidFill>
                  <a:schemeClr val="tx1"/>
                </a:solidFill>
                <a:effectLst/>
                <a:latin typeface="+mn-lt"/>
                <a:ea typeface="+mn-ea"/>
                <a:cs typeface="+mn-cs"/>
              </a:rPr>
              <a:t>jdk</a:t>
            </a:r>
            <a:r>
              <a:rPr lang="en-US" sz="1200" kern="1200" dirty="0" smtClean="0">
                <a:solidFill>
                  <a:schemeClr val="tx1"/>
                </a:solidFill>
                <a:effectLst/>
                <a:latin typeface="+mn-lt"/>
                <a:ea typeface="+mn-ea"/>
                <a:cs typeface="+mn-cs"/>
              </a:rPr>
              <a:t> 1.6.0_37</a:t>
            </a:r>
            <a:endParaRPr lang="en-US" dirty="0" smtClean="0">
              <a:effectLst/>
            </a:endParaRPr>
          </a:p>
          <a:p>
            <a:r>
              <a:rPr lang="en-US" sz="1200" kern="1200" dirty="0" smtClean="0">
                <a:solidFill>
                  <a:schemeClr val="tx1"/>
                </a:solidFill>
                <a:effectLst/>
                <a:latin typeface="+mn-lt"/>
                <a:ea typeface="+mn-ea"/>
                <a:cs typeface="+mn-cs"/>
              </a:rPr>
              <a:t>L1d cache: 32K</a:t>
            </a:r>
            <a:endParaRPr lang="en-US" dirty="0" smtClean="0">
              <a:effectLst/>
            </a:endParaRPr>
          </a:p>
          <a:p>
            <a:r>
              <a:rPr lang="en-US" sz="1200" kern="1200" dirty="0" smtClean="0">
                <a:solidFill>
                  <a:schemeClr val="tx1"/>
                </a:solidFill>
                <a:effectLst/>
                <a:latin typeface="+mn-lt"/>
                <a:ea typeface="+mn-ea"/>
                <a:cs typeface="+mn-cs"/>
              </a:rPr>
              <a:t>L1i cache: 32K</a:t>
            </a:r>
            <a:endParaRPr lang="en-US" dirty="0" smtClean="0">
              <a:effectLst/>
            </a:endParaRPr>
          </a:p>
          <a:p>
            <a:r>
              <a:rPr lang="en-US" sz="1200" kern="1200" dirty="0" smtClean="0">
                <a:solidFill>
                  <a:schemeClr val="tx1"/>
                </a:solidFill>
                <a:effectLst/>
                <a:latin typeface="+mn-lt"/>
                <a:ea typeface="+mn-ea"/>
                <a:cs typeface="+mn-cs"/>
              </a:rPr>
              <a:t>L2 cache: 256K</a:t>
            </a:r>
            <a:endParaRPr lang="en-US" dirty="0" smtClean="0">
              <a:effectLst/>
            </a:endParaRPr>
          </a:p>
          <a:p>
            <a:r>
              <a:rPr lang="en-US" sz="1200" kern="1200" dirty="0" smtClean="0">
                <a:solidFill>
                  <a:schemeClr val="tx1"/>
                </a:solidFill>
                <a:effectLst/>
                <a:latin typeface="+mn-lt"/>
                <a:ea typeface="+mn-ea"/>
                <a:cs typeface="+mn-cs"/>
              </a:rPr>
              <a:t>L3 cache: 8192K</a:t>
            </a:r>
            <a:endParaRPr lang="en-US" dirty="0" smtClean="0">
              <a:effectLs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Methodology 1</a:t>
            </a:r>
            <a:r>
              <a:rPr lang="en-US" sz="1200" kern="1200" dirty="0" smtClean="0">
                <a:solidFill>
                  <a:schemeClr val="tx1"/>
                </a:solidFill>
                <a:effectLst/>
                <a:latin typeface="+mn-lt"/>
                <a:ea typeface="+mn-ea"/>
                <a:cs typeface="+mn-cs"/>
              </a:rPr>
              <a:t> - 1 GB data as single byte array performance</a:t>
            </a:r>
            <a:endParaRPr lang="en-US" dirty="0" smtClean="0">
              <a:effectLst/>
            </a:endParaRPr>
          </a:p>
          <a:p>
            <a:r>
              <a:rPr lang="en-US" sz="1200" kern="1200" dirty="0" smtClean="0">
                <a:solidFill>
                  <a:schemeClr val="tx1"/>
                </a:solidFill>
                <a:effectLst/>
                <a:latin typeface="+mn-lt"/>
                <a:ea typeface="+mn-ea"/>
                <a:cs typeface="+mn-cs"/>
              </a:rPr>
              <a:t>This method  created a 1GB byte array for input data.  And a separate 1GB byte array for output data.</a:t>
            </a:r>
            <a:endParaRPr lang="en-US" dirty="0" smtClean="0">
              <a:effectLst/>
            </a:endParaRPr>
          </a:p>
          <a:p>
            <a:r>
              <a:rPr lang="en-US" sz="1200" kern="1200" dirty="0" smtClean="0">
                <a:solidFill>
                  <a:schemeClr val="tx1"/>
                </a:solidFill>
                <a:effectLst/>
                <a:latin typeface="+mn-lt"/>
                <a:ea typeface="+mn-ea"/>
                <a:cs typeface="+mn-cs"/>
              </a:rPr>
              <a:t>For each iteration, it will encrypt or decrypt the 1GB byte array. For each read and write call, we use 1M buffer.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this method, 1GB input data is not possible to be cached in any level of the cached. But even it is 1GB byte data, it still shows good CPU cache behavior. Because when reading through the input data, the data following in the array can be pre-fetched to  CPU cache and the next reading operation will be faster. Usually, this is also achievable for real application.</a:t>
            </a:r>
          </a:p>
          <a:p>
            <a:endParaRPr lang="en-US" dirty="0">
              <a:effectLst/>
            </a:endParaRPr>
          </a:p>
        </p:txBody>
      </p:sp>
      <p:sp>
        <p:nvSpPr>
          <p:cNvPr id="4" name="Slide Number Placeholder 3"/>
          <p:cNvSpPr>
            <a:spLocks noGrp="1"/>
          </p:cNvSpPr>
          <p:nvPr>
            <p:ph type="sldNum" sz="quarter" idx="10"/>
          </p:nvPr>
        </p:nvSpPr>
        <p:spPr/>
        <p:txBody>
          <a:bodyPr/>
          <a:lstStyle/>
          <a:p>
            <a:fld id="{D2DA3D0B-DAA0-4F6A-BBC7-1266C3E330DE}" type="slidenum">
              <a:rPr lang="en-US" smtClean="0"/>
              <a:t>38</a:t>
            </a:fld>
            <a:endParaRPr lang="en-US"/>
          </a:p>
        </p:txBody>
      </p:sp>
    </p:spTree>
    <p:extLst>
      <p:ext uri="{BB962C8B-B14F-4D97-AF65-F5344CB8AC3E}">
        <p14:creationId xmlns:p14="http://schemas.microsoft.com/office/powerpoint/2010/main" val="170444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tested using </a:t>
            </a:r>
            <a:r>
              <a:rPr lang="en-US" sz="1200" kern="1200" dirty="0" err="1" smtClean="0">
                <a:solidFill>
                  <a:schemeClr val="tx1"/>
                </a:solidFill>
                <a:effectLst/>
                <a:latin typeface="+mn-lt"/>
                <a:ea typeface="+mn-ea"/>
                <a:cs typeface="+mn-cs"/>
              </a:rPr>
              <a:t>TestDFSIO</a:t>
            </a:r>
            <a:r>
              <a:rPr lang="en-US" sz="1200" kern="1200" dirty="0" smtClean="0">
                <a:solidFill>
                  <a:schemeClr val="tx1"/>
                </a:solidFill>
                <a:effectLst/>
                <a:latin typeface="+mn-lt"/>
                <a:ea typeface="+mn-ea"/>
                <a:cs typeface="+mn-cs"/>
              </a:rPr>
              <a:t> benchmark</a:t>
            </a:r>
            <a:endParaRPr lang="en-US" dirty="0" smtClean="0"/>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300GB</a:t>
            </a:r>
            <a:r>
              <a:rPr lang="en-US" sz="1200" kern="1200" dirty="0" smtClean="0">
                <a:solidFill>
                  <a:schemeClr val="tx1"/>
                </a:solidFill>
                <a:effectLst/>
                <a:latin typeface="+mn-lt"/>
                <a:ea typeface="+mn-ea"/>
                <a:cs typeface="+mn-cs"/>
              </a:rPr>
              <a:t> for each file, total 3 files)</a:t>
            </a:r>
            <a:endParaRPr lang="en-US" dirty="0" smtClean="0">
              <a:effectLst/>
            </a:endParaRPr>
          </a:p>
          <a:p>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Cluster </a:t>
            </a:r>
            <a:r>
              <a:rPr lang="en-US" sz="1200" kern="1200" dirty="0" err="1" smtClean="0">
                <a:solidFill>
                  <a:schemeClr val="tx1"/>
                </a:solidFill>
                <a:effectLst/>
                <a:latin typeface="+mn-lt"/>
                <a:ea typeface="+mn-ea"/>
                <a:cs typeface="+mn-cs"/>
              </a:rPr>
              <a:t>env</a:t>
            </a:r>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4nodes, 1 for NN, 3 for DN</a:t>
            </a:r>
            <a:endParaRPr lang="en-US" dirty="0" smtClean="0">
              <a:effectLst/>
            </a:endParaRPr>
          </a:p>
          <a:p>
            <a:r>
              <a:rPr lang="en-US" sz="1200" kern="1200" dirty="0" smtClean="0">
                <a:solidFill>
                  <a:schemeClr val="tx1"/>
                </a:solidFill>
                <a:effectLst/>
                <a:latin typeface="+mn-lt"/>
                <a:ea typeface="+mn-ea"/>
                <a:cs typeface="+mn-cs"/>
              </a:rPr>
              <a:t>CPU: 2 * Xeon CPU E5-2690v2 3.00GHz</a:t>
            </a:r>
            <a:endParaRPr lang="en-US" dirty="0" smtClean="0">
              <a:effectLst/>
            </a:endParaRPr>
          </a:p>
          <a:p>
            <a:r>
              <a:rPr lang="en-US" sz="1200" kern="1200" dirty="0" smtClean="0">
                <a:solidFill>
                  <a:schemeClr val="tx1"/>
                </a:solidFill>
                <a:effectLst/>
                <a:latin typeface="+mn-lt"/>
                <a:ea typeface="+mn-ea"/>
                <a:cs typeface="+mn-cs"/>
              </a:rPr>
              <a:t>Mem: 64GB</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2HDD for each DN</a:t>
            </a:r>
            <a:endParaRPr lang="en-US" dirty="0" smtClean="0">
              <a:effectLst/>
            </a:endParaRPr>
          </a:p>
          <a:p>
            <a:r>
              <a:rPr lang="en-US" sz="1200" kern="1200" dirty="0" smtClean="0">
                <a:solidFill>
                  <a:schemeClr val="tx1"/>
                </a:solidFill>
                <a:effectLst/>
                <a:latin typeface="+mn-lt"/>
                <a:ea typeface="+mn-ea"/>
                <a:cs typeface="+mn-cs"/>
              </a:rPr>
              <a:t>Network: need to confirm.</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39</a:t>
            </a:fld>
            <a:endParaRPr lang="en-US"/>
          </a:p>
        </p:txBody>
      </p:sp>
    </p:spTree>
    <p:extLst>
      <p:ext uri="{BB962C8B-B14F-4D97-AF65-F5344CB8AC3E}">
        <p14:creationId xmlns:p14="http://schemas.microsoft.com/office/powerpoint/2010/main" val="378453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Anthem Blue Cross Blue Shield, a health insurance provider, was hacked just a few months ago. Attackers gained access to the personal information of approximately 80 million people, including credit card and social security numbers. As you can see, the Wall Street Journal kindly put the core issue right in the headline: “Anthem didn’t encrypt data in theft.” Anthem is now offering free credit monitoring to its customers, but the potential economic impact of the resulting credit card fraud is enormous.</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3</a:t>
            </a:fld>
            <a:endParaRPr lang="en-US"/>
          </a:p>
        </p:txBody>
      </p:sp>
    </p:spTree>
    <p:extLst>
      <p:ext uri="{BB962C8B-B14F-4D97-AF65-F5344CB8AC3E}">
        <p14:creationId xmlns:p14="http://schemas.microsoft.com/office/powerpoint/2010/main" val="2676681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tested using </a:t>
            </a:r>
            <a:r>
              <a:rPr lang="en-US" sz="1200" kern="1200" dirty="0" err="1" smtClean="0">
                <a:solidFill>
                  <a:schemeClr val="tx1"/>
                </a:solidFill>
                <a:effectLst/>
                <a:latin typeface="+mn-lt"/>
                <a:ea typeface="+mn-ea"/>
                <a:cs typeface="+mn-cs"/>
              </a:rPr>
              <a:t>TestDFSIO</a:t>
            </a:r>
            <a:r>
              <a:rPr lang="en-US" sz="1200" kern="1200" dirty="0" smtClean="0">
                <a:solidFill>
                  <a:schemeClr val="tx1"/>
                </a:solidFill>
                <a:effectLst/>
                <a:latin typeface="+mn-lt"/>
                <a:ea typeface="+mn-ea"/>
                <a:cs typeface="+mn-cs"/>
              </a:rPr>
              <a:t> benchmark</a:t>
            </a:r>
            <a:endParaRPr lang="en-US" dirty="0" smtClean="0"/>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300GB</a:t>
            </a:r>
            <a:r>
              <a:rPr lang="en-US" sz="1200" kern="1200" dirty="0" smtClean="0">
                <a:solidFill>
                  <a:schemeClr val="tx1"/>
                </a:solidFill>
                <a:effectLst/>
                <a:latin typeface="+mn-lt"/>
                <a:ea typeface="+mn-ea"/>
                <a:cs typeface="+mn-cs"/>
              </a:rPr>
              <a:t> for each file, total 3 files)</a:t>
            </a:r>
            <a:endParaRPr lang="en-US" dirty="0" smtClean="0">
              <a:effectLst/>
            </a:endParaRPr>
          </a:p>
          <a:p>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Cluster </a:t>
            </a:r>
            <a:r>
              <a:rPr lang="en-US" sz="1200" kern="1200" dirty="0" err="1" smtClean="0">
                <a:solidFill>
                  <a:schemeClr val="tx1"/>
                </a:solidFill>
                <a:effectLst/>
                <a:latin typeface="+mn-lt"/>
                <a:ea typeface="+mn-ea"/>
                <a:cs typeface="+mn-cs"/>
              </a:rPr>
              <a:t>env</a:t>
            </a:r>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4nodes, 1 for NN, 3 for DN</a:t>
            </a:r>
            <a:endParaRPr lang="en-US" dirty="0" smtClean="0">
              <a:effectLst/>
            </a:endParaRPr>
          </a:p>
          <a:p>
            <a:r>
              <a:rPr lang="en-US" sz="1200" kern="1200" dirty="0" smtClean="0">
                <a:solidFill>
                  <a:schemeClr val="tx1"/>
                </a:solidFill>
                <a:effectLst/>
                <a:latin typeface="+mn-lt"/>
                <a:ea typeface="+mn-ea"/>
                <a:cs typeface="+mn-cs"/>
              </a:rPr>
              <a:t>CPU: 2 * Xeon CPU E5-2690v2 3.00GHz</a:t>
            </a:r>
            <a:endParaRPr lang="en-US" dirty="0" smtClean="0">
              <a:effectLst/>
            </a:endParaRPr>
          </a:p>
          <a:p>
            <a:r>
              <a:rPr lang="en-US" sz="1200" kern="1200" dirty="0" smtClean="0">
                <a:solidFill>
                  <a:schemeClr val="tx1"/>
                </a:solidFill>
                <a:effectLst/>
                <a:latin typeface="+mn-lt"/>
                <a:ea typeface="+mn-ea"/>
                <a:cs typeface="+mn-cs"/>
              </a:rPr>
              <a:t>Mem: 64GB</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2HDD for each DN</a:t>
            </a:r>
            <a:endParaRPr lang="en-US" dirty="0" smtClean="0">
              <a:effectLst/>
            </a:endParaRPr>
          </a:p>
          <a:p>
            <a:r>
              <a:rPr lang="en-US" sz="1200" kern="1200" dirty="0" smtClean="0">
                <a:solidFill>
                  <a:schemeClr val="tx1"/>
                </a:solidFill>
                <a:effectLst/>
                <a:latin typeface="+mn-lt"/>
                <a:ea typeface="+mn-ea"/>
                <a:cs typeface="+mn-cs"/>
              </a:rPr>
              <a:t>Network: need to confirm.</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40</a:t>
            </a:fld>
            <a:endParaRPr lang="en-US"/>
          </a:p>
        </p:txBody>
      </p:sp>
    </p:spTree>
    <p:extLst>
      <p:ext uri="{BB962C8B-B14F-4D97-AF65-F5344CB8AC3E}">
        <p14:creationId xmlns:p14="http://schemas.microsoft.com/office/powerpoint/2010/main" val="1742216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42</a:t>
            </a:fld>
            <a:endParaRPr lang="en-US"/>
          </a:p>
        </p:txBody>
      </p:sp>
    </p:spTree>
    <p:extLst>
      <p:ext uri="{BB962C8B-B14F-4D97-AF65-F5344CB8AC3E}">
        <p14:creationId xmlns:p14="http://schemas.microsoft.com/office/powerpoint/2010/main" val="2358857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a:t>
            </a:r>
            <a:r>
              <a:rPr lang="en-US" baseline="0" dirty="0" smtClean="0"/>
              <a:t> this once we are done with the rest of presentation</a:t>
            </a:r>
          </a:p>
          <a:p>
            <a:r>
              <a:rPr lang="en-US" baseline="0" dirty="0" smtClean="0"/>
              <a:t>Should be basically the outline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43</a:t>
            </a:fld>
            <a:endParaRPr lang="en-US"/>
          </a:p>
        </p:txBody>
      </p:sp>
    </p:spTree>
    <p:extLst>
      <p:ext uri="{BB962C8B-B14F-4D97-AF65-F5344CB8AC3E}">
        <p14:creationId xmlns:p14="http://schemas.microsoft.com/office/powerpoint/2010/main" val="2358857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our emails here</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44</a:t>
            </a:fld>
            <a:endParaRPr lang="en-US"/>
          </a:p>
        </p:txBody>
      </p:sp>
    </p:spTree>
    <p:extLst>
      <p:ext uri="{BB962C8B-B14F-4D97-AF65-F5344CB8AC3E}">
        <p14:creationId xmlns:p14="http://schemas.microsoft.com/office/powerpoint/2010/main" val="16315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owner</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45</a:t>
            </a:fld>
            <a:endParaRPr lang="en-US"/>
          </a:p>
        </p:txBody>
      </p:sp>
    </p:spTree>
    <p:extLst>
      <p:ext uri="{BB962C8B-B14F-4D97-AF65-F5344CB8AC3E}">
        <p14:creationId xmlns:p14="http://schemas.microsoft.com/office/powerpoint/2010/main" val="1832080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owner</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52</a:t>
            </a:fld>
            <a:endParaRPr lang="en-US"/>
          </a:p>
        </p:txBody>
      </p:sp>
    </p:spTree>
    <p:extLst>
      <p:ext uri="{BB962C8B-B14F-4D97-AF65-F5344CB8AC3E}">
        <p14:creationId xmlns:p14="http://schemas.microsoft.com/office/powerpoint/2010/main" val="1832080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Target</a:t>
            </a:r>
            <a:r>
              <a:rPr lang="en-US" baseline="0" dirty="0" smtClean="0"/>
              <a:t> suffered one of the biggest security breaches in history. Hackers tapped into the Target’s credit card processing system to capture credit card information of holiday shoppers. This exposed at least 40 million people to possible credit card fraud, and Target ended up offering free credit monitoring to all of its customers.</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54</a:t>
            </a:fld>
            <a:endParaRPr lang="en-US"/>
          </a:p>
        </p:txBody>
      </p:sp>
    </p:spTree>
    <p:extLst>
      <p:ext uri="{BB962C8B-B14F-4D97-AF65-F5344CB8AC3E}">
        <p14:creationId xmlns:p14="http://schemas.microsoft.com/office/powerpoint/2010/main" val="1999545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2014, Sony was in the news for what was colloquially called “The Interview hack”, where hackers leaked footage and scripts of unreleased movies, as well as internal documents containing passwords, salaries, and personal information of actors and employees. Journalists had a field day poring through the released documents, and Sony was forced to subsequently cancel the theatrical release of The Interview.</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55</a:t>
            </a:fld>
            <a:endParaRPr lang="en-US"/>
          </a:p>
        </p:txBody>
      </p:sp>
    </p:spTree>
    <p:extLst>
      <p:ext uri="{BB962C8B-B14F-4D97-AF65-F5344CB8AC3E}">
        <p14:creationId xmlns:p14="http://schemas.microsoft.com/office/powerpoint/2010/main" val="249091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owner</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4</a:t>
            </a:fld>
            <a:endParaRPr lang="en-US"/>
          </a:p>
        </p:txBody>
      </p:sp>
    </p:spTree>
    <p:extLst>
      <p:ext uri="{BB962C8B-B14F-4D97-AF65-F5344CB8AC3E}">
        <p14:creationId xmlns:p14="http://schemas.microsoft.com/office/powerpoint/2010/main" val="183208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a:t>
            </a:r>
            <a:r>
              <a:rPr lang="en-US" baseline="0" dirty="0" smtClean="0"/>
              <a:t> access is the most straightforward threat. This affects data stored at-rest on a hard drive. An attacker might walk into a datacenter and then walk out with </a:t>
            </a:r>
            <a:r>
              <a:rPr lang="en-US" baseline="0" dirty="0" err="1" smtClean="0"/>
              <a:t>datanode</a:t>
            </a:r>
            <a:r>
              <a:rPr lang="en-US" baseline="0" smtClean="0"/>
              <a:t> hard </a:t>
            </a:r>
            <a:r>
              <a:rPr lang="en-US" baseline="0" dirty="0" smtClean="0"/>
              <a:t>drives containing sensitive information. If this seems farfetched, another method is to buy used hard drives on </a:t>
            </a:r>
            <a:r>
              <a:rPr lang="en-US" baseline="0" dirty="0" err="1" smtClean="0"/>
              <a:t>Ebay</a:t>
            </a:r>
            <a:r>
              <a:rPr lang="en-US" baseline="0" dirty="0" smtClean="0"/>
              <a:t> and try to extract deleted data.</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6</a:t>
            </a:fld>
            <a:endParaRPr lang="en-US"/>
          </a:p>
        </p:txBody>
      </p:sp>
    </p:spTree>
    <p:extLst>
      <p:ext uri="{BB962C8B-B14F-4D97-AF65-F5344CB8AC3E}">
        <p14:creationId xmlns:p14="http://schemas.microsoft.com/office/powerpoint/2010/main" val="241817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sniffing is another</a:t>
            </a:r>
            <a:r>
              <a:rPr lang="en-US" baseline="0" dirty="0" smtClean="0"/>
              <a:t> common attack vector.</a:t>
            </a:r>
            <a:r>
              <a:rPr lang="en-US" dirty="0" smtClean="0"/>
              <a:t> If a hacker penetrates </a:t>
            </a:r>
            <a:r>
              <a:rPr lang="en-US" baseline="0" dirty="0" smtClean="0"/>
              <a:t>through the firewall, they can use </a:t>
            </a:r>
            <a:r>
              <a:rPr lang="en-US" baseline="0" dirty="0" err="1" smtClean="0"/>
              <a:t>tcpdump</a:t>
            </a:r>
            <a:r>
              <a:rPr lang="en-US" baseline="0" dirty="0" smtClean="0"/>
              <a:t> or snort to record network traffic. If your sensitive data (meaning encryption keys or plaintext) is not encrypted while in-transit over the wire, it’s vulnerable to network sniffing.</a:t>
            </a:r>
          </a:p>
        </p:txBody>
      </p:sp>
      <p:sp>
        <p:nvSpPr>
          <p:cNvPr id="4" name="Slide Number Placeholder 3"/>
          <p:cNvSpPr>
            <a:spLocks noGrp="1"/>
          </p:cNvSpPr>
          <p:nvPr>
            <p:ph type="sldNum" sz="quarter" idx="10"/>
          </p:nvPr>
        </p:nvSpPr>
        <p:spPr/>
        <p:txBody>
          <a:bodyPr/>
          <a:lstStyle/>
          <a:p>
            <a:fld id="{D2DA3D0B-DAA0-4F6A-BBC7-1266C3E330DE}" type="slidenum">
              <a:rPr lang="en-US" smtClean="0"/>
              <a:t>7</a:t>
            </a:fld>
            <a:endParaRPr lang="en-US"/>
          </a:p>
        </p:txBody>
      </p:sp>
    </p:spTree>
    <p:extLst>
      <p:ext uri="{BB962C8B-B14F-4D97-AF65-F5344CB8AC3E}">
        <p14:creationId xmlns:p14="http://schemas.microsoft.com/office/powerpoint/2010/main" val="99307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attack vector is a rogue user or admin. This is one of the hardest to deal with. If a hacker compromises a user account, they also gain access to all the information that user would normally have access to. If this user account is also a system administrator, then this threat could be even more serious because of the broad access typically granted to </a:t>
            </a:r>
            <a:r>
              <a:rPr lang="en-US" baseline="0" dirty="0" err="1" smtClean="0"/>
              <a:t>sysadmins</a:t>
            </a:r>
            <a:r>
              <a:rPr lang="en-US" baseline="0" dirty="0" smtClean="0"/>
              <a:t>. The goal here is to limit the access of any single user, including </a:t>
            </a:r>
            <a:r>
              <a:rPr lang="en-US" baseline="0" dirty="0" err="1" smtClean="0"/>
              <a:t>sysadmins</a:t>
            </a:r>
            <a:r>
              <a:rPr lang="en-US" baseline="0" dirty="0" smtClean="0"/>
              <a:t>, such that no single user has access to both all the encryption keys stored in the key server, as well as all the encrypted </a:t>
            </a:r>
            <a:r>
              <a:rPr lang="en-US" baseline="0" dirty="0" err="1" smtClean="0"/>
              <a:t>ciphertext</a:t>
            </a:r>
            <a:r>
              <a:rPr lang="en-US" baseline="0" dirty="0" smtClean="0"/>
              <a:t> stored in HDFS.</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8</a:t>
            </a:fld>
            <a:endParaRPr lang="en-US"/>
          </a:p>
        </p:txBody>
      </p:sp>
    </p:spTree>
    <p:extLst>
      <p:ext uri="{BB962C8B-B14F-4D97-AF65-F5344CB8AC3E}">
        <p14:creationId xmlns:p14="http://schemas.microsoft.com/office/powerpoint/2010/main" val="82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now convinced that these attacks</a:t>
            </a:r>
            <a:r>
              <a:rPr lang="en-US" baseline="0" dirty="0" smtClean="0"/>
              <a:t> are an issue, and encryption is a concrete solution. Now, the question becomes, why encrypt within HDFS? Looking at this diagram, it’s possible to encrypt at any of these four layers: application code, meaning the code written by end users of Hadoop, the database, meaning something like </a:t>
            </a:r>
            <a:r>
              <a:rPr lang="en-US" baseline="0" dirty="0" err="1" smtClean="0"/>
              <a:t>Hbase</a:t>
            </a:r>
            <a:r>
              <a:rPr lang="en-US" baseline="0" dirty="0" smtClean="0"/>
              <a:t>, HDFS, the distributed </a:t>
            </a:r>
            <a:r>
              <a:rPr lang="en-US" baseline="0" dirty="0" err="1" smtClean="0"/>
              <a:t>filesystem</a:t>
            </a:r>
            <a:r>
              <a:rPr lang="en-US" baseline="0" dirty="0" smtClean="0"/>
              <a:t>, or all the way down at local disk.</a:t>
            </a:r>
          </a:p>
          <a:p>
            <a:endParaRPr lang="en-US" baseline="0" dirty="0" smtClean="0"/>
          </a:p>
          <a:p>
            <a:r>
              <a:rPr lang="en-US" baseline="0" dirty="0" smtClean="0"/>
              <a:t>Each of these has its advantages, but also it’s tradeoffs. Broadly speaking, as you move down the stack, operation and deployment becomes simpler. And as you move up the stack, you gain in terms of flexibility, or improved application-level semantics.</a:t>
            </a:r>
          </a:p>
          <a:p>
            <a:endParaRPr lang="en-US" baseline="0" dirty="0" smtClean="0"/>
          </a:p>
          <a:p>
            <a:r>
              <a:rPr lang="en-US" baseline="0" dirty="0" smtClean="0"/>
              <a:t>Taking it from the extremes, local disk refers to encrypting at the OS level. There are products such as </a:t>
            </a:r>
            <a:r>
              <a:rPr lang="en-US" baseline="0" dirty="0" err="1" smtClean="0"/>
              <a:t>Vormetric</a:t>
            </a:r>
            <a:r>
              <a:rPr lang="en-US" baseline="0" dirty="0" smtClean="0"/>
              <a:t> or Cloudera Navigator Encrypt which interface at the system call layer, and automatically encrypt and decrypt data bring written by </a:t>
            </a:r>
            <a:r>
              <a:rPr lang="en-US" baseline="0" dirty="0" err="1" smtClean="0"/>
              <a:t>userspace</a:t>
            </a:r>
            <a:r>
              <a:rPr lang="en-US" baseline="0" dirty="0" smtClean="0"/>
              <a:t> applications. It couldn’t be simpler in terms of operation and deployment, and existing applications can work on encrypted data no problem. However, you lose out heavily in terms of being able to express application semantics. If you’re running HDFS, a block is essentially encrypted three times as it’s replicated three times, which increases CPU overhead. Also, there’s no way to express a policy like “encrypt all replicas of an HDFS file with the same encryption key”, since each local disk works independently.</a:t>
            </a:r>
          </a:p>
          <a:p>
            <a:endParaRPr lang="en-US" baseline="0" dirty="0" smtClean="0"/>
          </a:p>
          <a:p>
            <a:r>
              <a:rPr lang="en-US" baseline="0" dirty="0" smtClean="0"/>
              <a:t>At the application level, you have maximum flexibility. You can express policies like, encrypt by file, encrypt by column, encrypt by user, which are impossible at lower layers. However, this requires more work on the part of the application developer, and this work is also specific to each application. It also doesn’t work with legacy or proprietary applications that cannot be easily modified.</a:t>
            </a:r>
          </a:p>
          <a:p>
            <a:endParaRPr lang="en-US" baseline="0" dirty="0" smtClean="0"/>
          </a:p>
          <a:p>
            <a:r>
              <a:rPr lang="en-US" baseline="0" dirty="0" smtClean="0"/>
              <a:t>ach of these comes with tradeoffs.</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10</a:t>
            </a:fld>
            <a:endParaRPr lang="en-US"/>
          </a:p>
        </p:txBody>
      </p:sp>
    </p:spTree>
    <p:extLst>
      <p:ext uri="{BB962C8B-B14F-4D97-AF65-F5344CB8AC3E}">
        <p14:creationId xmlns:p14="http://schemas.microsoft.com/office/powerpoint/2010/main" val="148694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we consider HDFS to be something of a sweet spot. We get excellent performance, and end-to-end client-side encryption means data</a:t>
            </a:r>
            <a:r>
              <a:rPr lang="en-US" baseline="0" dirty="0" smtClean="0"/>
              <a:t> is safe from OS-level attacks which affect data in-transit and data at-rest. Furthermore, HDFS encryption is transparent to existing Hadoop applications, and since encryption is built into HDFS, it’s pretty easy to use and deploy.</a:t>
            </a:r>
          </a:p>
          <a:p>
            <a:endParaRPr lang="en-US" baseline="0" dirty="0" smtClean="0"/>
          </a:p>
          <a:p>
            <a:r>
              <a:rPr lang="en-US" baseline="0" dirty="0" smtClean="0"/>
              <a:t>We essentially gain the benefits of local disk encryption, while bringing it to the world of distributed </a:t>
            </a:r>
            <a:r>
              <a:rPr lang="en-US" baseline="0" dirty="0" err="1" smtClean="0"/>
              <a:t>filesystems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DA3D0B-DAA0-4F6A-BBC7-1266C3E330DE}" type="slidenum">
              <a:rPr lang="en-US" smtClean="0"/>
              <a:t>11</a:t>
            </a:fld>
            <a:endParaRPr lang="en-US"/>
          </a:p>
        </p:txBody>
      </p:sp>
    </p:spTree>
    <p:extLst>
      <p:ext uri="{BB962C8B-B14F-4D97-AF65-F5344CB8AC3E}">
        <p14:creationId xmlns:p14="http://schemas.microsoft.com/office/powerpoint/2010/main" val="66362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chorCtr="0">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a:off x="8176895" y="911996"/>
            <a:ext cx="3743609" cy="5946004"/>
            <a:chOff x="8176895" y="950096"/>
            <a:chExt cx="3743609" cy="5946004"/>
          </a:xfrm>
        </p:grpSpPr>
        <p:grpSp>
          <p:nvGrpSpPr>
            <p:cNvPr id="20" name="Group 4"/>
            <p:cNvGrpSpPr>
              <a:grpSpLocks noChangeAspect="1"/>
            </p:cNvGrpSpPr>
            <p:nvPr userDrawn="1"/>
          </p:nvGrpSpPr>
          <p:grpSpPr bwMode="auto">
            <a:xfrm>
              <a:off x="8176895" y="950096"/>
              <a:ext cx="3743609" cy="5946004"/>
              <a:chOff x="4362" y="359"/>
              <a:chExt cx="4037" cy="6412"/>
            </a:xfrm>
          </p:grpSpPr>
          <p:sp>
            <p:nvSpPr>
              <p:cNvPr id="21" name="Freeform 20"/>
              <p:cNvSpPr>
                <a:spLocks noEditPoints="1"/>
              </p:cNvSpPr>
              <p:nvPr userDrawn="1"/>
            </p:nvSpPr>
            <p:spPr bwMode="auto">
              <a:xfrm>
                <a:off x="4840" y="1791"/>
                <a:ext cx="1168" cy="1168"/>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userDrawn="1"/>
            </p:nvSpPr>
            <p:spPr bwMode="auto">
              <a:xfrm>
                <a:off x="4362" y="3066"/>
                <a:ext cx="1168" cy="1168"/>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rgbClr val="008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5318" y="2778"/>
                <a:ext cx="201" cy="8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userDrawn="1"/>
            </p:nvSpPr>
            <p:spPr bwMode="auto">
              <a:xfrm>
                <a:off x="6755" y="948"/>
                <a:ext cx="201" cy="22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userDrawn="1"/>
            </p:nvSpPr>
            <p:spPr bwMode="auto">
              <a:xfrm>
                <a:off x="4840" y="2379"/>
                <a:ext cx="201" cy="7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0"/>
              <p:cNvSpPr>
                <a:spLocks noChangeArrowheads="1"/>
              </p:cNvSpPr>
              <p:nvPr userDrawn="1"/>
            </p:nvSpPr>
            <p:spPr bwMode="auto">
              <a:xfrm>
                <a:off x="5318" y="3655"/>
                <a:ext cx="201" cy="31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1"/>
              <p:cNvSpPr>
                <a:spLocks noChangeArrowheads="1"/>
              </p:cNvSpPr>
              <p:nvPr userDrawn="1"/>
            </p:nvSpPr>
            <p:spPr bwMode="auto">
              <a:xfrm>
                <a:off x="7711" y="2858"/>
                <a:ext cx="201" cy="39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p:cNvSpPr>
                <a:spLocks noChangeArrowheads="1"/>
              </p:cNvSpPr>
              <p:nvPr userDrawn="1"/>
            </p:nvSpPr>
            <p:spPr bwMode="auto">
              <a:xfrm>
                <a:off x="8189" y="2379"/>
                <a:ext cx="201" cy="437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3"/>
              <p:cNvSpPr>
                <a:spLocks noChangeArrowheads="1"/>
              </p:cNvSpPr>
              <p:nvPr userDrawn="1"/>
            </p:nvSpPr>
            <p:spPr bwMode="auto">
              <a:xfrm>
                <a:off x="6755" y="4133"/>
                <a:ext cx="201" cy="2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p:cNvSpPr>
                <a:spLocks noChangeArrowheads="1"/>
              </p:cNvSpPr>
              <p:nvPr userDrawn="1"/>
            </p:nvSpPr>
            <p:spPr bwMode="auto">
              <a:xfrm>
                <a:off x="7233" y="2379"/>
                <a:ext cx="201" cy="127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userDrawn="1"/>
            </p:nvSpPr>
            <p:spPr bwMode="auto">
              <a:xfrm>
                <a:off x="7233" y="3655"/>
                <a:ext cx="201" cy="3116"/>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6"/>
              <p:cNvSpPr>
                <a:spLocks noChangeArrowheads="1"/>
              </p:cNvSpPr>
              <p:nvPr userDrawn="1"/>
            </p:nvSpPr>
            <p:spPr bwMode="auto">
              <a:xfrm>
                <a:off x="5796" y="948"/>
                <a:ext cx="201" cy="14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userDrawn="1"/>
            </p:nvSpPr>
            <p:spPr bwMode="auto">
              <a:xfrm>
                <a:off x="7222" y="1800"/>
                <a:ext cx="1177" cy="115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userDrawn="1"/>
            </p:nvSpPr>
            <p:spPr bwMode="auto">
              <a:xfrm>
                <a:off x="5827" y="1426"/>
                <a:ext cx="649" cy="5332"/>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noEditPoints="1"/>
              </p:cNvSpPr>
              <p:nvPr userDrawn="1"/>
            </p:nvSpPr>
            <p:spPr bwMode="auto">
              <a:xfrm>
                <a:off x="6476" y="3066"/>
                <a:ext cx="958" cy="1168"/>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noEditPoints="1"/>
              </p:cNvSpPr>
              <p:nvPr userDrawn="1"/>
            </p:nvSpPr>
            <p:spPr bwMode="auto">
              <a:xfrm>
                <a:off x="5796" y="359"/>
                <a:ext cx="1169" cy="1169"/>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noEditPoints="1"/>
              </p:cNvSpPr>
              <p:nvPr userDrawn="1"/>
            </p:nvSpPr>
            <p:spPr bwMode="auto">
              <a:xfrm>
                <a:off x="4362" y="3066"/>
                <a:ext cx="956" cy="3705"/>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userDrawn="1"/>
            </p:nvSpPr>
            <p:spPr bwMode="auto">
              <a:xfrm>
                <a:off x="5318" y="3412"/>
                <a:ext cx="201" cy="485"/>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4"/>
              <p:cNvSpPr>
                <a:spLocks noChangeArrowheads="1"/>
              </p:cNvSpPr>
              <p:nvPr userDrawn="1"/>
            </p:nvSpPr>
            <p:spPr bwMode="auto">
              <a:xfrm>
                <a:off x="5796" y="2379"/>
                <a:ext cx="201" cy="43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userDrawn="1"/>
            </p:nvSpPr>
            <p:spPr bwMode="auto">
              <a:xfrm>
                <a:off x="5796" y="2137"/>
                <a:ext cx="212" cy="485"/>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Rectangle 51"/>
            <p:cNvSpPr/>
            <p:nvPr userDrawn="1"/>
          </p:nvSpPr>
          <p:spPr>
            <a:xfrm>
              <a:off x="9693070" y="3412067"/>
              <a:ext cx="258724" cy="732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reeform 23"/>
            <p:cNvSpPr>
              <a:spLocks/>
            </p:cNvSpPr>
            <p:nvPr userDrawn="1"/>
          </p:nvSpPr>
          <p:spPr bwMode="auto">
            <a:xfrm flipH="1">
              <a:off x="9954042" y="3776736"/>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406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3" y="1803400"/>
            <a:ext cx="11313560" cy="443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187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79413" y="1447800"/>
            <a:ext cx="5486400" cy="4678366"/>
          </a:xfrm>
        </p:spPr>
        <p:txBody>
          <a:bodyPr>
            <a:no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206573" y="1447800"/>
            <a:ext cx="5486400" cy="4678366"/>
          </a:xfrm>
        </p:spPr>
        <p:txBody>
          <a:bodyPr>
            <a:no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365760" y="457200"/>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95576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10" name="Title 1"/>
          <p:cNvSpPr>
            <a:spLocks noGrp="1"/>
          </p:cNvSpPr>
          <p:nvPr>
            <p:ph type="title"/>
          </p:nvPr>
        </p:nvSpPr>
        <p:spPr>
          <a:xfrm>
            <a:off x="365760" y="457200"/>
            <a:ext cx="11313561" cy="792162"/>
          </a:xfrm>
        </p:spPr>
        <p:txBody>
          <a:bodyPr anchor="t"/>
          <a:lstStyle/>
          <a:p>
            <a:r>
              <a:rPr lang="en-US" smtClean="0"/>
              <a:t>Click to edit Master title style</a:t>
            </a:r>
            <a:endParaRPr lang="en-US" dirty="0"/>
          </a:p>
        </p:txBody>
      </p:sp>
      <p:sp>
        <p:nvSpPr>
          <p:cNvPr id="11" name="Text Placeholder 7"/>
          <p:cNvSpPr>
            <a:spLocks noGrp="1"/>
          </p:cNvSpPr>
          <p:nvPr>
            <p:ph type="body" sz="quarter" idx="13"/>
          </p:nvPr>
        </p:nvSpPr>
        <p:spPr>
          <a:xfrm>
            <a:off x="379412"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2" name="Text Placeholder 7"/>
          <p:cNvSpPr>
            <a:spLocks noGrp="1"/>
          </p:cNvSpPr>
          <p:nvPr>
            <p:ph type="body" sz="quarter" idx="14"/>
          </p:nvPr>
        </p:nvSpPr>
        <p:spPr>
          <a:xfrm>
            <a:off x="4270099"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3" name="Text Placeholder 7"/>
          <p:cNvSpPr>
            <a:spLocks noGrp="1"/>
          </p:cNvSpPr>
          <p:nvPr>
            <p:ph type="body" sz="quarter" idx="15"/>
          </p:nvPr>
        </p:nvSpPr>
        <p:spPr>
          <a:xfrm>
            <a:off x="8160786"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4" name="Text Placeholder 7"/>
          <p:cNvSpPr>
            <a:spLocks noGrp="1"/>
          </p:cNvSpPr>
          <p:nvPr>
            <p:ph type="body" sz="quarter" idx="16"/>
          </p:nvPr>
        </p:nvSpPr>
        <p:spPr>
          <a:xfrm>
            <a:off x="379412" y="4254500"/>
            <a:ext cx="3532187" cy="419100"/>
          </a:xfrm>
        </p:spPr>
        <p:txBody>
          <a:bodyPr>
            <a:noAutofit/>
          </a:bodyPr>
          <a:lstStyle>
            <a:lvl1pPr marL="0" indent="0">
              <a:buNone/>
              <a:defRPr sz="2200" b="0" i="0">
                <a:solidFill>
                  <a:schemeClr val="tx2"/>
                </a:solidFill>
                <a:latin typeface="+mj-lt"/>
                <a:cs typeface="Calibri"/>
              </a:defRPr>
            </a:lvl1pPr>
          </a:lstStyle>
          <a:p>
            <a:pPr lvl="0"/>
            <a:r>
              <a:rPr lang="en-US" smtClean="0"/>
              <a:t>Click to edit Master text styles</a:t>
            </a:r>
          </a:p>
        </p:txBody>
      </p:sp>
      <p:sp>
        <p:nvSpPr>
          <p:cNvPr id="15" name="Text Placeholder 7"/>
          <p:cNvSpPr>
            <a:spLocks noGrp="1"/>
          </p:cNvSpPr>
          <p:nvPr>
            <p:ph type="body" sz="quarter" idx="17"/>
          </p:nvPr>
        </p:nvSpPr>
        <p:spPr>
          <a:xfrm>
            <a:off x="4270099"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6" name="Text Placeholder 7"/>
          <p:cNvSpPr>
            <a:spLocks noGrp="1"/>
          </p:cNvSpPr>
          <p:nvPr>
            <p:ph type="body" sz="quarter" idx="18"/>
          </p:nvPr>
        </p:nvSpPr>
        <p:spPr>
          <a:xfrm>
            <a:off x="8160786"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7" name="Picture Placeholder 16"/>
          <p:cNvSpPr>
            <a:spLocks noGrp="1"/>
          </p:cNvSpPr>
          <p:nvPr>
            <p:ph type="pic" sz="quarter" idx="19"/>
          </p:nvPr>
        </p:nvSpPr>
        <p:spPr>
          <a:xfrm>
            <a:off x="379412" y="1447801"/>
            <a:ext cx="3532187" cy="2590799"/>
          </a:xfrm>
        </p:spPr>
        <p:txBody>
          <a:bodyPr/>
          <a:lstStyle/>
          <a:p>
            <a:r>
              <a:rPr lang="en-US" smtClean="0"/>
              <a:t>Click icon to add picture</a:t>
            </a:r>
            <a:endParaRPr lang="en-US" dirty="0"/>
          </a:p>
        </p:txBody>
      </p:sp>
      <p:sp>
        <p:nvSpPr>
          <p:cNvPr id="18" name="Picture Placeholder 16"/>
          <p:cNvSpPr>
            <a:spLocks noGrp="1"/>
          </p:cNvSpPr>
          <p:nvPr>
            <p:ph type="pic" sz="quarter" idx="20"/>
          </p:nvPr>
        </p:nvSpPr>
        <p:spPr>
          <a:xfrm>
            <a:off x="4270099" y="1447801"/>
            <a:ext cx="3532187" cy="2590799"/>
          </a:xfrm>
        </p:spPr>
        <p:txBody>
          <a:bodyPr/>
          <a:lstStyle/>
          <a:p>
            <a:r>
              <a:rPr lang="en-US" smtClean="0"/>
              <a:t>Click icon to add picture</a:t>
            </a:r>
            <a:endParaRPr lang="en-US" dirty="0"/>
          </a:p>
        </p:txBody>
      </p:sp>
      <p:sp>
        <p:nvSpPr>
          <p:cNvPr id="19" name="Picture Placeholder 16"/>
          <p:cNvSpPr>
            <a:spLocks noGrp="1"/>
          </p:cNvSpPr>
          <p:nvPr>
            <p:ph type="pic" sz="quarter" idx="21"/>
          </p:nvPr>
        </p:nvSpPr>
        <p:spPr>
          <a:xfrm>
            <a:off x="8160786" y="1447801"/>
            <a:ext cx="3532187" cy="2590799"/>
          </a:xfrm>
        </p:spPr>
        <p:txBody>
          <a:bodyPr/>
          <a:lstStyle/>
          <a:p>
            <a:r>
              <a:rPr lang="en-US" smtClean="0"/>
              <a:t>Click icon to add picture</a:t>
            </a:r>
            <a:endParaRPr lang="en-US" dirty="0"/>
          </a:p>
        </p:txBody>
      </p:sp>
    </p:spTree>
    <p:extLst>
      <p:ext uri="{BB962C8B-B14F-4D97-AF65-F5344CB8AC3E}">
        <p14:creationId xmlns:p14="http://schemas.microsoft.com/office/powerpoint/2010/main" val="298623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Title 1"/>
          <p:cNvSpPr>
            <a:spLocks noGrp="1"/>
          </p:cNvSpPr>
          <p:nvPr>
            <p:ph type="title"/>
          </p:nvPr>
        </p:nvSpPr>
        <p:spPr>
          <a:xfrm>
            <a:off x="365760" y="457200"/>
            <a:ext cx="11313561" cy="792162"/>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2329651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5760" y="457200"/>
            <a:ext cx="11313561" cy="792162"/>
          </a:xfrm>
        </p:spPr>
        <p:txBody>
          <a:bodyPr anchor="t"/>
          <a:lstStyle>
            <a:lvl1pPr>
              <a:defRPr>
                <a:solidFill>
                  <a:srgbClr val="F5F5F5"/>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5F5F5"/>
              </a:solidFill>
              <a:latin typeface="+mn-lt"/>
              <a:cs typeface="Calibri"/>
            </a:endParaRPr>
          </a:p>
        </p:txBody>
      </p:sp>
      <p:grpSp>
        <p:nvGrpSpPr>
          <p:cNvPr id="8" name="Group 7"/>
          <p:cNvGrpSpPr/>
          <p:nvPr userDrawn="1"/>
        </p:nvGrpSpPr>
        <p:grpSpPr>
          <a:xfrm>
            <a:off x="509985" y="6385629"/>
            <a:ext cx="1164827"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723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DARK BLU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9412" y="274638"/>
            <a:ext cx="11313561" cy="792162"/>
          </a:xfrm>
        </p:spPr>
        <p:txBody>
          <a:bodyPr/>
          <a:lstStyle>
            <a:lvl1pPr>
              <a:defRPr>
                <a:solidFill>
                  <a:srgbClr val="F5F5F5"/>
                </a:solidFill>
              </a:defRPr>
            </a:lvl1pPr>
          </a:lstStyle>
          <a:p>
            <a:r>
              <a:rPr lang="en-US" smtClean="0"/>
              <a:t>Click to edit Master title style</a:t>
            </a:r>
            <a:endParaRPr lang="en-US" dirty="0"/>
          </a:p>
        </p:txBody>
      </p:sp>
      <p:grpSp>
        <p:nvGrpSpPr>
          <p:cNvPr id="8" name="Group 7"/>
          <p:cNvGrpSpPr/>
          <p:nvPr userDrawn="1"/>
        </p:nvGrpSpPr>
        <p:grpSpPr>
          <a:xfrm>
            <a:off x="509985" y="6385629"/>
            <a:ext cx="1164827"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8366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06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Content BLUE">
    <p:bg>
      <p:bgPr>
        <a:solidFill>
          <a:schemeClr val="tx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5" y="6385629"/>
            <a:ext cx="1164827"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Tree>
    <p:extLst>
      <p:ext uri="{BB962C8B-B14F-4D97-AF65-F5344CB8AC3E}">
        <p14:creationId xmlns:p14="http://schemas.microsoft.com/office/powerpoint/2010/main" val="57396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Content DARK BLUE">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5" y="6385629"/>
            <a:ext cx="1164827"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Tree>
    <p:extLst>
      <p:ext uri="{BB962C8B-B14F-4D97-AF65-F5344CB8AC3E}">
        <p14:creationId xmlns:p14="http://schemas.microsoft.com/office/powerpoint/2010/main" val="396102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92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8176895" y="911996"/>
            <a:ext cx="3743609" cy="5946004"/>
            <a:chOff x="8176895" y="950096"/>
            <a:chExt cx="3743609" cy="5946004"/>
          </a:xfrm>
        </p:grpSpPr>
        <p:sp>
          <p:nvSpPr>
            <p:cNvPr id="21" name="Freeform 20"/>
            <p:cNvSpPr>
              <a:spLocks noEditPoints="1"/>
            </p:cNvSpPr>
            <p:nvPr userDrawn="1"/>
          </p:nvSpPr>
          <p:spPr bwMode="auto">
            <a:xfrm>
              <a:off x="8620156" y="2278025"/>
              <a:ext cx="1083115" cy="1083115"/>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userDrawn="1"/>
          </p:nvSpPr>
          <p:spPr bwMode="auto">
            <a:xfrm>
              <a:off x="8176895" y="3460363"/>
              <a:ext cx="1083115" cy="1083115"/>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9063417" y="3193294"/>
              <a:ext cx="186392" cy="813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userDrawn="1"/>
          </p:nvSpPr>
          <p:spPr bwMode="auto">
            <a:xfrm>
              <a:off x="10395983" y="1496290"/>
              <a:ext cx="186392" cy="20660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userDrawn="1"/>
          </p:nvSpPr>
          <p:spPr bwMode="auto">
            <a:xfrm>
              <a:off x="8620156" y="2823291"/>
              <a:ext cx="186392" cy="7390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0"/>
            <p:cNvSpPr>
              <a:spLocks noChangeArrowheads="1"/>
            </p:cNvSpPr>
            <p:nvPr userDrawn="1"/>
          </p:nvSpPr>
          <p:spPr bwMode="auto">
            <a:xfrm>
              <a:off x="9063417" y="4006557"/>
              <a:ext cx="186392" cy="28895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1"/>
            <p:cNvSpPr>
              <a:spLocks noChangeArrowheads="1"/>
            </p:cNvSpPr>
            <p:nvPr userDrawn="1"/>
          </p:nvSpPr>
          <p:spPr bwMode="auto">
            <a:xfrm>
              <a:off x="11282505" y="3267480"/>
              <a:ext cx="186392" cy="36165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p:cNvSpPr>
              <a:spLocks noChangeArrowheads="1"/>
            </p:cNvSpPr>
            <p:nvPr userDrawn="1"/>
          </p:nvSpPr>
          <p:spPr bwMode="auto">
            <a:xfrm>
              <a:off x="11725766"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p:cNvSpPr>
              <a:spLocks noChangeArrowheads="1"/>
            </p:cNvSpPr>
            <p:nvPr userDrawn="1"/>
          </p:nvSpPr>
          <p:spPr bwMode="auto">
            <a:xfrm>
              <a:off x="10839244" y="2823291"/>
              <a:ext cx="186392" cy="118326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userDrawn="1"/>
          </p:nvSpPr>
          <p:spPr bwMode="auto">
            <a:xfrm>
              <a:off x="10839244" y="4006557"/>
              <a:ext cx="186392" cy="2889543"/>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6"/>
            <p:cNvSpPr>
              <a:spLocks noChangeArrowheads="1"/>
            </p:cNvSpPr>
            <p:nvPr userDrawn="1"/>
          </p:nvSpPr>
          <p:spPr bwMode="auto">
            <a:xfrm>
              <a:off x="9506678" y="1496290"/>
              <a:ext cx="186392" cy="13270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userDrawn="1"/>
          </p:nvSpPr>
          <p:spPr bwMode="auto">
            <a:xfrm>
              <a:off x="10829043" y="2286370"/>
              <a:ext cx="1091461" cy="107476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userDrawn="1"/>
          </p:nvSpPr>
          <p:spPr bwMode="auto">
            <a:xfrm>
              <a:off x="9535425" y="1939551"/>
              <a:ext cx="601834" cy="4944494"/>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noEditPoints="1"/>
            </p:cNvSpPr>
            <p:nvPr userDrawn="1"/>
          </p:nvSpPr>
          <p:spPr bwMode="auto">
            <a:xfrm>
              <a:off x="10137259" y="3460363"/>
              <a:ext cx="888377" cy="1083115"/>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p:cNvSpPr>
              <a:spLocks/>
            </p:cNvSpPr>
            <p:nvPr userDrawn="1"/>
          </p:nvSpPr>
          <p:spPr bwMode="auto">
            <a:xfrm>
              <a:off x="9951794" y="3781217"/>
              <a:ext cx="185465" cy="449752"/>
            </a:xfrm>
            <a:custGeom>
              <a:avLst/>
              <a:gdLst>
                <a:gd name="T0" fmla="*/ 200 w 200"/>
                <a:gd name="T1" fmla="*/ 0 h 485"/>
                <a:gd name="T2" fmla="*/ 100 w 200"/>
                <a:gd name="T3" fmla="*/ 101 h 485"/>
                <a:gd name="T4" fmla="*/ 0 w 200"/>
                <a:gd name="T5" fmla="*/ 0 h 485"/>
                <a:gd name="T6" fmla="*/ 0 w 200"/>
                <a:gd name="T7" fmla="*/ 284 h 485"/>
                <a:gd name="T8" fmla="*/ 200 w 200"/>
                <a:gd name="T9" fmla="*/ 485 h 485"/>
                <a:gd name="T10" fmla="*/ 200 w 200"/>
                <a:gd name="T11" fmla="*/ 0 h 485"/>
              </a:gdLst>
              <a:ahLst/>
              <a:cxnLst>
                <a:cxn ang="0">
                  <a:pos x="T0" y="T1"/>
                </a:cxn>
                <a:cxn ang="0">
                  <a:pos x="T2" y="T3"/>
                </a:cxn>
                <a:cxn ang="0">
                  <a:pos x="T4" y="T5"/>
                </a:cxn>
                <a:cxn ang="0">
                  <a:pos x="T6" y="T7"/>
                </a:cxn>
                <a:cxn ang="0">
                  <a:pos x="T8" y="T9"/>
                </a:cxn>
                <a:cxn ang="0">
                  <a:pos x="T10" y="T11"/>
                </a:cxn>
              </a:cxnLst>
              <a:rect l="0" t="0" r="r" b="b"/>
              <a:pathLst>
                <a:path w="200" h="485">
                  <a:moveTo>
                    <a:pt x="200" y="0"/>
                  </a:moveTo>
                  <a:lnTo>
                    <a:pt x="100" y="101"/>
                  </a:lnTo>
                  <a:lnTo>
                    <a:pt x="0" y="0"/>
                  </a:lnTo>
                  <a:lnTo>
                    <a:pt x="0" y="284"/>
                  </a:lnTo>
                  <a:lnTo>
                    <a:pt x="200" y="485"/>
                  </a:lnTo>
                  <a:lnTo>
                    <a:pt x="20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noEditPoints="1"/>
            </p:cNvSpPr>
            <p:nvPr userDrawn="1"/>
          </p:nvSpPr>
          <p:spPr bwMode="auto">
            <a:xfrm>
              <a:off x="9506678" y="950096"/>
              <a:ext cx="1084042" cy="1084042"/>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noEditPoints="1"/>
            </p:cNvSpPr>
            <p:nvPr userDrawn="1"/>
          </p:nvSpPr>
          <p:spPr bwMode="auto">
            <a:xfrm>
              <a:off x="8176895" y="3460363"/>
              <a:ext cx="886522" cy="3435737"/>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userDrawn="1"/>
          </p:nvSpPr>
          <p:spPr bwMode="auto">
            <a:xfrm>
              <a:off x="9063417" y="3781217"/>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4"/>
            <p:cNvSpPr>
              <a:spLocks noChangeArrowheads="1"/>
            </p:cNvSpPr>
            <p:nvPr userDrawn="1"/>
          </p:nvSpPr>
          <p:spPr bwMode="auto">
            <a:xfrm>
              <a:off x="9506678"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userDrawn="1"/>
          </p:nvSpPr>
          <p:spPr bwMode="auto">
            <a:xfrm>
              <a:off x="9506678" y="2598879"/>
              <a:ext cx="196593" cy="449752"/>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userDrawn="1"/>
          </p:nvSpPr>
          <p:spPr>
            <a:xfrm>
              <a:off x="9693070" y="3412067"/>
              <a:ext cx="258724" cy="732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3"/>
            <p:cNvSpPr>
              <a:spLocks noChangeArrowheads="1"/>
            </p:cNvSpPr>
            <p:nvPr userDrawn="1"/>
          </p:nvSpPr>
          <p:spPr bwMode="auto">
            <a:xfrm>
              <a:off x="10395983" y="4449818"/>
              <a:ext cx="186392" cy="24462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789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
        <p:nvSpPr>
          <p:cNvPr id="16" name="Rectangle 15"/>
          <p:cNvSpPr/>
          <p:nvPr userDrawn="1"/>
        </p:nvSpPr>
        <p:spPr>
          <a:xfrm>
            <a:off x="381000" y="6362700"/>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23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90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78861" y="0"/>
            <a:ext cx="810996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19"/>
          <p:cNvSpPr>
            <a:spLocks noGrp="1"/>
          </p:cNvSpPr>
          <p:nvPr>
            <p:ph type="body" sz="quarter" idx="10" hasCustomPrompt="1"/>
          </p:nvPr>
        </p:nvSpPr>
        <p:spPr>
          <a:xfrm>
            <a:off x="396387" y="3439160"/>
            <a:ext cx="3192633" cy="2186940"/>
          </a:xfrm>
        </p:spPr>
        <p:txBody>
          <a:bodyPr anchor="b"/>
          <a:lstStyle>
            <a:lvl1pPr marL="0" indent="0">
              <a:lnSpc>
                <a:spcPct val="90000"/>
              </a:lnSpc>
              <a:buNone/>
              <a:defRPr baseline="0">
                <a:solidFill>
                  <a:schemeClr val="accent5"/>
                </a:solidFill>
              </a:defRPr>
            </a:lvl1pPr>
            <a:lvl2pPr marL="285750" indent="0">
              <a:buNone/>
              <a:defRPr>
                <a:solidFill>
                  <a:schemeClr val="bg2">
                    <a:lumMod val="50000"/>
                  </a:schemeClr>
                </a:solidFill>
              </a:defRPr>
            </a:lvl2pPr>
            <a:lvl3pPr marL="571500" indent="0">
              <a:buNone/>
              <a:defRPr>
                <a:solidFill>
                  <a:schemeClr val="bg2">
                    <a:lumMod val="50000"/>
                  </a:schemeClr>
                </a:solidFill>
              </a:defRPr>
            </a:lvl3pPr>
            <a:lvl4pPr marL="1371600" indent="0">
              <a:buNone/>
              <a:defRPr>
                <a:solidFill>
                  <a:schemeClr val="bg2">
                    <a:lumMod val="50000"/>
                  </a:schemeClr>
                </a:solidFill>
              </a:defRPr>
            </a:lvl4pPr>
            <a:lvl5pPr marL="1828800" indent="0">
              <a:buNone/>
              <a:defRPr>
                <a:solidFill>
                  <a:schemeClr val="bg2">
                    <a:lumMod val="50000"/>
                  </a:schemeClr>
                </a:solidFill>
              </a:defRPr>
            </a:lvl5pPr>
          </a:lstStyle>
          <a:p>
            <a:pPr lvl="0"/>
            <a:r>
              <a:rPr lang="en-US" dirty="0" smtClean="0"/>
              <a:t>CASE STUDY Click to add text. To add emphasis to a word or two, it is preferred you use color (i.e. light blue)</a:t>
            </a:r>
          </a:p>
        </p:txBody>
      </p:sp>
    </p:spTree>
    <p:extLst>
      <p:ext uri="{BB962C8B-B14F-4D97-AF65-F5344CB8AC3E}">
        <p14:creationId xmlns:p14="http://schemas.microsoft.com/office/powerpoint/2010/main" val="136660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tner WHITE">
    <p:spTree>
      <p:nvGrpSpPr>
        <p:cNvPr id="1" name=""/>
        <p:cNvGrpSpPr/>
        <p:nvPr/>
      </p:nvGrpSpPr>
      <p:grpSpPr>
        <a:xfrm>
          <a:off x="0" y="0"/>
          <a:ext cx="0" cy="0"/>
          <a:chOff x="0" y="0"/>
          <a:chExt cx="0" cy="0"/>
        </a:xfrm>
      </p:grpSpPr>
      <p:sp>
        <p:nvSpPr>
          <p:cNvPr id="2" name="Rectangle 1"/>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506923" y="6032500"/>
            <a:ext cx="1410777" cy="478408"/>
            <a:chOff x="443423" y="6032500"/>
            <a:chExt cx="1410777" cy="478408"/>
          </a:xfrm>
        </p:grpSpPr>
        <p:grpSp>
          <p:nvGrpSpPr>
            <p:cNvPr id="6" name="Group 5"/>
            <p:cNvGrpSpPr/>
            <p:nvPr userDrawn="1"/>
          </p:nvGrpSpPr>
          <p:grpSpPr>
            <a:xfrm>
              <a:off x="443423" y="6165891"/>
              <a:ext cx="1164827" cy="226840"/>
              <a:chOff x="382588" y="4784726"/>
              <a:chExt cx="896938" cy="174625"/>
            </a:xfrm>
            <a:solidFill>
              <a:schemeClr val="tx1"/>
            </a:solidFill>
          </p:grpSpPr>
          <p:sp>
            <p:nvSpPr>
              <p:cNvPr id="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cxnSp>
          <p:nvCxnSpPr>
            <p:cNvPr id="5" name="Straight Connector 4"/>
            <p:cNvCxnSpPr>
              <a:endCxn id="2" idx="3"/>
            </p:cNvCxnSpPr>
            <p:nvPr userDrawn="1"/>
          </p:nvCxnSpPr>
          <p:spPr>
            <a:xfrm>
              <a:off x="1854200" y="6032500"/>
              <a:ext cx="0" cy="478408"/>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hasCustomPrompt="1"/>
          </p:nvPr>
        </p:nvSpPr>
        <p:spPr>
          <a:xfrm>
            <a:off x="365760" y="457200"/>
            <a:ext cx="11313561" cy="792162"/>
          </a:xfrm>
        </p:spPr>
        <p:txBody>
          <a:bodyPr/>
          <a:lstStyle/>
          <a:p>
            <a:r>
              <a:rPr lang="en-US" dirty="0" smtClean="0"/>
              <a:t>Click to edit Master title style - PARTNER</a:t>
            </a:r>
            <a:endParaRPr lang="en-US" dirty="0"/>
          </a:p>
        </p:txBody>
      </p:sp>
      <p:sp>
        <p:nvSpPr>
          <p:cNvPr id="18" name="Text Placeholder 3"/>
          <p:cNvSpPr>
            <a:spLocks noGrp="1"/>
          </p:cNvSpPr>
          <p:nvPr>
            <p:ph type="body" sz="quarter" idx="10"/>
          </p:nvPr>
        </p:nvSpPr>
        <p:spPr>
          <a:xfrm>
            <a:off x="379413" y="1435100"/>
            <a:ext cx="1131356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53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gue/Quote WHITE">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tx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1937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gue/Quote BLUE">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5" y="6385629"/>
            <a:ext cx="1164827"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65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75697"/>
            <a:ext cx="8200296" cy="624450"/>
          </a:xfrm>
        </p:spPr>
        <p:txBody>
          <a:bodyPr>
            <a:noAutofit/>
          </a:bodyPr>
          <a:lstStyle>
            <a:lvl1pPr marL="0" indent="0" algn="l">
              <a:buNone/>
              <a:defRPr sz="2600">
                <a:solidFill>
                  <a:schemeClr val="tx2">
                    <a:lumMod val="60000"/>
                    <a:lumOff val="4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5" y="6385629"/>
            <a:ext cx="1164827"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65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5740842" y="2971799"/>
            <a:ext cx="5282758" cy="757137"/>
          </a:xfrm>
        </p:spPr>
        <p:txBody>
          <a:bodyPr>
            <a:noAutofit/>
          </a:bodyPr>
          <a:lstStyle>
            <a:lvl1pPr>
              <a:lnSpc>
                <a:spcPct val="80000"/>
              </a:lnSpc>
              <a:defRPr sz="5600">
                <a:solidFill>
                  <a:schemeClr val="tx2"/>
                </a:solidFill>
              </a:defRPr>
            </a:lvl1pPr>
          </a:lstStyle>
          <a:p>
            <a:r>
              <a:rPr lang="en-US" dirty="0" smtClean="0"/>
              <a:t>Click to edit style</a:t>
            </a:r>
            <a:endParaRPr lang="en-US" dirty="0"/>
          </a:p>
        </p:txBody>
      </p:sp>
      <p:grpSp>
        <p:nvGrpSpPr>
          <p:cNvPr id="7" name="Group 6"/>
          <p:cNvGrpSpPr/>
          <p:nvPr userDrawn="1"/>
        </p:nvGrpSpPr>
        <p:grpSpPr>
          <a:xfrm>
            <a:off x="5853510" y="2436319"/>
            <a:ext cx="1633140" cy="318040"/>
            <a:chOff x="382588" y="4784726"/>
            <a:chExt cx="896938" cy="174625"/>
          </a:xfrm>
          <a:solidFill>
            <a:schemeClr val="tx1"/>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6701" y="1308291"/>
            <a:ext cx="3689175" cy="4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ubtitle 2"/>
          <p:cNvSpPr>
            <a:spLocks noGrp="1"/>
          </p:cNvSpPr>
          <p:nvPr>
            <p:ph type="subTitle" idx="1" hasCustomPrompt="1"/>
          </p:nvPr>
        </p:nvSpPr>
        <p:spPr>
          <a:xfrm>
            <a:off x="5777310"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20" name="Rectangle 19"/>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48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5740842" y="2933700"/>
            <a:ext cx="5282758" cy="797574"/>
          </a:xfrm>
        </p:spPr>
        <p:txBody>
          <a:bodyPr>
            <a:noAutofit/>
          </a:bodyPr>
          <a:lstStyle>
            <a:lvl1pPr>
              <a:lnSpc>
                <a:spcPct val="80000"/>
              </a:lnSpc>
              <a:defRPr sz="5600">
                <a:solidFill>
                  <a:schemeClr val="bg2"/>
                </a:solidFill>
              </a:defRPr>
            </a:lvl1pPr>
          </a:lstStyle>
          <a:p>
            <a:r>
              <a:rPr lang="en-US" dirty="0" smtClean="0"/>
              <a:t>Click to edit style</a:t>
            </a:r>
            <a:endParaRPr lang="en-US" dirty="0"/>
          </a:p>
        </p:txBody>
      </p:sp>
      <p:grpSp>
        <p:nvGrpSpPr>
          <p:cNvPr id="7" name="Group 6"/>
          <p:cNvGrpSpPr/>
          <p:nvPr userDrawn="1"/>
        </p:nvGrpSpPr>
        <p:grpSpPr>
          <a:xfrm>
            <a:off x="5853510" y="2436319"/>
            <a:ext cx="1633140" cy="318040"/>
            <a:chOff x="382588" y="4784726"/>
            <a:chExt cx="896938" cy="174625"/>
          </a:xfrm>
          <a:solidFill>
            <a:schemeClr val="bg2"/>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reeform 5"/>
          <p:cNvSpPr>
            <a:spLocks noChangeAspect="1" noEditPoints="1"/>
          </p:cNvSpPr>
          <p:nvPr userDrawn="1"/>
        </p:nvSpPr>
        <p:spPr bwMode="auto">
          <a:xfrm>
            <a:off x="1536701" y="1309687"/>
            <a:ext cx="3684216" cy="4233672"/>
          </a:xfrm>
          <a:custGeom>
            <a:avLst/>
            <a:gdLst>
              <a:gd name="T0" fmla="*/ 38 w 3332"/>
              <a:gd name="T1" fmla="*/ 932 h 3828"/>
              <a:gd name="T2" fmla="*/ 1666 w 3332"/>
              <a:gd name="T3" fmla="*/ 3828 h 3828"/>
              <a:gd name="T4" fmla="*/ 3179 w 3332"/>
              <a:gd name="T5" fmla="*/ 1693 h 3828"/>
              <a:gd name="T6" fmla="*/ 3179 w 3332"/>
              <a:gd name="T7" fmla="*/ 1130 h 3828"/>
              <a:gd name="T8" fmla="*/ 1743 w 3332"/>
              <a:gd name="T9" fmla="*/ 437 h 3828"/>
              <a:gd name="T10" fmla="*/ 2755 w 3332"/>
              <a:gd name="T11" fmla="*/ 1199 h 3828"/>
              <a:gd name="T12" fmla="*/ 2832 w 3332"/>
              <a:gd name="T13" fmla="*/ 1331 h 3828"/>
              <a:gd name="T14" fmla="*/ 2258 w 3332"/>
              <a:gd name="T15" fmla="*/ 1530 h 3828"/>
              <a:gd name="T16" fmla="*/ 1743 w 3332"/>
              <a:gd name="T17" fmla="*/ 2422 h 3828"/>
              <a:gd name="T18" fmla="*/ 1914 w 3332"/>
              <a:gd name="T19" fmla="*/ 1729 h 3828"/>
              <a:gd name="T20" fmla="*/ 2487 w 3332"/>
              <a:gd name="T21" fmla="*/ 1441 h 3828"/>
              <a:gd name="T22" fmla="*/ 1743 w 3332"/>
              <a:gd name="T23" fmla="*/ 2820 h 3828"/>
              <a:gd name="T24" fmla="*/ 1743 w 3332"/>
              <a:gd name="T25" fmla="*/ 746 h 3828"/>
              <a:gd name="T26" fmla="*/ 1743 w 3332"/>
              <a:gd name="T27" fmla="*/ 1232 h 3828"/>
              <a:gd name="T28" fmla="*/ 1743 w 3332"/>
              <a:gd name="T29" fmla="*/ 1541 h 3828"/>
              <a:gd name="T30" fmla="*/ 1590 w 3332"/>
              <a:gd name="T31" fmla="*/ 1409 h 3828"/>
              <a:gd name="T32" fmla="*/ 1380 w 3332"/>
              <a:gd name="T33" fmla="*/ 1795 h 3828"/>
              <a:gd name="T34" fmla="*/ 1114 w 3332"/>
              <a:gd name="T35" fmla="*/ 2943 h 3828"/>
              <a:gd name="T36" fmla="*/ 1036 w 3332"/>
              <a:gd name="T37" fmla="*/ 2368 h 3828"/>
              <a:gd name="T38" fmla="*/ 1036 w 3332"/>
              <a:gd name="T39" fmla="*/ 2191 h 3828"/>
              <a:gd name="T40" fmla="*/ 1074 w 3332"/>
              <a:gd name="T41" fmla="*/ 1530 h 3828"/>
              <a:gd name="T42" fmla="*/ 1457 w 3332"/>
              <a:gd name="T43" fmla="*/ 1309 h 3828"/>
              <a:gd name="T44" fmla="*/ 1457 w 3332"/>
              <a:gd name="T45" fmla="*/ 911 h 3828"/>
              <a:gd name="T46" fmla="*/ 1457 w 3332"/>
              <a:gd name="T47" fmla="*/ 911 h 3828"/>
              <a:gd name="T48" fmla="*/ 1304 w 3332"/>
              <a:gd name="T49" fmla="*/ 1232 h 3828"/>
              <a:gd name="T50" fmla="*/ 540 w 3332"/>
              <a:gd name="T51" fmla="*/ 1043 h 3828"/>
              <a:gd name="T52" fmla="*/ 153 w 3332"/>
              <a:gd name="T53" fmla="*/ 1443 h 3828"/>
              <a:gd name="T54" fmla="*/ 348 w 3332"/>
              <a:gd name="T55" fmla="*/ 1729 h 3828"/>
              <a:gd name="T56" fmla="*/ 347 w 3332"/>
              <a:gd name="T57" fmla="*/ 2030 h 3828"/>
              <a:gd name="T58" fmla="*/ 230 w 3332"/>
              <a:gd name="T59" fmla="*/ 2834 h 3828"/>
              <a:gd name="T60" fmla="*/ 577 w 3332"/>
              <a:gd name="T61" fmla="*/ 2633 h 3828"/>
              <a:gd name="T62" fmla="*/ 500 w 3332"/>
              <a:gd name="T63" fmla="*/ 2500 h 3828"/>
              <a:gd name="T64" fmla="*/ 501 w 3332"/>
              <a:gd name="T65" fmla="*/ 1463 h 3828"/>
              <a:gd name="T66" fmla="*/ 693 w 3332"/>
              <a:gd name="T67" fmla="*/ 955 h 3828"/>
              <a:gd name="T68" fmla="*/ 1457 w 3332"/>
              <a:gd name="T69" fmla="*/ 514 h 3828"/>
              <a:gd name="T70" fmla="*/ 1304 w 3332"/>
              <a:gd name="T71" fmla="*/ 1000 h 3828"/>
              <a:gd name="T72" fmla="*/ 694 w 3332"/>
              <a:gd name="T73" fmla="*/ 1131 h 3828"/>
              <a:gd name="T74" fmla="*/ 961 w 3332"/>
              <a:gd name="T75" fmla="*/ 3031 h 3828"/>
              <a:gd name="T76" fmla="*/ 1114 w 3332"/>
              <a:gd name="T77" fmla="*/ 3120 h 3828"/>
              <a:gd name="T78" fmla="*/ 1459 w 3332"/>
              <a:gd name="T79" fmla="*/ 2921 h 3828"/>
              <a:gd name="T80" fmla="*/ 1189 w 3332"/>
              <a:gd name="T81" fmla="*/ 2368 h 3828"/>
              <a:gd name="T82" fmla="*/ 1457 w 3332"/>
              <a:gd name="T83" fmla="*/ 2125 h 3828"/>
              <a:gd name="T84" fmla="*/ 1533 w 3332"/>
              <a:gd name="T85" fmla="*/ 1839 h 3828"/>
              <a:gd name="T86" fmla="*/ 1743 w 3332"/>
              <a:gd name="T87" fmla="*/ 3619 h 3828"/>
              <a:gd name="T88" fmla="*/ 2012 w 3332"/>
              <a:gd name="T89" fmla="*/ 2841 h 3828"/>
              <a:gd name="T90" fmla="*/ 2550 w 3332"/>
              <a:gd name="T91" fmla="*/ 3153 h 3828"/>
              <a:gd name="T92" fmla="*/ 2509 w 3332"/>
              <a:gd name="T93" fmla="*/ 2952 h 3828"/>
              <a:gd name="T94" fmla="*/ 2165 w 3332"/>
              <a:gd name="T95" fmla="*/ 2753 h 3828"/>
              <a:gd name="T96" fmla="*/ 2832 w 3332"/>
              <a:gd name="T97" fmla="*/ 2589 h 3828"/>
              <a:gd name="T98" fmla="*/ 2720 w 3332"/>
              <a:gd name="T99" fmla="*/ 2135 h 3828"/>
              <a:gd name="T100" fmla="*/ 2832 w 3332"/>
              <a:gd name="T101" fmla="*/ 1894 h 3828"/>
              <a:gd name="T102" fmla="*/ 2908 w 3332"/>
              <a:gd name="T103" fmla="*/ 1110 h 3828"/>
              <a:gd name="T104" fmla="*/ 2985 w 3332"/>
              <a:gd name="T105" fmla="*/ 1982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2" h="3828">
                <a:moveTo>
                  <a:pt x="3332" y="998"/>
                </a:moveTo>
                <a:cubicBezTo>
                  <a:pt x="3332" y="970"/>
                  <a:pt x="3318" y="945"/>
                  <a:pt x="3294" y="932"/>
                </a:cubicBezTo>
                <a:cubicBezTo>
                  <a:pt x="1704" y="14"/>
                  <a:pt x="1704" y="14"/>
                  <a:pt x="1704" y="14"/>
                </a:cubicBezTo>
                <a:cubicBezTo>
                  <a:pt x="1681" y="0"/>
                  <a:pt x="1651" y="0"/>
                  <a:pt x="1628" y="14"/>
                </a:cubicBezTo>
                <a:cubicBezTo>
                  <a:pt x="38" y="932"/>
                  <a:pt x="38" y="932"/>
                  <a:pt x="38" y="932"/>
                </a:cubicBezTo>
                <a:cubicBezTo>
                  <a:pt x="15" y="945"/>
                  <a:pt x="0" y="970"/>
                  <a:pt x="0" y="998"/>
                </a:cubicBezTo>
                <a:cubicBezTo>
                  <a:pt x="0" y="2833"/>
                  <a:pt x="0" y="2833"/>
                  <a:pt x="0" y="2833"/>
                </a:cubicBezTo>
                <a:cubicBezTo>
                  <a:pt x="0" y="2861"/>
                  <a:pt x="14" y="2886"/>
                  <a:pt x="38" y="2900"/>
                </a:cubicBezTo>
                <a:cubicBezTo>
                  <a:pt x="1628" y="3818"/>
                  <a:pt x="1628" y="3818"/>
                  <a:pt x="1628" y="3818"/>
                </a:cubicBezTo>
                <a:cubicBezTo>
                  <a:pt x="1640" y="3824"/>
                  <a:pt x="1653" y="3828"/>
                  <a:pt x="1666" y="3828"/>
                </a:cubicBezTo>
                <a:cubicBezTo>
                  <a:pt x="1679" y="3828"/>
                  <a:pt x="1693" y="3824"/>
                  <a:pt x="1704" y="3818"/>
                </a:cubicBezTo>
                <a:cubicBezTo>
                  <a:pt x="3294" y="2900"/>
                  <a:pt x="3294" y="2900"/>
                  <a:pt x="3294" y="2900"/>
                </a:cubicBezTo>
                <a:cubicBezTo>
                  <a:pt x="3318" y="2886"/>
                  <a:pt x="3332" y="2861"/>
                  <a:pt x="3332" y="2834"/>
                </a:cubicBezTo>
                <a:lnTo>
                  <a:pt x="3332" y="998"/>
                </a:lnTo>
                <a:close/>
                <a:moveTo>
                  <a:pt x="3179" y="1693"/>
                </a:moveTo>
                <a:cubicBezTo>
                  <a:pt x="2985" y="1806"/>
                  <a:pt x="2985" y="1806"/>
                  <a:pt x="2985" y="1806"/>
                </a:cubicBezTo>
                <a:cubicBezTo>
                  <a:pt x="2985" y="1243"/>
                  <a:pt x="2985" y="1243"/>
                  <a:pt x="2985" y="1243"/>
                </a:cubicBezTo>
                <a:cubicBezTo>
                  <a:pt x="2985" y="1243"/>
                  <a:pt x="2985" y="1243"/>
                  <a:pt x="2985" y="1243"/>
                </a:cubicBezTo>
                <a:cubicBezTo>
                  <a:pt x="2985" y="1243"/>
                  <a:pt x="2985" y="1243"/>
                  <a:pt x="2985" y="1243"/>
                </a:cubicBezTo>
                <a:cubicBezTo>
                  <a:pt x="3179" y="1130"/>
                  <a:pt x="3179" y="1130"/>
                  <a:pt x="3179" y="1130"/>
                </a:cubicBezTo>
                <a:lnTo>
                  <a:pt x="3179" y="1693"/>
                </a:lnTo>
                <a:close/>
                <a:moveTo>
                  <a:pt x="1743" y="213"/>
                </a:moveTo>
                <a:cubicBezTo>
                  <a:pt x="2205" y="480"/>
                  <a:pt x="2205" y="480"/>
                  <a:pt x="2205" y="480"/>
                </a:cubicBezTo>
                <a:cubicBezTo>
                  <a:pt x="2010" y="592"/>
                  <a:pt x="2010" y="592"/>
                  <a:pt x="2010" y="592"/>
                </a:cubicBezTo>
                <a:cubicBezTo>
                  <a:pt x="1743" y="437"/>
                  <a:pt x="1743" y="437"/>
                  <a:pt x="1743" y="437"/>
                </a:cubicBezTo>
                <a:lnTo>
                  <a:pt x="1743" y="213"/>
                </a:lnTo>
                <a:close/>
                <a:moveTo>
                  <a:pt x="2564" y="1309"/>
                </a:moveTo>
                <a:cubicBezTo>
                  <a:pt x="1819" y="879"/>
                  <a:pt x="1819" y="879"/>
                  <a:pt x="1819" y="879"/>
                </a:cubicBezTo>
                <a:cubicBezTo>
                  <a:pt x="2010" y="769"/>
                  <a:pt x="2010" y="769"/>
                  <a:pt x="2010" y="769"/>
                </a:cubicBezTo>
                <a:cubicBezTo>
                  <a:pt x="2755" y="1199"/>
                  <a:pt x="2755" y="1199"/>
                  <a:pt x="2755" y="1199"/>
                </a:cubicBezTo>
                <a:lnTo>
                  <a:pt x="2564" y="1309"/>
                </a:lnTo>
                <a:close/>
                <a:moveTo>
                  <a:pt x="2832" y="1331"/>
                </a:moveTo>
                <a:cubicBezTo>
                  <a:pt x="2832" y="1463"/>
                  <a:pt x="2832" y="1463"/>
                  <a:pt x="2832" y="1463"/>
                </a:cubicBezTo>
                <a:cubicBezTo>
                  <a:pt x="2717" y="1397"/>
                  <a:pt x="2717" y="1397"/>
                  <a:pt x="2717" y="1397"/>
                </a:cubicBezTo>
                <a:lnTo>
                  <a:pt x="2832" y="1331"/>
                </a:lnTo>
                <a:close/>
                <a:moveTo>
                  <a:pt x="1821" y="2554"/>
                </a:moveTo>
                <a:cubicBezTo>
                  <a:pt x="2258" y="2302"/>
                  <a:pt x="2258" y="2302"/>
                  <a:pt x="2258" y="2302"/>
                </a:cubicBezTo>
                <a:cubicBezTo>
                  <a:pt x="2282" y="2288"/>
                  <a:pt x="2296" y="2263"/>
                  <a:pt x="2296" y="2235"/>
                </a:cubicBezTo>
                <a:cubicBezTo>
                  <a:pt x="2296" y="1596"/>
                  <a:pt x="2296" y="1596"/>
                  <a:pt x="2296" y="1596"/>
                </a:cubicBezTo>
                <a:cubicBezTo>
                  <a:pt x="2296" y="1569"/>
                  <a:pt x="2282" y="1543"/>
                  <a:pt x="2258" y="1530"/>
                </a:cubicBezTo>
                <a:cubicBezTo>
                  <a:pt x="2163" y="1475"/>
                  <a:pt x="2163" y="1475"/>
                  <a:pt x="2163" y="1475"/>
                </a:cubicBezTo>
                <a:cubicBezTo>
                  <a:pt x="2010" y="1564"/>
                  <a:pt x="2010" y="1564"/>
                  <a:pt x="2010" y="1564"/>
                </a:cubicBezTo>
                <a:cubicBezTo>
                  <a:pt x="2143" y="1640"/>
                  <a:pt x="2143" y="1640"/>
                  <a:pt x="2143" y="1640"/>
                </a:cubicBezTo>
                <a:cubicBezTo>
                  <a:pt x="2143" y="2191"/>
                  <a:pt x="2143" y="2191"/>
                  <a:pt x="2143" y="2191"/>
                </a:cubicBezTo>
                <a:cubicBezTo>
                  <a:pt x="1743" y="2422"/>
                  <a:pt x="1743" y="2422"/>
                  <a:pt x="1743" y="2422"/>
                </a:cubicBezTo>
                <a:cubicBezTo>
                  <a:pt x="1743" y="2202"/>
                  <a:pt x="1743" y="2202"/>
                  <a:pt x="1743" y="2202"/>
                </a:cubicBezTo>
                <a:cubicBezTo>
                  <a:pt x="1914" y="2103"/>
                  <a:pt x="1914" y="2103"/>
                  <a:pt x="1914" y="2103"/>
                </a:cubicBezTo>
                <a:cubicBezTo>
                  <a:pt x="1937" y="2089"/>
                  <a:pt x="1952" y="2064"/>
                  <a:pt x="1952" y="2037"/>
                </a:cubicBezTo>
                <a:cubicBezTo>
                  <a:pt x="1952" y="1795"/>
                  <a:pt x="1952" y="1795"/>
                  <a:pt x="1952" y="1795"/>
                </a:cubicBezTo>
                <a:cubicBezTo>
                  <a:pt x="1952" y="1767"/>
                  <a:pt x="1937" y="1742"/>
                  <a:pt x="1914" y="1729"/>
                </a:cubicBezTo>
                <a:cubicBezTo>
                  <a:pt x="1819" y="1674"/>
                  <a:pt x="1819" y="1674"/>
                  <a:pt x="1819" y="1674"/>
                </a:cubicBezTo>
                <a:cubicBezTo>
                  <a:pt x="2010" y="1564"/>
                  <a:pt x="2010" y="1564"/>
                  <a:pt x="2010" y="1564"/>
                </a:cubicBezTo>
                <a:cubicBezTo>
                  <a:pt x="2163" y="1475"/>
                  <a:pt x="2163" y="1475"/>
                  <a:pt x="2163" y="1475"/>
                </a:cubicBezTo>
                <a:cubicBezTo>
                  <a:pt x="2354" y="1365"/>
                  <a:pt x="2354" y="1365"/>
                  <a:pt x="2354" y="1365"/>
                </a:cubicBezTo>
                <a:cubicBezTo>
                  <a:pt x="2487" y="1441"/>
                  <a:pt x="2487" y="1441"/>
                  <a:pt x="2487" y="1441"/>
                </a:cubicBezTo>
                <a:cubicBezTo>
                  <a:pt x="2487" y="2390"/>
                  <a:pt x="2487" y="2390"/>
                  <a:pt x="2487" y="2390"/>
                </a:cubicBezTo>
                <a:cubicBezTo>
                  <a:pt x="2012" y="2664"/>
                  <a:pt x="2012" y="2664"/>
                  <a:pt x="2012" y="2664"/>
                </a:cubicBezTo>
                <a:lnTo>
                  <a:pt x="1821" y="2554"/>
                </a:lnTo>
                <a:close/>
                <a:moveTo>
                  <a:pt x="1859" y="2753"/>
                </a:moveTo>
                <a:cubicBezTo>
                  <a:pt x="1743" y="2820"/>
                  <a:pt x="1743" y="2820"/>
                  <a:pt x="1743" y="2820"/>
                </a:cubicBezTo>
                <a:cubicBezTo>
                  <a:pt x="1743" y="2685"/>
                  <a:pt x="1743" y="2685"/>
                  <a:pt x="1743" y="2685"/>
                </a:cubicBezTo>
                <a:lnTo>
                  <a:pt x="1859" y="2753"/>
                </a:lnTo>
                <a:close/>
                <a:moveTo>
                  <a:pt x="1743" y="614"/>
                </a:moveTo>
                <a:cubicBezTo>
                  <a:pt x="1857" y="680"/>
                  <a:pt x="1857" y="680"/>
                  <a:pt x="1857" y="680"/>
                </a:cubicBezTo>
                <a:cubicBezTo>
                  <a:pt x="1743" y="746"/>
                  <a:pt x="1743" y="746"/>
                  <a:pt x="1743" y="746"/>
                </a:cubicBezTo>
                <a:lnTo>
                  <a:pt x="1743" y="614"/>
                </a:lnTo>
                <a:close/>
                <a:moveTo>
                  <a:pt x="1743" y="1012"/>
                </a:moveTo>
                <a:cubicBezTo>
                  <a:pt x="2201" y="1276"/>
                  <a:pt x="2201" y="1276"/>
                  <a:pt x="2201" y="1276"/>
                </a:cubicBezTo>
                <a:cubicBezTo>
                  <a:pt x="2010" y="1387"/>
                  <a:pt x="2010" y="1387"/>
                  <a:pt x="2010" y="1387"/>
                </a:cubicBezTo>
                <a:cubicBezTo>
                  <a:pt x="1743" y="1232"/>
                  <a:pt x="1743" y="1232"/>
                  <a:pt x="1743" y="1232"/>
                </a:cubicBezTo>
                <a:lnTo>
                  <a:pt x="1743" y="1012"/>
                </a:lnTo>
                <a:close/>
                <a:moveTo>
                  <a:pt x="1743" y="1409"/>
                </a:moveTo>
                <a:cubicBezTo>
                  <a:pt x="1857" y="1475"/>
                  <a:pt x="1857" y="1475"/>
                  <a:pt x="1857" y="1475"/>
                </a:cubicBezTo>
                <a:cubicBezTo>
                  <a:pt x="1857" y="1475"/>
                  <a:pt x="1857" y="1475"/>
                  <a:pt x="1857" y="1475"/>
                </a:cubicBezTo>
                <a:cubicBezTo>
                  <a:pt x="1743" y="1541"/>
                  <a:pt x="1743" y="1541"/>
                  <a:pt x="1743" y="1541"/>
                </a:cubicBezTo>
                <a:lnTo>
                  <a:pt x="1743" y="1409"/>
                </a:lnTo>
                <a:close/>
                <a:moveTo>
                  <a:pt x="1380" y="1992"/>
                </a:moveTo>
                <a:cubicBezTo>
                  <a:pt x="1189" y="2103"/>
                  <a:pt x="1189" y="2103"/>
                  <a:pt x="1189" y="2103"/>
                </a:cubicBezTo>
                <a:cubicBezTo>
                  <a:pt x="1189" y="1640"/>
                  <a:pt x="1189" y="1640"/>
                  <a:pt x="1189" y="1640"/>
                </a:cubicBezTo>
                <a:cubicBezTo>
                  <a:pt x="1590" y="1409"/>
                  <a:pt x="1590" y="1409"/>
                  <a:pt x="1590" y="1409"/>
                </a:cubicBezTo>
                <a:cubicBezTo>
                  <a:pt x="1590" y="1630"/>
                  <a:pt x="1590" y="1630"/>
                  <a:pt x="1590" y="1630"/>
                </a:cubicBezTo>
                <a:cubicBezTo>
                  <a:pt x="1627" y="1608"/>
                  <a:pt x="1627" y="1608"/>
                  <a:pt x="1627" y="1608"/>
                </a:cubicBezTo>
                <a:cubicBezTo>
                  <a:pt x="1627" y="1608"/>
                  <a:pt x="1627" y="1608"/>
                  <a:pt x="1627" y="1608"/>
                </a:cubicBezTo>
                <a:cubicBezTo>
                  <a:pt x="1418" y="1729"/>
                  <a:pt x="1418" y="1729"/>
                  <a:pt x="1418" y="1729"/>
                </a:cubicBezTo>
                <a:cubicBezTo>
                  <a:pt x="1395" y="1742"/>
                  <a:pt x="1380" y="1768"/>
                  <a:pt x="1380" y="1795"/>
                </a:cubicBezTo>
                <a:lnTo>
                  <a:pt x="1380" y="1992"/>
                </a:lnTo>
                <a:close/>
                <a:moveTo>
                  <a:pt x="1036" y="2677"/>
                </a:moveTo>
                <a:cubicBezTo>
                  <a:pt x="1189" y="2765"/>
                  <a:pt x="1189" y="2765"/>
                  <a:pt x="1189" y="2765"/>
                </a:cubicBezTo>
                <a:cubicBezTo>
                  <a:pt x="1306" y="2833"/>
                  <a:pt x="1306" y="2833"/>
                  <a:pt x="1306" y="2833"/>
                </a:cubicBezTo>
                <a:cubicBezTo>
                  <a:pt x="1114" y="2943"/>
                  <a:pt x="1114" y="2943"/>
                  <a:pt x="1114" y="2943"/>
                </a:cubicBezTo>
                <a:cubicBezTo>
                  <a:pt x="845" y="2787"/>
                  <a:pt x="845" y="2787"/>
                  <a:pt x="845" y="2787"/>
                </a:cubicBezTo>
                <a:cubicBezTo>
                  <a:pt x="845" y="2567"/>
                  <a:pt x="845" y="2567"/>
                  <a:pt x="845" y="2567"/>
                </a:cubicBezTo>
                <a:lnTo>
                  <a:pt x="1036" y="2677"/>
                </a:lnTo>
                <a:close/>
                <a:moveTo>
                  <a:pt x="921" y="2434"/>
                </a:moveTo>
                <a:cubicBezTo>
                  <a:pt x="1036" y="2368"/>
                  <a:pt x="1036" y="2368"/>
                  <a:pt x="1036" y="2368"/>
                </a:cubicBezTo>
                <a:cubicBezTo>
                  <a:pt x="1036" y="2500"/>
                  <a:pt x="1036" y="2500"/>
                  <a:pt x="1036" y="2500"/>
                </a:cubicBezTo>
                <a:lnTo>
                  <a:pt x="921" y="2434"/>
                </a:lnTo>
                <a:close/>
                <a:moveTo>
                  <a:pt x="1074" y="1530"/>
                </a:moveTo>
                <a:cubicBezTo>
                  <a:pt x="1050" y="1543"/>
                  <a:pt x="1036" y="1569"/>
                  <a:pt x="1036" y="1596"/>
                </a:cubicBezTo>
                <a:cubicBezTo>
                  <a:pt x="1036" y="2191"/>
                  <a:pt x="1036" y="2191"/>
                  <a:pt x="1036" y="2191"/>
                </a:cubicBezTo>
                <a:cubicBezTo>
                  <a:pt x="845" y="2302"/>
                  <a:pt x="845" y="2302"/>
                  <a:pt x="845" y="2302"/>
                </a:cubicBezTo>
                <a:cubicBezTo>
                  <a:pt x="845" y="1441"/>
                  <a:pt x="845" y="1441"/>
                  <a:pt x="845" y="1441"/>
                </a:cubicBezTo>
                <a:cubicBezTo>
                  <a:pt x="1037" y="1331"/>
                  <a:pt x="1037" y="1331"/>
                  <a:pt x="1037" y="1331"/>
                </a:cubicBezTo>
                <a:cubicBezTo>
                  <a:pt x="1228" y="1441"/>
                  <a:pt x="1228" y="1441"/>
                  <a:pt x="1228" y="1441"/>
                </a:cubicBezTo>
                <a:lnTo>
                  <a:pt x="1074" y="1530"/>
                </a:lnTo>
                <a:close/>
                <a:moveTo>
                  <a:pt x="1457" y="1232"/>
                </a:moveTo>
                <a:cubicBezTo>
                  <a:pt x="1457" y="1088"/>
                  <a:pt x="1457" y="1088"/>
                  <a:pt x="1457" y="1088"/>
                </a:cubicBezTo>
                <a:cubicBezTo>
                  <a:pt x="1590" y="1012"/>
                  <a:pt x="1590" y="1012"/>
                  <a:pt x="1590" y="1012"/>
                </a:cubicBezTo>
                <a:cubicBezTo>
                  <a:pt x="1590" y="1232"/>
                  <a:pt x="1590" y="1232"/>
                  <a:pt x="1590" y="1232"/>
                </a:cubicBezTo>
                <a:cubicBezTo>
                  <a:pt x="1457" y="1309"/>
                  <a:pt x="1457" y="1309"/>
                  <a:pt x="1457" y="1309"/>
                </a:cubicBezTo>
                <a:lnTo>
                  <a:pt x="1457" y="1232"/>
                </a:lnTo>
                <a:close/>
                <a:moveTo>
                  <a:pt x="1457" y="911"/>
                </a:moveTo>
                <a:cubicBezTo>
                  <a:pt x="1457" y="1038"/>
                  <a:pt x="1457" y="1038"/>
                  <a:pt x="1457" y="1038"/>
                </a:cubicBezTo>
                <a:cubicBezTo>
                  <a:pt x="1457" y="1038"/>
                  <a:pt x="1457" y="1038"/>
                  <a:pt x="1457" y="1038"/>
                </a:cubicBezTo>
                <a:cubicBezTo>
                  <a:pt x="1457" y="911"/>
                  <a:pt x="1457" y="911"/>
                  <a:pt x="1457" y="911"/>
                </a:cubicBezTo>
                <a:cubicBezTo>
                  <a:pt x="1457" y="911"/>
                  <a:pt x="1457" y="911"/>
                  <a:pt x="1457" y="911"/>
                </a:cubicBezTo>
                <a:cubicBezTo>
                  <a:pt x="1457" y="691"/>
                  <a:pt x="1457" y="691"/>
                  <a:pt x="1457" y="691"/>
                </a:cubicBezTo>
                <a:cubicBezTo>
                  <a:pt x="1590" y="614"/>
                  <a:pt x="1590" y="614"/>
                  <a:pt x="1590" y="614"/>
                </a:cubicBezTo>
                <a:cubicBezTo>
                  <a:pt x="1590" y="835"/>
                  <a:pt x="1590" y="835"/>
                  <a:pt x="1590" y="835"/>
                </a:cubicBezTo>
                <a:lnTo>
                  <a:pt x="1457" y="911"/>
                </a:lnTo>
                <a:close/>
                <a:moveTo>
                  <a:pt x="1304" y="1232"/>
                </a:moveTo>
                <a:cubicBezTo>
                  <a:pt x="1304" y="1308"/>
                  <a:pt x="1304" y="1308"/>
                  <a:pt x="1304" y="1308"/>
                </a:cubicBezTo>
                <a:cubicBezTo>
                  <a:pt x="1190" y="1242"/>
                  <a:pt x="1190" y="1242"/>
                  <a:pt x="1190" y="1242"/>
                </a:cubicBezTo>
                <a:cubicBezTo>
                  <a:pt x="1304" y="1176"/>
                  <a:pt x="1304" y="1176"/>
                  <a:pt x="1304" y="1176"/>
                </a:cubicBezTo>
                <a:lnTo>
                  <a:pt x="1304" y="1232"/>
                </a:lnTo>
                <a:close/>
                <a:moveTo>
                  <a:pt x="153" y="1042"/>
                </a:moveTo>
                <a:cubicBezTo>
                  <a:pt x="346" y="930"/>
                  <a:pt x="346" y="930"/>
                  <a:pt x="346" y="930"/>
                </a:cubicBezTo>
                <a:cubicBezTo>
                  <a:pt x="540" y="1043"/>
                  <a:pt x="540" y="1043"/>
                  <a:pt x="540" y="1043"/>
                </a:cubicBezTo>
                <a:cubicBezTo>
                  <a:pt x="540" y="1043"/>
                  <a:pt x="540" y="1043"/>
                  <a:pt x="540" y="1043"/>
                </a:cubicBezTo>
                <a:cubicBezTo>
                  <a:pt x="540" y="1043"/>
                  <a:pt x="540" y="1043"/>
                  <a:pt x="540" y="1043"/>
                </a:cubicBezTo>
                <a:cubicBezTo>
                  <a:pt x="386" y="1132"/>
                  <a:pt x="386" y="1132"/>
                  <a:pt x="386" y="1132"/>
                </a:cubicBezTo>
                <a:cubicBezTo>
                  <a:pt x="386" y="1132"/>
                  <a:pt x="386" y="1132"/>
                  <a:pt x="386" y="1132"/>
                </a:cubicBezTo>
                <a:cubicBezTo>
                  <a:pt x="153" y="1267"/>
                  <a:pt x="153" y="1267"/>
                  <a:pt x="153" y="1267"/>
                </a:cubicBezTo>
                <a:lnTo>
                  <a:pt x="153" y="1042"/>
                </a:lnTo>
                <a:close/>
                <a:moveTo>
                  <a:pt x="153" y="1443"/>
                </a:moveTo>
                <a:cubicBezTo>
                  <a:pt x="348" y="1331"/>
                  <a:pt x="348" y="1331"/>
                  <a:pt x="348" y="1331"/>
                </a:cubicBezTo>
                <a:cubicBezTo>
                  <a:pt x="348" y="1552"/>
                  <a:pt x="348" y="1552"/>
                  <a:pt x="348" y="1552"/>
                </a:cubicBezTo>
                <a:cubicBezTo>
                  <a:pt x="153" y="1664"/>
                  <a:pt x="153" y="1664"/>
                  <a:pt x="153" y="1664"/>
                </a:cubicBezTo>
                <a:lnTo>
                  <a:pt x="153" y="1443"/>
                </a:lnTo>
                <a:close/>
                <a:moveTo>
                  <a:pt x="348" y="1729"/>
                </a:moveTo>
                <a:cubicBezTo>
                  <a:pt x="348" y="1853"/>
                  <a:pt x="348" y="1853"/>
                  <a:pt x="348" y="1853"/>
                </a:cubicBezTo>
                <a:cubicBezTo>
                  <a:pt x="240" y="1791"/>
                  <a:pt x="240" y="1791"/>
                  <a:pt x="240" y="1791"/>
                </a:cubicBezTo>
                <a:lnTo>
                  <a:pt x="348" y="1729"/>
                </a:lnTo>
                <a:close/>
                <a:moveTo>
                  <a:pt x="153" y="1918"/>
                </a:moveTo>
                <a:cubicBezTo>
                  <a:pt x="347" y="2030"/>
                  <a:pt x="347" y="2030"/>
                  <a:pt x="347" y="2030"/>
                </a:cubicBezTo>
                <a:cubicBezTo>
                  <a:pt x="347" y="2589"/>
                  <a:pt x="347" y="2589"/>
                  <a:pt x="347" y="2589"/>
                </a:cubicBezTo>
                <a:cubicBezTo>
                  <a:pt x="153" y="2701"/>
                  <a:pt x="153" y="2701"/>
                  <a:pt x="153" y="2701"/>
                </a:cubicBezTo>
                <a:lnTo>
                  <a:pt x="153" y="1918"/>
                </a:lnTo>
                <a:close/>
                <a:moveTo>
                  <a:pt x="692" y="3100"/>
                </a:moveTo>
                <a:cubicBezTo>
                  <a:pt x="230" y="2834"/>
                  <a:pt x="230" y="2834"/>
                  <a:pt x="230" y="2834"/>
                </a:cubicBezTo>
                <a:cubicBezTo>
                  <a:pt x="424" y="2721"/>
                  <a:pt x="424" y="2721"/>
                  <a:pt x="424" y="2721"/>
                </a:cubicBezTo>
                <a:cubicBezTo>
                  <a:pt x="692" y="2876"/>
                  <a:pt x="692" y="2876"/>
                  <a:pt x="692" y="2876"/>
                </a:cubicBezTo>
                <a:lnTo>
                  <a:pt x="692" y="3100"/>
                </a:lnTo>
                <a:close/>
                <a:moveTo>
                  <a:pt x="692" y="2699"/>
                </a:moveTo>
                <a:cubicBezTo>
                  <a:pt x="577" y="2633"/>
                  <a:pt x="577" y="2633"/>
                  <a:pt x="577" y="2633"/>
                </a:cubicBezTo>
                <a:cubicBezTo>
                  <a:pt x="577" y="2633"/>
                  <a:pt x="577" y="2633"/>
                  <a:pt x="577" y="2633"/>
                </a:cubicBezTo>
                <a:cubicBezTo>
                  <a:pt x="692" y="2567"/>
                  <a:pt x="692" y="2567"/>
                  <a:pt x="692" y="2567"/>
                </a:cubicBezTo>
                <a:lnTo>
                  <a:pt x="692" y="2699"/>
                </a:lnTo>
                <a:close/>
                <a:moveTo>
                  <a:pt x="692" y="2390"/>
                </a:moveTo>
                <a:cubicBezTo>
                  <a:pt x="500" y="2500"/>
                  <a:pt x="500" y="2500"/>
                  <a:pt x="500" y="2500"/>
                </a:cubicBezTo>
                <a:cubicBezTo>
                  <a:pt x="501" y="1640"/>
                  <a:pt x="501" y="1640"/>
                  <a:pt x="501" y="1640"/>
                </a:cubicBezTo>
                <a:cubicBezTo>
                  <a:pt x="692" y="1530"/>
                  <a:pt x="692" y="1530"/>
                  <a:pt x="692" y="1530"/>
                </a:cubicBezTo>
                <a:lnTo>
                  <a:pt x="692" y="2390"/>
                </a:lnTo>
                <a:close/>
                <a:moveTo>
                  <a:pt x="730" y="1331"/>
                </a:moveTo>
                <a:cubicBezTo>
                  <a:pt x="501" y="1463"/>
                  <a:pt x="501" y="1463"/>
                  <a:pt x="501" y="1463"/>
                </a:cubicBezTo>
                <a:cubicBezTo>
                  <a:pt x="501" y="1243"/>
                  <a:pt x="501" y="1243"/>
                  <a:pt x="501" y="1243"/>
                </a:cubicBezTo>
                <a:cubicBezTo>
                  <a:pt x="694" y="1131"/>
                  <a:pt x="694" y="1131"/>
                  <a:pt x="694" y="1131"/>
                </a:cubicBezTo>
                <a:cubicBezTo>
                  <a:pt x="694" y="1131"/>
                  <a:pt x="694" y="1131"/>
                  <a:pt x="694" y="1131"/>
                </a:cubicBezTo>
                <a:cubicBezTo>
                  <a:pt x="847" y="1043"/>
                  <a:pt x="847" y="1043"/>
                  <a:pt x="847" y="1043"/>
                </a:cubicBezTo>
                <a:cubicBezTo>
                  <a:pt x="693" y="955"/>
                  <a:pt x="693" y="955"/>
                  <a:pt x="693" y="955"/>
                </a:cubicBezTo>
                <a:cubicBezTo>
                  <a:pt x="694" y="955"/>
                  <a:pt x="694" y="955"/>
                  <a:pt x="694" y="955"/>
                </a:cubicBezTo>
                <a:cubicBezTo>
                  <a:pt x="499" y="842"/>
                  <a:pt x="499" y="842"/>
                  <a:pt x="499" y="842"/>
                </a:cubicBezTo>
                <a:cubicBezTo>
                  <a:pt x="1590" y="213"/>
                  <a:pt x="1590" y="213"/>
                  <a:pt x="1590" y="213"/>
                </a:cubicBezTo>
                <a:cubicBezTo>
                  <a:pt x="1590" y="437"/>
                  <a:pt x="1590" y="437"/>
                  <a:pt x="1590" y="437"/>
                </a:cubicBezTo>
                <a:cubicBezTo>
                  <a:pt x="1457" y="514"/>
                  <a:pt x="1457" y="514"/>
                  <a:pt x="1457" y="514"/>
                </a:cubicBezTo>
                <a:cubicBezTo>
                  <a:pt x="1304" y="602"/>
                  <a:pt x="1304" y="602"/>
                  <a:pt x="1304" y="602"/>
                </a:cubicBezTo>
                <a:cubicBezTo>
                  <a:pt x="694" y="955"/>
                  <a:pt x="694" y="955"/>
                  <a:pt x="694" y="955"/>
                </a:cubicBezTo>
                <a:cubicBezTo>
                  <a:pt x="847" y="1043"/>
                  <a:pt x="847" y="1043"/>
                  <a:pt x="847" y="1043"/>
                </a:cubicBezTo>
                <a:cubicBezTo>
                  <a:pt x="1304" y="779"/>
                  <a:pt x="1304" y="779"/>
                  <a:pt x="1304" y="779"/>
                </a:cubicBezTo>
                <a:cubicBezTo>
                  <a:pt x="1304" y="1000"/>
                  <a:pt x="1304" y="1000"/>
                  <a:pt x="1304" y="1000"/>
                </a:cubicBezTo>
                <a:cubicBezTo>
                  <a:pt x="1304" y="1000"/>
                  <a:pt x="1304" y="1000"/>
                  <a:pt x="1304" y="1000"/>
                </a:cubicBezTo>
                <a:cubicBezTo>
                  <a:pt x="1304" y="1000"/>
                  <a:pt x="1304" y="1000"/>
                  <a:pt x="1304" y="1000"/>
                </a:cubicBezTo>
                <a:cubicBezTo>
                  <a:pt x="1037" y="1154"/>
                  <a:pt x="1037" y="1154"/>
                  <a:pt x="1037" y="1154"/>
                </a:cubicBezTo>
                <a:cubicBezTo>
                  <a:pt x="847" y="1043"/>
                  <a:pt x="847" y="1043"/>
                  <a:pt x="847" y="1043"/>
                </a:cubicBezTo>
                <a:cubicBezTo>
                  <a:pt x="694" y="1131"/>
                  <a:pt x="694" y="1131"/>
                  <a:pt x="694" y="1131"/>
                </a:cubicBezTo>
                <a:cubicBezTo>
                  <a:pt x="884" y="1242"/>
                  <a:pt x="884" y="1242"/>
                  <a:pt x="884" y="1242"/>
                </a:cubicBezTo>
                <a:cubicBezTo>
                  <a:pt x="730" y="1331"/>
                  <a:pt x="730" y="1331"/>
                  <a:pt x="730" y="1331"/>
                </a:cubicBezTo>
                <a:cubicBezTo>
                  <a:pt x="730" y="1331"/>
                  <a:pt x="730" y="1331"/>
                  <a:pt x="730" y="1331"/>
                </a:cubicBezTo>
                <a:close/>
                <a:moveTo>
                  <a:pt x="845" y="2964"/>
                </a:moveTo>
                <a:cubicBezTo>
                  <a:pt x="961" y="3031"/>
                  <a:pt x="961" y="3031"/>
                  <a:pt x="961" y="3031"/>
                </a:cubicBezTo>
                <a:cubicBezTo>
                  <a:pt x="845" y="3099"/>
                  <a:pt x="845" y="3099"/>
                  <a:pt x="845" y="3099"/>
                </a:cubicBezTo>
                <a:lnTo>
                  <a:pt x="845" y="2964"/>
                </a:lnTo>
                <a:close/>
                <a:moveTo>
                  <a:pt x="1590" y="3619"/>
                </a:moveTo>
                <a:cubicBezTo>
                  <a:pt x="920" y="3232"/>
                  <a:pt x="920" y="3232"/>
                  <a:pt x="920" y="3232"/>
                </a:cubicBezTo>
                <a:cubicBezTo>
                  <a:pt x="1114" y="3120"/>
                  <a:pt x="1114" y="3120"/>
                  <a:pt x="1114" y="3120"/>
                </a:cubicBezTo>
                <a:cubicBezTo>
                  <a:pt x="1590" y="3394"/>
                  <a:pt x="1590" y="3394"/>
                  <a:pt x="1590" y="3394"/>
                </a:cubicBezTo>
                <a:lnTo>
                  <a:pt x="1590" y="3619"/>
                </a:lnTo>
                <a:close/>
                <a:moveTo>
                  <a:pt x="1590" y="3217"/>
                </a:moveTo>
                <a:cubicBezTo>
                  <a:pt x="1267" y="3031"/>
                  <a:pt x="1267" y="3031"/>
                  <a:pt x="1267" y="3031"/>
                </a:cubicBezTo>
                <a:cubicBezTo>
                  <a:pt x="1459" y="2921"/>
                  <a:pt x="1459" y="2921"/>
                  <a:pt x="1459" y="2921"/>
                </a:cubicBezTo>
                <a:cubicBezTo>
                  <a:pt x="1590" y="2997"/>
                  <a:pt x="1590" y="2997"/>
                  <a:pt x="1590" y="2997"/>
                </a:cubicBezTo>
                <a:lnTo>
                  <a:pt x="1590" y="3217"/>
                </a:lnTo>
                <a:close/>
                <a:moveTo>
                  <a:pt x="1590" y="2820"/>
                </a:moveTo>
                <a:cubicBezTo>
                  <a:pt x="1189" y="2589"/>
                  <a:pt x="1189" y="2589"/>
                  <a:pt x="1189" y="2589"/>
                </a:cubicBezTo>
                <a:cubicBezTo>
                  <a:pt x="1189" y="2368"/>
                  <a:pt x="1189" y="2368"/>
                  <a:pt x="1189" y="2368"/>
                </a:cubicBezTo>
                <a:cubicBezTo>
                  <a:pt x="1590" y="2599"/>
                  <a:pt x="1590" y="2599"/>
                  <a:pt x="1590" y="2599"/>
                </a:cubicBezTo>
                <a:lnTo>
                  <a:pt x="1590" y="2820"/>
                </a:lnTo>
                <a:close/>
                <a:moveTo>
                  <a:pt x="1590" y="2422"/>
                </a:moveTo>
                <a:cubicBezTo>
                  <a:pt x="1266" y="2235"/>
                  <a:pt x="1266" y="2235"/>
                  <a:pt x="1266" y="2235"/>
                </a:cubicBezTo>
                <a:cubicBezTo>
                  <a:pt x="1457" y="2125"/>
                  <a:pt x="1457" y="2125"/>
                  <a:pt x="1457" y="2125"/>
                </a:cubicBezTo>
                <a:cubicBezTo>
                  <a:pt x="1590" y="2202"/>
                  <a:pt x="1590" y="2202"/>
                  <a:pt x="1590" y="2202"/>
                </a:cubicBezTo>
                <a:lnTo>
                  <a:pt x="1590" y="2422"/>
                </a:lnTo>
                <a:close/>
                <a:moveTo>
                  <a:pt x="1666" y="2069"/>
                </a:moveTo>
                <a:cubicBezTo>
                  <a:pt x="1533" y="1992"/>
                  <a:pt x="1533" y="1992"/>
                  <a:pt x="1533" y="1992"/>
                </a:cubicBezTo>
                <a:cubicBezTo>
                  <a:pt x="1533" y="1839"/>
                  <a:pt x="1533" y="1839"/>
                  <a:pt x="1533" y="1839"/>
                </a:cubicBezTo>
                <a:cubicBezTo>
                  <a:pt x="1666" y="1762"/>
                  <a:pt x="1666" y="1762"/>
                  <a:pt x="1666" y="1762"/>
                </a:cubicBezTo>
                <a:cubicBezTo>
                  <a:pt x="1799" y="1839"/>
                  <a:pt x="1799" y="1839"/>
                  <a:pt x="1799" y="1839"/>
                </a:cubicBezTo>
                <a:cubicBezTo>
                  <a:pt x="1799" y="1993"/>
                  <a:pt x="1799" y="1993"/>
                  <a:pt x="1799" y="1993"/>
                </a:cubicBezTo>
                <a:lnTo>
                  <a:pt x="1666" y="2069"/>
                </a:lnTo>
                <a:close/>
                <a:moveTo>
                  <a:pt x="1743" y="3619"/>
                </a:moveTo>
                <a:cubicBezTo>
                  <a:pt x="1743" y="3394"/>
                  <a:pt x="1743" y="3394"/>
                  <a:pt x="1743" y="3394"/>
                </a:cubicBezTo>
                <a:cubicBezTo>
                  <a:pt x="1743" y="3394"/>
                  <a:pt x="1743" y="3394"/>
                  <a:pt x="1743" y="3394"/>
                </a:cubicBezTo>
                <a:cubicBezTo>
                  <a:pt x="1743" y="3217"/>
                  <a:pt x="1743" y="3217"/>
                  <a:pt x="1743" y="3217"/>
                </a:cubicBezTo>
                <a:cubicBezTo>
                  <a:pt x="1743" y="2997"/>
                  <a:pt x="1743" y="2997"/>
                  <a:pt x="1743" y="2997"/>
                </a:cubicBezTo>
                <a:cubicBezTo>
                  <a:pt x="2012" y="2841"/>
                  <a:pt x="2012" y="2841"/>
                  <a:pt x="2012" y="2841"/>
                </a:cubicBezTo>
                <a:cubicBezTo>
                  <a:pt x="2203" y="2952"/>
                  <a:pt x="2203" y="2952"/>
                  <a:pt x="2203" y="2952"/>
                </a:cubicBezTo>
                <a:cubicBezTo>
                  <a:pt x="1743" y="3217"/>
                  <a:pt x="1743" y="3217"/>
                  <a:pt x="1743" y="3217"/>
                </a:cubicBezTo>
                <a:cubicBezTo>
                  <a:pt x="1743" y="3394"/>
                  <a:pt x="1743" y="3394"/>
                  <a:pt x="1743" y="3394"/>
                </a:cubicBezTo>
                <a:cubicBezTo>
                  <a:pt x="2356" y="3040"/>
                  <a:pt x="2356" y="3040"/>
                  <a:pt x="2356" y="3040"/>
                </a:cubicBezTo>
                <a:cubicBezTo>
                  <a:pt x="2550" y="3153"/>
                  <a:pt x="2550" y="3153"/>
                  <a:pt x="2550" y="3153"/>
                </a:cubicBezTo>
                <a:lnTo>
                  <a:pt x="1743" y="3619"/>
                </a:lnTo>
                <a:close/>
                <a:moveTo>
                  <a:pt x="2832" y="2990"/>
                </a:moveTo>
                <a:cubicBezTo>
                  <a:pt x="2703" y="3064"/>
                  <a:pt x="2703" y="3064"/>
                  <a:pt x="2703" y="3064"/>
                </a:cubicBezTo>
                <a:cubicBezTo>
                  <a:pt x="2509" y="2952"/>
                  <a:pt x="2509" y="2952"/>
                  <a:pt x="2509" y="2952"/>
                </a:cubicBezTo>
                <a:cubicBezTo>
                  <a:pt x="2509" y="2952"/>
                  <a:pt x="2509" y="2952"/>
                  <a:pt x="2509" y="2952"/>
                </a:cubicBezTo>
                <a:cubicBezTo>
                  <a:pt x="2509" y="2952"/>
                  <a:pt x="2509" y="2952"/>
                  <a:pt x="2509" y="2952"/>
                </a:cubicBezTo>
                <a:cubicBezTo>
                  <a:pt x="2832" y="2765"/>
                  <a:pt x="2832" y="2765"/>
                  <a:pt x="2832" y="2765"/>
                </a:cubicBezTo>
                <a:lnTo>
                  <a:pt x="2832" y="2990"/>
                </a:lnTo>
                <a:close/>
                <a:moveTo>
                  <a:pt x="2356" y="2863"/>
                </a:moveTo>
                <a:cubicBezTo>
                  <a:pt x="2165" y="2753"/>
                  <a:pt x="2165" y="2753"/>
                  <a:pt x="2165" y="2753"/>
                </a:cubicBezTo>
                <a:cubicBezTo>
                  <a:pt x="2602" y="2500"/>
                  <a:pt x="2602" y="2500"/>
                  <a:pt x="2602" y="2500"/>
                </a:cubicBezTo>
                <a:cubicBezTo>
                  <a:pt x="2626" y="2487"/>
                  <a:pt x="2640" y="2461"/>
                  <a:pt x="2640" y="2434"/>
                </a:cubicBezTo>
                <a:cubicBezTo>
                  <a:pt x="2640" y="2266"/>
                  <a:pt x="2640" y="2266"/>
                  <a:pt x="2640" y="2266"/>
                </a:cubicBezTo>
                <a:cubicBezTo>
                  <a:pt x="2832" y="2376"/>
                  <a:pt x="2832" y="2376"/>
                  <a:pt x="2832" y="2376"/>
                </a:cubicBezTo>
                <a:cubicBezTo>
                  <a:pt x="2832" y="2589"/>
                  <a:pt x="2832" y="2589"/>
                  <a:pt x="2832" y="2589"/>
                </a:cubicBezTo>
                <a:lnTo>
                  <a:pt x="2356" y="2863"/>
                </a:lnTo>
                <a:close/>
                <a:moveTo>
                  <a:pt x="2720" y="2135"/>
                </a:moveTo>
                <a:cubicBezTo>
                  <a:pt x="2832" y="2071"/>
                  <a:pt x="2832" y="2071"/>
                  <a:pt x="2832" y="2071"/>
                </a:cubicBezTo>
                <a:cubicBezTo>
                  <a:pt x="2832" y="2199"/>
                  <a:pt x="2832" y="2199"/>
                  <a:pt x="2832" y="2199"/>
                </a:cubicBezTo>
                <a:lnTo>
                  <a:pt x="2720" y="2135"/>
                </a:lnTo>
                <a:close/>
                <a:moveTo>
                  <a:pt x="2831" y="1894"/>
                </a:moveTo>
                <a:cubicBezTo>
                  <a:pt x="2640" y="2004"/>
                  <a:pt x="2640" y="2004"/>
                  <a:pt x="2640" y="2004"/>
                </a:cubicBezTo>
                <a:cubicBezTo>
                  <a:pt x="2640" y="1530"/>
                  <a:pt x="2640" y="1530"/>
                  <a:pt x="2640" y="1530"/>
                </a:cubicBezTo>
                <a:cubicBezTo>
                  <a:pt x="2832" y="1640"/>
                  <a:pt x="2832" y="1640"/>
                  <a:pt x="2832" y="1640"/>
                </a:cubicBezTo>
                <a:cubicBezTo>
                  <a:pt x="2832" y="1894"/>
                  <a:pt x="2832" y="1894"/>
                  <a:pt x="2832" y="1894"/>
                </a:cubicBezTo>
                <a:lnTo>
                  <a:pt x="2831" y="1894"/>
                </a:lnTo>
                <a:close/>
                <a:moveTo>
                  <a:pt x="2163" y="680"/>
                </a:moveTo>
                <a:cubicBezTo>
                  <a:pt x="2358" y="568"/>
                  <a:pt x="2358" y="568"/>
                  <a:pt x="2358" y="568"/>
                </a:cubicBezTo>
                <a:cubicBezTo>
                  <a:pt x="3103" y="998"/>
                  <a:pt x="3103" y="998"/>
                  <a:pt x="3103" y="998"/>
                </a:cubicBezTo>
                <a:cubicBezTo>
                  <a:pt x="2908" y="1110"/>
                  <a:pt x="2908" y="1110"/>
                  <a:pt x="2908" y="1110"/>
                </a:cubicBezTo>
                <a:lnTo>
                  <a:pt x="2163" y="680"/>
                </a:lnTo>
                <a:close/>
                <a:moveTo>
                  <a:pt x="2985" y="2902"/>
                </a:moveTo>
                <a:cubicBezTo>
                  <a:pt x="2985" y="2633"/>
                  <a:pt x="2985" y="2633"/>
                  <a:pt x="2985" y="2633"/>
                </a:cubicBezTo>
                <a:cubicBezTo>
                  <a:pt x="2985" y="2633"/>
                  <a:pt x="2985" y="2633"/>
                  <a:pt x="2985" y="2633"/>
                </a:cubicBezTo>
                <a:cubicBezTo>
                  <a:pt x="2985" y="1982"/>
                  <a:pt x="2985" y="1982"/>
                  <a:pt x="2985" y="1982"/>
                </a:cubicBezTo>
                <a:cubicBezTo>
                  <a:pt x="2985" y="1982"/>
                  <a:pt x="2985" y="1982"/>
                  <a:pt x="2985" y="1982"/>
                </a:cubicBezTo>
                <a:cubicBezTo>
                  <a:pt x="3179" y="1870"/>
                  <a:pt x="3179" y="1870"/>
                  <a:pt x="3179" y="1870"/>
                </a:cubicBezTo>
                <a:cubicBezTo>
                  <a:pt x="3179" y="2789"/>
                  <a:pt x="3179" y="2789"/>
                  <a:pt x="3179" y="2789"/>
                </a:cubicBezTo>
                <a:lnTo>
                  <a:pt x="2985" y="29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Subtitle 2"/>
          <p:cNvSpPr>
            <a:spLocks noGrp="1"/>
          </p:cNvSpPr>
          <p:nvPr>
            <p:ph type="subTitle" idx="1" hasCustomPrompt="1"/>
          </p:nvPr>
        </p:nvSpPr>
        <p:spPr>
          <a:xfrm>
            <a:off x="5777310"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32" name="Rectangle 31"/>
          <p:cNvSpPr/>
          <p:nvPr userDrawn="1"/>
        </p:nvSpPr>
        <p:spPr>
          <a:xfrm>
            <a:off x="381000" y="6362700"/>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0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1" descr="Cloudera_Data_Art_Color_9C_rgb.png"/>
          <p:cNvPicPr>
            <a:picLocks noChangeAspect="1"/>
          </p:cNvPicPr>
          <p:nvPr userDrawn="1"/>
        </p:nvPicPr>
        <p:blipFill rotWithShape="1">
          <a:blip r:embed="rId2">
            <a:extLst>
              <a:ext uri="{28A0092B-C50C-407E-A947-70E740481C1C}">
                <a14:useLocalDpi xmlns:a14="http://schemas.microsoft.com/office/drawing/2010/main" val="0"/>
              </a:ext>
            </a:extLst>
          </a:blip>
          <a:srcRect r="21215" b="32475"/>
          <a:stretch/>
        </p:blipFill>
        <p:spPr>
          <a:xfrm rot="16200000">
            <a:off x="7458886" y="1219940"/>
            <a:ext cx="5949884" cy="3510000"/>
          </a:xfrm>
          <a:prstGeom prst="rect">
            <a:avLst/>
          </a:prstGeom>
        </p:spPr>
      </p:pic>
    </p:spTree>
    <p:extLst>
      <p:ext uri="{BB962C8B-B14F-4D97-AF65-F5344CB8AC3E}">
        <p14:creationId xmlns:p14="http://schemas.microsoft.com/office/powerpoint/2010/main" val="330224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descr="Cloudera_Data_Art_Color_9C_blue.png"/>
          <p:cNvPicPr>
            <a:picLocks noChangeAspect="1"/>
          </p:cNvPicPr>
          <p:nvPr userDrawn="1"/>
        </p:nvPicPr>
        <p:blipFill rotWithShape="1">
          <a:blip r:embed="rId2">
            <a:extLst>
              <a:ext uri="{28A0092B-C50C-407E-A947-70E740481C1C}">
                <a14:useLocalDpi xmlns:a14="http://schemas.microsoft.com/office/drawing/2010/main" val="0"/>
              </a:ext>
            </a:extLst>
          </a:blip>
          <a:srcRect r="21426" b="32357"/>
          <a:stretch/>
        </p:blipFill>
        <p:spPr>
          <a:xfrm rot="16200000">
            <a:off x="7438689" y="1215307"/>
            <a:ext cx="5965445" cy="3534830"/>
          </a:xfrm>
          <a:prstGeom prst="rect">
            <a:avLst/>
          </a:prstGeom>
        </p:spPr>
      </p:pic>
      <p:sp>
        <p:nvSpPr>
          <p:cNvPr id="25" name="Rectangle 2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8737601" y="380999"/>
            <a:ext cx="3158908" cy="6510869"/>
            <a:chOff x="8737601" y="380999"/>
            <a:chExt cx="3158908" cy="6510869"/>
          </a:xfrm>
        </p:grpSpPr>
        <p:grpSp>
          <p:nvGrpSpPr>
            <p:cNvPr id="75" name="Group 74"/>
            <p:cNvGrpSpPr/>
            <p:nvPr userDrawn="1"/>
          </p:nvGrpSpPr>
          <p:grpSpPr>
            <a:xfrm>
              <a:off x="8737601" y="380999"/>
              <a:ext cx="3158908" cy="6510869"/>
              <a:chOff x="8737601" y="380999"/>
              <a:chExt cx="3158908" cy="6510869"/>
            </a:xfrm>
          </p:grpSpPr>
          <p:sp>
            <p:nvSpPr>
              <p:cNvPr id="76"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solidFill>
                <a:schemeClr val="accent1"/>
              </a:solidFill>
              <a:ln>
                <a:noFill/>
              </a:ln>
              <a:effectLst/>
              <a:extLst/>
            </p:spPr>
            <p:txBody>
              <a:bodyPr wrap="none" anchor="ctr"/>
              <a:lstStyle/>
              <a:p>
                <a:pPr>
                  <a:defRPr/>
                </a:pPr>
                <a:endParaRPr lang="en-US" dirty="0">
                  <a:solidFill>
                    <a:schemeClr val="accent6"/>
                  </a:solidFill>
                </a:endParaRPr>
              </a:p>
            </p:txBody>
          </p:sp>
        </p:grpSp>
        <p:sp>
          <p:nvSpPr>
            <p:cNvPr id="106"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chemeClr val="accent1"/>
            </a:solidFill>
            <a:ln>
              <a:noFill/>
            </a:ln>
            <a:effectLst/>
            <a:extLst/>
          </p:spPr>
          <p:txBody>
            <a:bodyPr wrap="none" anchor="ctr"/>
            <a:lstStyle/>
            <a:p>
              <a:pPr>
                <a:defRPr/>
              </a:pPr>
              <a:endParaRPr lang="en-US">
                <a:noFill/>
              </a:endParaRPr>
            </a:p>
          </p:txBody>
        </p:sp>
      </p:grpSp>
    </p:spTree>
    <p:extLst>
      <p:ext uri="{BB962C8B-B14F-4D97-AF65-F5344CB8AC3E}">
        <p14:creationId xmlns:p14="http://schemas.microsoft.com/office/powerpoint/2010/main" val="143016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userDrawn="1"/>
        </p:nvGrpSpPr>
        <p:grpSpPr>
          <a:xfrm>
            <a:off x="8737601" y="380999"/>
            <a:ext cx="3158908" cy="6510869"/>
            <a:chOff x="8737601" y="380999"/>
            <a:chExt cx="3158908" cy="6510869"/>
          </a:xfrm>
          <a:solidFill>
            <a:schemeClr val="tx1"/>
          </a:solidFill>
        </p:grpSpPr>
        <p:grpSp>
          <p:nvGrpSpPr>
            <p:cNvPr id="47" name="Group 46"/>
            <p:cNvGrpSpPr/>
            <p:nvPr userDrawn="1"/>
          </p:nvGrpSpPr>
          <p:grpSpPr>
            <a:xfrm>
              <a:off x="8737601" y="380999"/>
              <a:ext cx="3158908" cy="6510869"/>
              <a:chOff x="8737601" y="380999"/>
              <a:chExt cx="3158908" cy="6510869"/>
            </a:xfrm>
            <a:grpFill/>
          </p:grpSpPr>
          <p:sp>
            <p:nvSpPr>
              <p:cNvPr id="49"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grpFill/>
              <a:ln>
                <a:noFill/>
              </a:ln>
              <a:effectLst/>
              <a:extLst/>
            </p:spPr>
            <p:txBody>
              <a:bodyPr wrap="none" anchor="ctr"/>
              <a:lstStyle/>
              <a:p>
                <a:pPr>
                  <a:defRPr/>
                </a:pPr>
                <a:endParaRPr lang="en-US" dirty="0">
                  <a:solidFill>
                    <a:schemeClr val="accent6"/>
                  </a:solidFill>
                </a:endParaRPr>
              </a:p>
            </p:txBody>
          </p:sp>
        </p:grpSp>
        <p:sp>
          <p:nvSpPr>
            <p:cNvPr id="48"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p:spPr>
          <p:txBody>
            <a:bodyPr wrap="none" anchor="ctr"/>
            <a:lstStyle/>
            <a:p>
              <a:pPr>
                <a:defRPr/>
              </a:pPr>
              <a:endParaRPr lang="en-US">
                <a:noFill/>
              </a:endParaRPr>
            </a:p>
          </p:txBody>
        </p:sp>
      </p:gr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3789"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2" y="5179917"/>
            <a:ext cx="7338389"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a:off x="7099301" y="172976"/>
            <a:ext cx="4795838" cy="6694549"/>
            <a:chOff x="7573963" y="693738"/>
            <a:chExt cx="4422775" cy="6173787"/>
          </a:xfrm>
        </p:grpSpPr>
        <p:sp>
          <p:nvSpPr>
            <p:cNvPr id="43"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8"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2"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6"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0"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1"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2"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3"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4"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5"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6"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7"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8"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9"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0"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1"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2"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3"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6"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7"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8"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9"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0"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1"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2"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3"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4"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5"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6"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7"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8"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9"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0"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1"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2"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3"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4"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5"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06086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8388"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3789"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userDrawn="1"/>
        </p:nvGrpSpPr>
        <p:grpSpPr>
          <a:xfrm>
            <a:off x="7099301" y="172976"/>
            <a:ext cx="4795838" cy="6694549"/>
            <a:chOff x="7573963" y="693738"/>
            <a:chExt cx="4422775" cy="6173787"/>
          </a:xfrm>
          <a:solidFill>
            <a:srgbClr val="005586"/>
          </a:solidFill>
        </p:grpSpPr>
        <p:sp>
          <p:nvSpPr>
            <p:cNvPr id="47"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8"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2"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6"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0"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1"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2"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3"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4"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5"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6"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7"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8"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9"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0"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1"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2"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3"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6"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7"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8"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9"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0"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1"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2"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3"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4"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5"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6"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7"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8"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9"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0"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1"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2"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3"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4"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5"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6"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7"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8"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9"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0"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1"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2"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3"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4"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6"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7"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8"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3" y="1435100"/>
            <a:ext cx="11313560" cy="476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57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9412" y="452438"/>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8" name="Text Placeholder 2"/>
          <p:cNvSpPr>
            <a:spLocks noGrp="1"/>
          </p:cNvSpPr>
          <p:nvPr>
            <p:ph type="body" idx="1"/>
          </p:nvPr>
        </p:nvSpPr>
        <p:spPr>
          <a:xfrm>
            <a:off x="379413" y="1447801"/>
            <a:ext cx="11313560" cy="467836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6" name="Group 45"/>
          <p:cNvGrpSpPr/>
          <p:nvPr userDrawn="1"/>
        </p:nvGrpSpPr>
        <p:grpSpPr>
          <a:xfrm>
            <a:off x="509985" y="6385630"/>
            <a:ext cx="1164827" cy="226840"/>
            <a:chOff x="382588" y="4784726"/>
            <a:chExt cx="896938" cy="174625"/>
          </a:xfrm>
          <a:solidFill>
            <a:schemeClr val="tx1"/>
          </a:solidFill>
        </p:grpSpPr>
        <p:sp>
          <p:nvSpPr>
            <p:cNvPr id="4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59"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811AAA-31B3-8347-9AC8-36DEEB43E775}" type="slidenum">
              <a:rPr lang="en-US" sz="900" smtClean="0">
                <a:solidFill>
                  <a:srgbClr val="282828"/>
                </a:solidFill>
                <a:latin typeface="+mn-lt"/>
                <a:cs typeface="Calibri"/>
              </a:rPr>
              <a:pPr/>
              <a:t>‹#›</a:t>
            </a:fld>
            <a:endParaRPr lang="en-US" sz="900" dirty="0">
              <a:solidFill>
                <a:srgbClr val="282828"/>
              </a:solidFill>
              <a:latin typeface="+mn-lt"/>
              <a:cs typeface="Calibri"/>
            </a:endParaRPr>
          </a:p>
        </p:txBody>
      </p:sp>
      <p:sp>
        <p:nvSpPr>
          <p:cNvPr id="60" name="Footer Placeholder 4"/>
          <p:cNvSpPr txBox="1">
            <a:spLocks/>
          </p:cNvSpPr>
          <p:nvPr userDrawn="1"/>
        </p:nvSpPr>
        <p:spPr>
          <a:xfrm>
            <a:off x="7492417" y="6457947"/>
            <a:ext cx="3859795" cy="201168"/>
          </a:xfrm>
          <a:prstGeom prst="rect">
            <a:avLst/>
          </a:prstGeom>
        </p:spPr>
        <p:txBody>
          <a:bodyPr vert="horz" lIns="0" tIns="0" rIns="0" bIns="0" rtlCol="0" anchor="ct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b="0" i="0" dirty="0" smtClean="0">
                <a:solidFill>
                  <a:srgbClr val="282828"/>
                </a:solidFill>
                <a:latin typeface="+mn-lt"/>
                <a:cs typeface="Calibri"/>
              </a:rPr>
              <a:t>© Cloudera,</a:t>
            </a:r>
            <a:r>
              <a:rPr lang="en-US" b="0" i="0" baseline="0" dirty="0" smtClean="0">
                <a:solidFill>
                  <a:srgbClr val="282828"/>
                </a:solidFill>
                <a:latin typeface="+mn-lt"/>
                <a:cs typeface="Calibri"/>
              </a:rPr>
              <a:t> Inc</a:t>
            </a:r>
            <a:r>
              <a:rPr lang="en-US" b="0" i="0" dirty="0" smtClean="0">
                <a:solidFill>
                  <a:srgbClr val="282828"/>
                </a:solidFill>
                <a:latin typeface="+mn-lt"/>
                <a:cs typeface="Calibri"/>
              </a:rPr>
              <a:t>. All rights reserved.</a:t>
            </a:r>
          </a:p>
        </p:txBody>
      </p:sp>
    </p:spTree>
    <p:extLst>
      <p:ext uri="{BB962C8B-B14F-4D97-AF65-F5344CB8AC3E}">
        <p14:creationId xmlns:p14="http://schemas.microsoft.com/office/powerpoint/2010/main" val="1291477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89" r:id="rId4"/>
    <p:sldLayoutId id="2147483685" r:id="rId5"/>
    <p:sldLayoutId id="2147483690" r:id="rId6"/>
    <p:sldLayoutId id="2147483687" r:id="rId7"/>
    <p:sldLayoutId id="2147483691" r:id="rId8"/>
    <p:sldLayoutId id="2147483692" r:id="rId9"/>
    <p:sldLayoutId id="2147483693" r:id="rId10"/>
    <p:sldLayoutId id="2147483653" r:id="rId11"/>
    <p:sldLayoutId id="2147483654" r:id="rId12"/>
    <p:sldLayoutId id="2147483655" r:id="rId13"/>
    <p:sldLayoutId id="2147483677" r:id="rId14"/>
    <p:sldLayoutId id="2147483678" r:id="rId15"/>
    <p:sldLayoutId id="2147483670" r:id="rId16"/>
    <p:sldLayoutId id="2147483668" r:id="rId17"/>
    <p:sldLayoutId id="2147483669" r:id="rId18"/>
    <p:sldLayoutId id="2147483679" r:id="rId19"/>
    <p:sldLayoutId id="2147483680" r:id="rId20"/>
    <p:sldLayoutId id="2147483681" r:id="rId21"/>
    <p:sldLayoutId id="2147483667" r:id="rId22"/>
    <p:sldLayoutId id="2147483694" r:id="rId23"/>
    <p:sldLayoutId id="2147483671" r:id="rId24"/>
    <p:sldLayoutId id="2147483672" r:id="rId25"/>
    <p:sldLayoutId id="2147483673" r:id="rId26"/>
    <p:sldLayoutId id="2147483674" r:id="rId27"/>
    <p:sldLayoutId id="2147483675" r:id="rId2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457200" rtl="0" eaLnBrk="1" latinLnBrk="0" hangingPunct="1">
        <a:lnSpc>
          <a:spcPct val="80000"/>
        </a:lnSpc>
        <a:spcBef>
          <a:spcPct val="0"/>
        </a:spcBef>
        <a:buNone/>
        <a:defRPr sz="4000" b="0" i="0" kern="1200">
          <a:solidFill>
            <a:schemeClr val="tx2"/>
          </a:solidFill>
          <a:latin typeface="+mj-lt"/>
          <a:ea typeface="+mj-ea"/>
          <a:cs typeface="Calibri Light"/>
        </a:defRPr>
      </a:lvl1pPr>
    </p:titleStyle>
    <p:bodyStyle>
      <a:lvl1pPr marL="176213"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1pPr>
      <a:lvl2pPr marL="454025" indent="-165100"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2pPr>
      <a:lvl3pPr marL="857250"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3pPr>
      <a:lvl4pPr marL="1196975" indent="-165100" algn="l" defTabSz="457200" rtl="0" eaLnBrk="1" latinLnBrk="0" hangingPunct="1">
        <a:spcBef>
          <a:spcPct val="20000"/>
        </a:spcBef>
        <a:buClr>
          <a:schemeClr val="tx1"/>
        </a:buClr>
        <a:buSzPct val="80000"/>
        <a:buFont typeface="Arial"/>
        <a:buChar char="•"/>
        <a:tabLst>
          <a:tab pos="1889125" algn="l"/>
        </a:tabLst>
        <a:defRPr sz="2600" b="0" i="0" kern="1200">
          <a:solidFill>
            <a:srgbClr val="595B59"/>
          </a:solidFill>
          <a:latin typeface="+mn-lt"/>
          <a:ea typeface="+mn-ea"/>
          <a:cs typeface="Calibri Light"/>
        </a:defRPr>
      </a:lvl4pPr>
      <a:lvl5pPr marL="1600200" indent="-174625"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5703" y="5237067"/>
            <a:ext cx="7336696" cy="1019366"/>
          </a:xfrm>
        </p:spPr>
        <p:txBody>
          <a:bodyPr/>
          <a:lstStyle/>
          <a:p>
            <a:r>
              <a:rPr lang="en-US" dirty="0" smtClean="0">
                <a:solidFill>
                  <a:schemeClr val="bg1"/>
                </a:solidFill>
              </a:rPr>
              <a:t>Charles Lamb     </a:t>
            </a:r>
            <a:r>
              <a:rPr lang="en-US" sz="2000" dirty="0" smtClean="0">
                <a:latin typeface="Consolas" panose="020B0609020204030204" pitchFamily="49" charset="0"/>
                <a:cs typeface="Consolas" panose="020B0609020204030204" pitchFamily="49" charset="0"/>
              </a:rPr>
              <a:t>clamb@cloudera.com</a:t>
            </a:r>
          </a:p>
          <a:p>
            <a:r>
              <a:rPr lang="en-US" dirty="0" smtClean="0">
                <a:solidFill>
                  <a:schemeClr val="bg1"/>
                </a:solidFill>
              </a:rPr>
              <a:t>Andrew Wang</a:t>
            </a:r>
            <a:r>
              <a:rPr lang="en-US" sz="2000" dirty="0" smtClean="0">
                <a:solidFill>
                  <a:schemeClr val="bg1"/>
                </a:solidFill>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andrew.wang@cloudera.com</a:t>
            </a:r>
            <a:endParaRPr lang="en-US" sz="2000" dirty="0">
              <a:latin typeface="Consolas" panose="020B0609020204030204" pitchFamily="49" charset="0"/>
              <a:cs typeface="Consolas" panose="020B0609020204030204" pitchFamily="49" charset="0"/>
            </a:endParaRPr>
          </a:p>
        </p:txBody>
      </p:sp>
      <p:sp>
        <p:nvSpPr>
          <p:cNvPr id="3" name="Title 2"/>
          <p:cNvSpPr>
            <a:spLocks noGrp="1"/>
          </p:cNvSpPr>
          <p:nvPr>
            <p:ph type="ctrTitle"/>
          </p:nvPr>
        </p:nvSpPr>
        <p:spPr>
          <a:xfrm>
            <a:off x="410302" y="2339284"/>
            <a:ext cx="7362097" cy="2471446"/>
          </a:xfrm>
        </p:spPr>
        <p:txBody>
          <a:bodyPr/>
          <a:lstStyle/>
          <a:p>
            <a:r>
              <a:rPr lang="en-US" dirty="0" smtClean="0"/>
              <a:t>Transparent Encryption in HDFS</a:t>
            </a:r>
            <a:endParaRPr lang="en-US" dirty="0"/>
          </a:p>
        </p:txBody>
      </p:sp>
    </p:spTree>
    <p:extLst>
      <p:ext uri="{BB962C8B-B14F-4D97-AF65-F5344CB8AC3E}">
        <p14:creationId xmlns:p14="http://schemas.microsoft.com/office/powerpoint/2010/main" val="88493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Encrypt in HDFS?</a:t>
            </a:r>
            <a:endParaRPr lang="en-US" dirty="0"/>
          </a:p>
        </p:txBody>
      </p:sp>
      <p:sp>
        <p:nvSpPr>
          <p:cNvPr id="5" name="Rectangle 4"/>
          <p:cNvSpPr/>
          <p:nvPr/>
        </p:nvSpPr>
        <p:spPr>
          <a:xfrm>
            <a:off x="781050" y="4724400"/>
            <a:ext cx="5067300" cy="10763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Local Disk</a:t>
            </a:r>
            <a:endParaRPr lang="en-US" sz="4800" dirty="0"/>
          </a:p>
        </p:txBody>
      </p:sp>
      <p:sp>
        <p:nvSpPr>
          <p:cNvPr id="6" name="Rectangle 5"/>
          <p:cNvSpPr/>
          <p:nvPr/>
        </p:nvSpPr>
        <p:spPr>
          <a:xfrm>
            <a:off x="781050" y="3648075"/>
            <a:ext cx="5067300" cy="107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HDFS</a:t>
            </a:r>
            <a:endParaRPr lang="en-US" sz="4800" dirty="0"/>
          </a:p>
        </p:txBody>
      </p:sp>
      <p:sp>
        <p:nvSpPr>
          <p:cNvPr id="7" name="Rectangle 6"/>
          <p:cNvSpPr/>
          <p:nvPr/>
        </p:nvSpPr>
        <p:spPr>
          <a:xfrm>
            <a:off x="781050" y="2600325"/>
            <a:ext cx="5067300" cy="107632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smtClean="0"/>
              <a:t>Database</a:t>
            </a:r>
            <a:endParaRPr lang="en-US" sz="4800" dirty="0"/>
          </a:p>
        </p:txBody>
      </p:sp>
      <p:sp>
        <p:nvSpPr>
          <p:cNvPr id="8" name="Rectangle 7"/>
          <p:cNvSpPr/>
          <p:nvPr/>
        </p:nvSpPr>
        <p:spPr>
          <a:xfrm>
            <a:off x="781050" y="1495425"/>
            <a:ext cx="5067300" cy="1076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smtClean="0"/>
              <a:t>Application</a:t>
            </a:r>
            <a:endParaRPr lang="en-US" sz="4800" dirty="0"/>
          </a:p>
        </p:txBody>
      </p:sp>
      <p:cxnSp>
        <p:nvCxnSpPr>
          <p:cNvPr id="10" name="Straight Arrow Connector 9"/>
          <p:cNvCxnSpPr/>
          <p:nvPr/>
        </p:nvCxnSpPr>
        <p:spPr>
          <a:xfrm>
            <a:off x="6496050" y="4333875"/>
            <a:ext cx="0" cy="1352550"/>
          </a:xfrm>
          <a:prstGeom prst="straightConnector1">
            <a:avLst/>
          </a:prstGeom>
          <a:ln w="762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5400000">
            <a:off x="5157788" y="2532488"/>
            <a:ext cx="2676522" cy="830997"/>
          </a:xfrm>
          <a:prstGeom prst="rect">
            <a:avLst/>
          </a:prstGeom>
          <a:noFill/>
        </p:spPr>
        <p:txBody>
          <a:bodyPr wrap="square" rtlCol="0">
            <a:spAutoFit/>
          </a:bodyPr>
          <a:lstStyle/>
          <a:p>
            <a:pPr algn="ctr"/>
            <a:r>
              <a:rPr lang="en-US" sz="4800" dirty="0" smtClean="0">
                <a:solidFill>
                  <a:schemeClr val="accent4"/>
                </a:solidFill>
              </a:rPr>
              <a:t>Simplicity</a:t>
            </a:r>
            <a:endParaRPr lang="en-US" sz="4800" dirty="0">
              <a:solidFill>
                <a:schemeClr val="accent4"/>
              </a:solidFill>
            </a:endParaRPr>
          </a:p>
        </p:txBody>
      </p:sp>
      <p:cxnSp>
        <p:nvCxnSpPr>
          <p:cNvPr id="12" name="Straight Arrow Connector 11"/>
          <p:cNvCxnSpPr/>
          <p:nvPr/>
        </p:nvCxnSpPr>
        <p:spPr>
          <a:xfrm flipV="1">
            <a:off x="7458075" y="1743075"/>
            <a:ext cx="0" cy="1338261"/>
          </a:xfrm>
          <a:prstGeom prst="straightConnector1">
            <a:avLst/>
          </a:prstGeom>
          <a:ln w="762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5400000">
            <a:off x="6153150" y="3970763"/>
            <a:ext cx="2609848" cy="830997"/>
          </a:xfrm>
          <a:prstGeom prst="rect">
            <a:avLst/>
          </a:prstGeom>
          <a:noFill/>
        </p:spPr>
        <p:txBody>
          <a:bodyPr wrap="square" rtlCol="0">
            <a:spAutoFit/>
          </a:bodyPr>
          <a:lstStyle/>
          <a:p>
            <a:pPr algn="ctr"/>
            <a:r>
              <a:rPr lang="en-US" sz="4800" dirty="0" smtClean="0">
                <a:solidFill>
                  <a:schemeClr val="accent1"/>
                </a:solidFill>
              </a:rPr>
              <a:t>Flexibility</a:t>
            </a:r>
            <a:endParaRPr lang="en-US" sz="4800" dirty="0">
              <a:solidFill>
                <a:schemeClr val="accent1"/>
              </a:solidFill>
            </a:endParaRPr>
          </a:p>
        </p:txBody>
      </p:sp>
    </p:spTree>
    <p:extLst>
      <p:ext uri="{BB962C8B-B14F-4D97-AF65-F5344CB8AC3E}">
        <p14:creationId xmlns:p14="http://schemas.microsoft.com/office/powerpoint/2010/main" val="366282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Encrypt in HDFS?</a:t>
            </a:r>
            <a:endParaRPr lang="en-US" dirty="0"/>
          </a:p>
        </p:txBody>
      </p:sp>
      <p:sp>
        <p:nvSpPr>
          <p:cNvPr id="5" name="Rectangle 4"/>
          <p:cNvSpPr/>
          <p:nvPr/>
        </p:nvSpPr>
        <p:spPr>
          <a:xfrm>
            <a:off x="781050" y="4724400"/>
            <a:ext cx="5067300" cy="10763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Local Disk</a:t>
            </a:r>
            <a:endParaRPr lang="en-US" sz="4800" dirty="0"/>
          </a:p>
        </p:txBody>
      </p:sp>
      <p:sp>
        <p:nvSpPr>
          <p:cNvPr id="6" name="Rectangle 5"/>
          <p:cNvSpPr/>
          <p:nvPr/>
        </p:nvSpPr>
        <p:spPr>
          <a:xfrm>
            <a:off x="781050" y="3648075"/>
            <a:ext cx="5067300" cy="107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HDFS</a:t>
            </a:r>
            <a:endParaRPr lang="en-US" sz="4800" dirty="0"/>
          </a:p>
        </p:txBody>
      </p:sp>
      <p:sp>
        <p:nvSpPr>
          <p:cNvPr id="7" name="Rectangle 6"/>
          <p:cNvSpPr/>
          <p:nvPr/>
        </p:nvSpPr>
        <p:spPr>
          <a:xfrm>
            <a:off x="781050" y="2600325"/>
            <a:ext cx="5067300" cy="107632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smtClean="0"/>
              <a:t>Database</a:t>
            </a:r>
            <a:endParaRPr lang="en-US" sz="4800" dirty="0"/>
          </a:p>
        </p:txBody>
      </p:sp>
      <p:sp>
        <p:nvSpPr>
          <p:cNvPr id="8" name="Rectangle 7"/>
          <p:cNvSpPr/>
          <p:nvPr/>
        </p:nvSpPr>
        <p:spPr>
          <a:xfrm>
            <a:off x="781050" y="1495425"/>
            <a:ext cx="5067300" cy="1076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smtClean="0"/>
              <a:t>Application</a:t>
            </a:r>
            <a:endParaRPr lang="en-US" sz="4800" dirty="0"/>
          </a:p>
        </p:txBody>
      </p:sp>
      <p:sp>
        <p:nvSpPr>
          <p:cNvPr id="4" name="TextBox 3"/>
          <p:cNvSpPr txBox="1"/>
          <p:nvPr/>
        </p:nvSpPr>
        <p:spPr>
          <a:xfrm>
            <a:off x="6343650" y="1495425"/>
            <a:ext cx="5219700" cy="3170099"/>
          </a:xfrm>
          <a:prstGeom prst="rect">
            <a:avLst/>
          </a:prstGeom>
          <a:noFill/>
        </p:spPr>
        <p:txBody>
          <a:bodyPr wrap="square" rtlCol="0">
            <a:spAutoFit/>
          </a:bodyPr>
          <a:lstStyle/>
          <a:p>
            <a:pPr>
              <a:spcBef>
                <a:spcPts val="600"/>
              </a:spcBef>
            </a:pPr>
            <a:r>
              <a:rPr lang="en-US" sz="3600" dirty="0" smtClean="0">
                <a:solidFill>
                  <a:schemeClr val="accent5"/>
                </a:solidFill>
              </a:rPr>
              <a:t>HDFS is a sweet spot</a:t>
            </a:r>
          </a:p>
          <a:p>
            <a:pPr marL="457200" indent="-457200">
              <a:spcBef>
                <a:spcPts val="600"/>
              </a:spcBef>
              <a:buFont typeface="Arial" panose="020B0604020202020204" pitchFamily="34" charset="0"/>
              <a:buChar char="•"/>
            </a:pPr>
            <a:r>
              <a:rPr lang="en-US" sz="3600" dirty="0" smtClean="0">
                <a:solidFill>
                  <a:schemeClr val="accent5"/>
                </a:solidFill>
              </a:rPr>
              <a:t>Excellent performance</a:t>
            </a:r>
          </a:p>
          <a:p>
            <a:pPr marL="457200" indent="-457200">
              <a:spcBef>
                <a:spcPts val="600"/>
              </a:spcBef>
              <a:buFont typeface="Arial" panose="020B0604020202020204" pitchFamily="34" charset="0"/>
              <a:buChar char="•"/>
            </a:pPr>
            <a:r>
              <a:rPr lang="en-US" sz="3600" dirty="0" smtClean="0">
                <a:solidFill>
                  <a:schemeClr val="accent5"/>
                </a:solidFill>
              </a:rPr>
              <a:t>Safe from OS attacks</a:t>
            </a:r>
          </a:p>
          <a:p>
            <a:pPr marL="457200" indent="-457200">
              <a:spcBef>
                <a:spcPts val="600"/>
              </a:spcBef>
              <a:buFont typeface="Arial" panose="020B0604020202020204" pitchFamily="34" charset="0"/>
              <a:buChar char="•"/>
            </a:pPr>
            <a:r>
              <a:rPr lang="en-US" sz="3600" dirty="0" smtClean="0">
                <a:solidFill>
                  <a:schemeClr val="accent5"/>
                </a:solidFill>
              </a:rPr>
              <a:t>App transparency</a:t>
            </a:r>
          </a:p>
          <a:p>
            <a:pPr marL="457200" indent="-457200">
              <a:spcBef>
                <a:spcPts val="600"/>
              </a:spcBef>
              <a:buFont typeface="Arial" panose="020B0604020202020204" pitchFamily="34" charset="0"/>
              <a:buChar char="•"/>
            </a:pPr>
            <a:r>
              <a:rPr lang="en-US" sz="3600" dirty="0" smtClean="0">
                <a:solidFill>
                  <a:schemeClr val="accent5"/>
                </a:solidFill>
              </a:rPr>
              <a:t>Easy to deploy</a:t>
            </a:r>
            <a:endParaRPr lang="en-US" sz="3600" dirty="0">
              <a:solidFill>
                <a:schemeClr val="accent5"/>
              </a:solidFill>
            </a:endParaRPr>
          </a:p>
        </p:txBody>
      </p:sp>
    </p:spTree>
    <p:extLst>
      <p:ext uri="{BB962C8B-B14F-4D97-AF65-F5344CB8AC3E}">
        <p14:creationId xmlns:p14="http://schemas.microsoft.com/office/powerpoint/2010/main" val="321257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7" name="Rectangle 6"/>
          <p:cNvSpPr/>
          <p:nvPr/>
        </p:nvSpPr>
        <p:spPr>
          <a:xfrm>
            <a:off x="8902429" y="1066787"/>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KS</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sp>
        <p:nvSpPr>
          <p:cNvPr id="9" name="TextBox 8"/>
          <p:cNvSpPr txBox="1"/>
          <p:nvPr/>
        </p:nvSpPr>
        <p:spPr>
          <a:xfrm>
            <a:off x="5730753" y="4339091"/>
            <a:ext cx="1656272" cy="461665"/>
          </a:xfrm>
          <a:prstGeom prst="rect">
            <a:avLst/>
          </a:prstGeom>
          <a:noFill/>
        </p:spPr>
        <p:txBody>
          <a:bodyPr wrap="square" rtlCol="0">
            <a:spAutoFit/>
          </a:bodyPr>
          <a:lstStyle/>
          <a:p>
            <a:pPr algn="ctr"/>
            <a:r>
              <a:rPr lang="en-US" sz="2400" dirty="0" err="1" smtClean="0">
                <a:solidFill>
                  <a:srgbClr val="000000"/>
                </a:solidFill>
              </a:rPr>
              <a:t>NameNode</a:t>
            </a:r>
            <a:endParaRPr lang="en-US" sz="2400" dirty="0">
              <a:solidFill>
                <a:srgbClr val="000000"/>
              </a:solidFill>
            </a:endParaRPr>
          </a:p>
        </p:txBody>
      </p:sp>
      <p:sp>
        <p:nvSpPr>
          <p:cNvPr id="10" name="TextBox 9"/>
          <p:cNvSpPr txBox="1"/>
          <p:nvPr/>
        </p:nvSpPr>
        <p:spPr>
          <a:xfrm>
            <a:off x="8902429" y="2317618"/>
            <a:ext cx="1656272" cy="830997"/>
          </a:xfrm>
          <a:prstGeom prst="rect">
            <a:avLst/>
          </a:prstGeom>
          <a:noFill/>
        </p:spPr>
        <p:txBody>
          <a:bodyPr wrap="square" rtlCol="0">
            <a:spAutoFit/>
          </a:bodyPr>
          <a:lstStyle/>
          <a:p>
            <a:pPr algn="ctr"/>
            <a:r>
              <a:rPr lang="en-US" sz="2400" dirty="0" smtClean="0">
                <a:solidFill>
                  <a:srgbClr val="000000"/>
                </a:solidFill>
              </a:rPr>
              <a:t>Backing </a:t>
            </a:r>
          </a:p>
          <a:p>
            <a:pPr algn="ctr"/>
            <a:r>
              <a:rPr lang="en-US" sz="2400" dirty="0" smtClean="0">
                <a:solidFill>
                  <a:srgbClr val="000000"/>
                </a:solidFill>
              </a:rPr>
              <a:t>Key Server</a:t>
            </a:r>
            <a:endParaRPr lang="en-US" sz="2400" dirty="0">
              <a:solidFill>
                <a:srgbClr val="000000"/>
              </a:solidFill>
            </a:endParaRPr>
          </a:p>
        </p:txBody>
      </p:sp>
      <p:sp>
        <p:nvSpPr>
          <p:cNvPr id="11" name="TextBox 10"/>
          <p:cNvSpPr txBox="1"/>
          <p:nvPr/>
        </p:nvSpPr>
        <p:spPr>
          <a:xfrm>
            <a:off x="5730753" y="6396335"/>
            <a:ext cx="1656272" cy="461665"/>
          </a:xfrm>
          <a:prstGeom prst="rect">
            <a:avLst/>
          </a:prstGeom>
          <a:noFill/>
        </p:spPr>
        <p:txBody>
          <a:bodyPr wrap="square" rtlCol="0">
            <a:spAutoFit/>
          </a:bodyPr>
          <a:lstStyle/>
          <a:p>
            <a:pPr algn="ctr"/>
            <a:r>
              <a:rPr lang="en-US" sz="2400" dirty="0" err="1" smtClean="0">
                <a:solidFill>
                  <a:srgbClr val="000000"/>
                </a:solidFill>
              </a:rPr>
              <a:t>DataNode</a:t>
            </a:r>
            <a:endParaRPr lang="en-US" sz="2400" dirty="0">
              <a:solidFill>
                <a:srgbClr val="000000"/>
              </a:solidFill>
            </a:endParaRPr>
          </a:p>
        </p:txBody>
      </p:sp>
      <p:sp>
        <p:nvSpPr>
          <p:cNvPr id="12" name="TextBox 11"/>
          <p:cNvSpPr txBox="1"/>
          <p:nvPr/>
        </p:nvSpPr>
        <p:spPr>
          <a:xfrm>
            <a:off x="5161410" y="2317619"/>
            <a:ext cx="2794958" cy="830997"/>
          </a:xfrm>
          <a:prstGeom prst="rect">
            <a:avLst/>
          </a:prstGeom>
          <a:noFill/>
        </p:spPr>
        <p:txBody>
          <a:bodyPr wrap="square" rtlCol="0">
            <a:spAutoFit/>
          </a:bodyPr>
          <a:lstStyle/>
          <a:p>
            <a:pPr algn="ctr"/>
            <a:r>
              <a:rPr lang="en-US" sz="2400" dirty="0" smtClean="0">
                <a:solidFill>
                  <a:srgbClr val="000000"/>
                </a:solidFill>
              </a:rPr>
              <a:t>Key Management Server</a:t>
            </a:r>
            <a:endParaRPr lang="en-US" sz="2400" dirty="0">
              <a:solidFill>
                <a:srgbClr val="000000"/>
              </a:solidFill>
            </a:endParaRPr>
          </a:p>
        </p:txBody>
      </p:sp>
    </p:spTree>
    <p:extLst>
      <p:ext uri="{BB962C8B-B14F-4D97-AF65-F5344CB8AC3E}">
        <p14:creationId xmlns:p14="http://schemas.microsoft.com/office/powerpoint/2010/main" val="355616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7" name="Rectangle 6"/>
          <p:cNvSpPr/>
          <p:nvPr/>
        </p:nvSpPr>
        <p:spPr>
          <a:xfrm>
            <a:off x="8902429" y="1066787"/>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KT</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sp>
        <p:nvSpPr>
          <p:cNvPr id="9" name="TextBox 8"/>
          <p:cNvSpPr txBox="1"/>
          <p:nvPr/>
        </p:nvSpPr>
        <p:spPr>
          <a:xfrm>
            <a:off x="5730753" y="4339091"/>
            <a:ext cx="1656272" cy="461665"/>
          </a:xfrm>
          <a:prstGeom prst="rect">
            <a:avLst/>
          </a:prstGeom>
          <a:noFill/>
        </p:spPr>
        <p:txBody>
          <a:bodyPr wrap="square" rtlCol="0">
            <a:spAutoFit/>
          </a:bodyPr>
          <a:lstStyle/>
          <a:p>
            <a:pPr algn="ctr"/>
            <a:r>
              <a:rPr lang="en-US" sz="2400" dirty="0" err="1" smtClean="0">
                <a:solidFill>
                  <a:srgbClr val="000000"/>
                </a:solidFill>
              </a:rPr>
              <a:t>NameNode</a:t>
            </a:r>
            <a:endParaRPr lang="en-US" sz="2400" dirty="0">
              <a:solidFill>
                <a:srgbClr val="000000"/>
              </a:solidFill>
            </a:endParaRPr>
          </a:p>
        </p:txBody>
      </p:sp>
      <p:sp>
        <p:nvSpPr>
          <p:cNvPr id="10" name="TextBox 9"/>
          <p:cNvSpPr txBox="1"/>
          <p:nvPr/>
        </p:nvSpPr>
        <p:spPr>
          <a:xfrm>
            <a:off x="8902429" y="2317618"/>
            <a:ext cx="1656272" cy="1200329"/>
          </a:xfrm>
          <a:prstGeom prst="rect">
            <a:avLst/>
          </a:prstGeom>
          <a:noFill/>
        </p:spPr>
        <p:txBody>
          <a:bodyPr wrap="square" rtlCol="0">
            <a:spAutoFit/>
          </a:bodyPr>
          <a:lstStyle/>
          <a:p>
            <a:pPr algn="ctr"/>
            <a:r>
              <a:rPr lang="en-US" sz="2400" dirty="0" smtClean="0">
                <a:solidFill>
                  <a:srgbClr val="000000"/>
                </a:solidFill>
              </a:rPr>
              <a:t>Cloudera</a:t>
            </a:r>
          </a:p>
          <a:p>
            <a:pPr algn="ctr"/>
            <a:r>
              <a:rPr lang="en-US" sz="2400" dirty="0" smtClean="0">
                <a:solidFill>
                  <a:srgbClr val="000000"/>
                </a:solidFill>
              </a:rPr>
              <a:t>Navigator</a:t>
            </a:r>
          </a:p>
          <a:p>
            <a:pPr algn="ctr"/>
            <a:r>
              <a:rPr lang="en-US" sz="2400" dirty="0" err="1" smtClean="0">
                <a:solidFill>
                  <a:srgbClr val="000000"/>
                </a:solidFill>
              </a:rPr>
              <a:t>KeyTrustee</a:t>
            </a:r>
            <a:endParaRPr lang="en-US" sz="2400" dirty="0">
              <a:solidFill>
                <a:srgbClr val="000000"/>
              </a:solidFill>
            </a:endParaRPr>
          </a:p>
        </p:txBody>
      </p:sp>
      <p:sp>
        <p:nvSpPr>
          <p:cNvPr id="11" name="TextBox 10"/>
          <p:cNvSpPr txBox="1"/>
          <p:nvPr/>
        </p:nvSpPr>
        <p:spPr>
          <a:xfrm>
            <a:off x="5730753" y="6396335"/>
            <a:ext cx="1656272" cy="461665"/>
          </a:xfrm>
          <a:prstGeom prst="rect">
            <a:avLst/>
          </a:prstGeom>
          <a:noFill/>
        </p:spPr>
        <p:txBody>
          <a:bodyPr wrap="square" rtlCol="0">
            <a:spAutoFit/>
          </a:bodyPr>
          <a:lstStyle/>
          <a:p>
            <a:pPr algn="ctr"/>
            <a:r>
              <a:rPr lang="en-US" sz="2400" dirty="0" err="1" smtClean="0">
                <a:solidFill>
                  <a:srgbClr val="000000"/>
                </a:solidFill>
              </a:rPr>
              <a:t>DataNode</a:t>
            </a:r>
            <a:endParaRPr lang="en-US" sz="2400" dirty="0">
              <a:solidFill>
                <a:srgbClr val="000000"/>
              </a:solidFill>
            </a:endParaRPr>
          </a:p>
        </p:txBody>
      </p:sp>
      <p:sp>
        <p:nvSpPr>
          <p:cNvPr id="12" name="TextBox 11"/>
          <p:cNvSpPr txBox="1"/>
          <p:nvPr/>
        </p:nvSpPr>
        <p:spPr>
          <a:xfrm>
            <a:off x="5161410" y="2317619"/>
            <a:ext cx="2794958" cy="830997"/>
          </a:xfrm>
          <a:prstGeom prst="rect">
            <a:avLst/>
          </a:prstGeom>
          <a:noFill/>
        </p:spPr>
        <p:txBody>
          <a:bodyPr wrap="square" rtlCol="0">
            <a:spAutoFit/>
          </a:bodyPr>
          <a:lstStyle/>
          <a:p>
            <a:pPr algn="ctr"/>
            <a:r>
              <a:rPr lang="en-US" sz="2400" dirty="0" smtClean="0">
                <a:solidFill>
                  <a:srgbClr val="000000"/>
                </a:solidFill>
              </a:rPr>
              <a:t>Key Management Server</a:t>
            </a:r>
            <a:endParaRPr lang="en-US" sz="2400" dirty="0">
              <a:solidFill>
                <a:srgbClr val="000000"/>
              </a:solidFill>
            </a:endParaRPr>
          </a:p>
        </p:txBody>
      </p:sp>
    </p:spTree>
    <p:extLst>
      <p:ext uri="{BB962C8B-B14F-4D97-AF65-F5344CB8AC3E}">
        <p14:creationId xmlns:p14="http://schemas.microsoft.com/office/powerpoint/2010/main" val="301469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7" name="Rectangle 6"/>
          <p:cNvSpPr/>
          <p:nvPr/>
        </p:nvSpPr>
        <p:spPr>
          <a:xfrm>
            <a:off x="8902429" y="1066787"/>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KT</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cxnSp>
        <p:nvCxnSpPr>
          <p:cNvPr id="13" name="Straight Arrow Connector 12"/>
          <p:cNvCxnSpPr>
            <a:stCxn id="4" idx="3"/>
            <a:endCxn id="5" idx="1"/>
          </p:cNvCxnSpPr>
          <p:nvPr/>
        </p:nvCxnSpPr>
        <p:spPr>
          <a:xfrm flipV="1">
            <a:off x="3045148" y="1692204"/>
            <a:ext cx="2685605" cy="2004195"/>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7" idx="1"/>
          </p:cNvCxnSpPr>
          <p:nvPr/>
        </p:nvCxnSpPr>
        <p:spPr>
          <a:xfrm flipV="1">
            <a:off x="7387025" y="1692203"/>
            <a:ext cx="1515404" cy="1"/>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32" y="1168510"/>
            <a:ext cx="1337368" cy="637302"/>
          </a:xfrm>
          <a:prstGeom prst="rect">
            <a:avLst/>
          </a:prstGeom>
        </p:spPr>
      </p:pic>
      <p:cxnSp>
        <p:nvCxnSpPr>
          <p:cNvPr id="18" name="Straight Arrow Connector 17"/>
          <p:cNvCxnSpPr/>
          <p:nvPr/>
        </p:nvCxnSpPr>
        <p:spPr>
          <a:xfrm>
            <a:off x="3045148" y="3696399"/>
            <a:ext cx="2685605" cy="2058838"/>
          </a:xfrm>
          <a:prstGeom prst="straightConnector1">
            <a:avLst/>
          </a:prstGeom>
          <a:ln w="57150">
            <a:solidFill>
              <a:schemeClr val="accent5"/>
            </a:solidFill>
            <a:tailEnd type="arrow"/>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59024" y="4725818"/>
            <a:ext cx="3183148" cy="1200329"/>
          </a:xfrm>
          <a:prstGeom prst="rect">
            <a:avLst/>
          </a:prstGeom>
          <a:noFill/>
        </p:spPr>
        <p:txBody>
          <a:bodyPr wrap="square" rtlCol="0">
            <a:spAutoFit/>
          </a:bodyPr>
          <a:lstStyle/>
          <a:p>
            <a:r>
              <a:rPr lang="en-US" sz="3600" dirty="0" smtClean="0">
                <a:solidFill>
                  <a:srgbClr val="000000"/>
                </a:solidFill>
              </a:rPr>
              <a:t>Read/write encrypted data</a:t>
            </a:r>
          </a:p>
        </p:txBody>
      </p:sp>
      <p:sp>
        <p:nvSpPr>
          <p:cNvPr id="20" name="TextBox 19"/>
          <p:cNvSpPr txBox="1"/>
          <p:nvPr/>
        </p:nvSpPr>
        <p:spPr>
          <a:xfrm>
            <a:off x="1101286" y="1369036"/>
            <a:ext cx="3183148" cy="1200329"/>
          </a:xfrm>
          <a:prstGeom prst="rect">
            <a:avLst/>
          </a:prstGeom>
          <a:noFill/>
        </p:spPr>
        <p:txBody>
          <a:bodyPr wrap="square" rtlCol="0">
            <a:spAutoFit/>
          </a:bodyPr>
          <a:lstStyle/>
          <a:p>
            <a:r>
              <a:rPr lang="en-US" sz="3600" dirty="0" smtClean="0">
                <a:solidFill>
                  <a:srgbClr val="000000"/>
                </a:solidFill>
              </a:rPr>
              <a:t>Per-file key operations</a:t>
            </a:r>
            <a:endParaRPr lang="en-US" sz="3600" dirty="0">
              <a:solidFill>
                <a:srgbClr val="000000"/>
              </a:solidFill>
            </a:endParaRPr>
          </a:p>
        </p:txBody>
      </p:sp>
    </p:spTree>
    <p:extLst>
      <p:ext uri="{BB962C8B-B14F-4D97-AF65-F5344CB8AC3E}">
        <p14:creationId xmlns:p14="http://schemas.microsoft.com/office/powerpoint/2010/main" val="1218357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42" presetClass="path" presetSubtype="0" accel="50000" decel="50000" fill="hold" nodeType="withEffect">
                                  <p:stCondLst>
                                    <p:cond delay="0"/>
                                  </p:stCondLst>
                                  <p:childTnLst>
                                    <p:animMotion origin="layout" path="M -1.59677E-6 1.85185E-6 L -0.22701 0.14791 " pathEditMode="relative" rAng="0" ptsTypes="AA">
                                      <p:cBhvr>
                                        <p:cTn id="22" dur="2000" fill="hold"/>
                                        <p:tgtEl>
                                          <p:spTgt spid="17"/>
                                        </p:tgtEl>
                                        <p:attrNameLst>
                                          <p:attrName>ppt_x</p:attrName>
                                          <p:attrName>ppt_y</p:attrName>
                                        </p:attrNameLst>
                                      </p:cBhvr>
                                      <p:rCtr x="-11357" y="7384"/>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7" name="Rectangle 6"/>
          <p:cNvSpPr/>
          <p:nvPr/>
        </p:nvSpPr>
        <p:spPr>
          <a:xfrm>
            <a:off x="8902429" y="1066787"/>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KT</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sp>
        <p:nvSpPr>
          <p:cNvPr id="10" name="Rectangle 9"/>
          <p:cNvSpPr/>
          <p:nvPr/>
        </p:nvSpPr>
        <p:spPr>
          <a:xfrm>
            <a:off x="4977442" y="741872"/>
            <a:ext cx="6254150" cy="185467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977442" y="2820840"/>
            <a:ext cx="3010618" cy="3864633"/>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591909" y="3552827"/>
            <a:ext cx="3183148" cy="1754326"/>
          </a:xfrm>
          <a:prstGeom prst="rect">
            <a:avLst/>
          </a:prstGeom>
          <a:noFill/>
        </p:spPr>
        <p:txBody>
          <a:bodyPr wrap="square" rtlCol="0">
            <a:spAutoFit/>
          </a:bodyPr>
          <a:lstStyle/>
          <a:p>
            <a:r>
              <a:rPr lang="en-US" sz="3600" dirty="0" smtClean="0">
                <a:solidFill>
                  <a:srgbClr val="000000"/>
                </a:solidFill>
              </a:rPr>
              <a:t>Separate administrative domains</a:t>
            </a:r>
            <a:endParaRPr lang="en-US" sz="3600" dirty="0">
              <a:solidFill>
                <a:srgbClr val="000000"/>
              </a:solidFill>
            </a:endParaRPr>
          </a:p>
        </p:txBody>
      </p:sp>
      <p:sp>
        <p:nvSpPr>
          <p:cNvPr id="16" name="TextBox 15"/>
          <p:cNvSpPr txBox="1"/>
          <p:nvPr/>
        </p:nvSpPr>
        <p:spPr>
          <a:xfrm>
            <a:off x="3519585" y="1369036"/>
            <a:ext cx="1178944" cy="646331"/>
          </a:xfrm>
          <a:prstGeom prst="rect">
            <a:avLst/>
          </a:prstGeom>
          <a:noFill/>
        </p:spPr>
        <p:txBody>
          <a:bodyPr wrap="square" rtlCol="0">
            <a:spAutoFit/>
          </a:bodyPr>
          <a:lstStyle/>
          <a:p>
            <a:pPr algn="r"/>
            <a:r>
              <a:rPr lang="en-US" sz="3600" dirty="0" smtClean="0">
                <a:solidFill>
                  <a:srgbClr val="000000"/>
                </a:solidFill>
              </a:rPr>
              <a:t>Keys</a:t>
            </a:r>
            <a:endParaRPr lang="en-US" sz="3600" dirty="0">
              <a:solidFill>
                <a:srgbClr val="000000"/>
              </a:solidFill>
            </a:endParaRPr>
          </a:p>
        </p:txBody>
      </p:sp>
      <p:sp>
        <p:nvSpPr>
          <p:cNvPr id="17" name="TextBox 16"/>
          <p:cNvSpPr txBox="1"/>
          <p:nvPr/>
        </p:nvSpPr>
        <p:spPr>
          <a:xfrm>
            <a:off x="3519585" y="4429990"/>
            <a:ext cx="1178944" cy="646331"/>
          </a:xfrm>
          <a:prstGeom prst="rect">
            <a:avLst/>
          </a:prstGeom>
          <a:noFill/>
        </p:spPr>
        <p:txBody>
          <a:bodyPr wrap="square" rtlCol="0">
            <a:spAutoFit/>
          </a:bodyPr>
          <a:lstStyle/>
          <a:p>
            <a:pPr algn="r"/>
            <a:r>
              <a:rPr lang="en-US" sz="3600" dirty="0" smtClean="0">
                <a:solidFill>
                  <a:srgbClr val="000000"/>
                </a:solidFill>
              </a:rPr>
              <a:t>Data</a:t>
            </a:r>
            <a:endParaRPr lang="en-US" sz="3600" dirty="0">
              <a:solidFill>
                <a:srgbClr val="000000"/>
              </a:solidFill>
            </a:endParaRPr>
          </a:p>
        </p:txBody>
      </p:sp>
    </p:spTree>
    <p:extLst>
      <p:ext uri="{BB962C8B-B14F-4D97-AF65-F5344CB8AC3E}">
        <p14:creationId xmlns:p14="http://schemas.microsoft.com/office/powerpoint/2010/main" val="187340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Text Placeholder 2"/>
          <p:cNvSpPr>
            <a:spLocks noGrp="1"/>
          </p:cNvSpPr>
          <p:nvPr>
            <p:ph type="body" sz="quarter" idx="10"/>
          </p:nvPr>
        </p:nvSpPr>
        <p:spPr/>
        <p:txBody>
          <a:bodyPr/>
          <a:lstStyle/>
          <a:p>
            <a:pPr marL="176213" lvl="1" indent="-176213"/>
            <a:r>
              <a:rPr lang="en-US" dirty="0" smtClean="0">
                <a:solidFill>
                  <a:schemeClr val="accent5"/>
                </a:solidFill>
              </a:rPr>
              <a:t>KMS </a:t>
            </a:r>
            <a:r>
              <a:rPr lang="en-US" dirty="0">
                <a:solidFill>
                  <a:schemeClr val="accent5"/>
                </a:solidFill>
              </a:rPr>
              <a:t>and key </a:t>
            </a:r>
            <a:r>
              <a:rPr lang="en-US" dirty="0" smtClean="0">
                <a:solidFill>
                  <a:schemeClr val="accent5"/>
                </a:solidFill>
              </a:rPr>
              <a:t>server</a:t>
            </a:r>
            <a:r>
              <a:rPr lang="en-US" dirty="0" smtClean="0"/>
              <a:t> manage encryption </a:t>
            </a:r>
            <a:r>
              <a:rPr lang="en-US" dirty="0"/>
              <a:t>keys</a:t>
            </a:r>
          </a:p>
          <a:p>
            <a:pPr marL="579438" lvl="2"/>
            <a:r>
              <a:rPr lang="en-US" dirty="0"/>
              <a:t>HDFS never </a:t>
            </a:r>
            <a:r>
              <a:rPr lang="en-US" dirty="0" smtClean="0"/>
              <a:t>touches </a:t>
            </a:r>
            <a:r>
              <a:rPr lang="en-US" dirty="0"/>
              <a:t>encryption </a:t>
            </a:r>
            <a:r>
              <a:rPr lang="en-US" dirty="0" smtClean="0"/>
              <a:t>keys or plaintext</a:t>
            </a:r>
          </a:p>
          <a:p>
            <a:pPr marL="176213" lvl="1"/>
            <a:r>
              <a:rPr lang="en-US" dirty="0" smtClean="0"/>
              <a:t>End-to-end </a:t>
            </a:r>
            <a:r>
              <a:rPr lang="en-US" dirty="0" smtClean="0">
                <a:solidFill>
                  <a:schemeClr val="accent5"/>
                </a:solidFill>
              </a:rPr>
              <a:t>client-side</a:t>
            </a:r>
            <a:r>
              <a:rPr lang="en-US" dirty="0" smtClean="0"/>
              <a:t> encryption</a:t>
            </a:r>
          </a:p>
          <a:p>
            <a:pPr lvl="1"/>
            <a:r>
              <a:rPr lang="en-US" dirty="0" smtClean="0"/>
              <a:t>Data is protected both </a:t>
            </a:r>
            <a:r>
              <a:rPr lang="en-US" dirty="0" smtClean="0">
                <a:solidFill>
                  <a:schemeClr val="accent4"/>
                </a:solidFill>
              </a:rPr>
              <a:t>at-rest</a:t>
            </a:r>
            <a:r>
              <a:rPr lang="en-US" dirty="0" smtClean="0"/>
              <a:t> and </a:t>
            </a:r>
            <a:r>
              <a:rPr lang="en-US" dirty="0" smtClean="0">
                <a:solidFill>
                  <a:schemeClr val="accent4"/>
                </a:solidFill>
              </a:rPr>
              <a:t>in-transit</a:t>
            </a:r>
          </a:p>
          <a:p>
            <a:pPr marL="176213" lvl="1" indent="-176213"/>
            <a:r>
              <a:rPr lang="en-US" dirty="0" smtClean="0">
                <a:solidFill>
                  <a:schemeClr val="accent4"/>
                </a:solidFill>
              </a:rPr>
              <a:t>Granular </a:t>
            </a:r>
            <a:r>
              <a:rPr lang="en-US" dirty="0">
                <a:solidFill>
                  <a:schemeClr val="accent4"/>
                </a:solidFill>
              </a:rPr>
              <a:t>p</a:t>
            </a:r>
            <a:r>
              <a:rPr lang="en-US" dirty="0" smtClean="0">
                <a:solidFill>
                  <a:schemeClr val="accent4"/>
                </a:solidFill>
              </a:rPr>
              <a:t>er-file</a:t>
            </a:r>
            <a:r>
              <a:rPr lang="en-US" dirty="0" smtClean="0"/>
              <a:t> </a:t>
            </a:r>
            <a:r>
              <a:rPr lang="en-US" dirty="0"/>
              <a:t>encryption keys and </a:t>
            </a:r>
            <a:r>
              <a:rPr lang="en-US" dirty="0">
                <a:solidFill>
                  <a:schemeClr val="accent4"/>
                </a:solidFill>
              </a:rPr>
              <a:t>per-key</a:t>
            </a:r>
            <a:r>
              <a:rPr lang="en-US" dirty="0"/>
              <a:t> ACLs</a:t>
            </a:r>
          </a:p>
          <a:p>
            <a:pPr lvl="1"/>
            <a:r>
              <a:rPr lang="en-US" dirty="0" smtClean="0"/>
              <a:t>Rogue user can only leak their own data</a:t>
            </a:r>
          </a:p>
          <a:p>
            <a:r>
              <a:rPr lang="en-US" dirty="0">
                <a:solidFill>
                  <a:schemeClr val="accent4"/>
                </a:solidFill>
              </a:rPr>
              <a:t>Separate administrative domains </a:t>
            </a:r>
            <a:r>
              <a:rPr lang="en-US" dirty="0"/>
              <a:t>for key management and HDFS</a:t>
            </a:r>
          </a:p>
          <a:p>
            <a:pPr lvl="1"/>
            <a:r>
              <a:rPr lang="en-US" dirty="0" smtClean="0"/>
              <a:t>Rogue admins do not have access to both keys and data</a:t>
            </a:r>
          </a:p>
          <a:p>
            <a:r>
              <a:rPr lang="en-US" dirty="0" smtClean="0">
                <a:solidFill>
                  <a:schemeClr val="accent4"/>
                </a:solidFill>
              </a:rPr>
              <a:t>API transparency</a:t>
            </a:r>
            <a:r>
              <a:rPr lang="en-US" dirty="0" smtClean="0"/>
              <a:t> for existing applications</a:t>
            </a:r>
          </a:p>
          <a:p>
            <a:r>
              <a:rPr lang="en-US" dirty="0" smtClean="0"/>
              <a:t>High-performance</a:t>
            </a:r>
          </a:p>
        </p:txBody>
      </p:sp>
    </p:spTree>
    <p:extLst>
      <p:ext uri="{BB962C8B-B14F-4D97-AF65-F5344CB8AC3E}">
        <p14:creationId xmlns:p14="http://schemas.microsoft.com/office/powerpoint/2010/main" val="364314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Concepts</a:t>
            </a:r>
            <a:endParaRPr lang="en-US" dirty="0"/>
          </a:p>
        </p:txBody>
      </p:sp>
      <p:sp>
        <p:nvSpPr>
          <p:cNvPr id="3" name="Text Placeholder 2"/>
          <p:cNvSpPr>
            <a:spLocks noGrp="1"/>
          </p:cNvSpPr>
          <p:nvPr>
            <p:ph type="body" sz="quarter" idx="10"/>
          </p:nvPr>
        </p:nvSpPr>
        <p:spPr/>
        <p:txBody>
          <a:bodyPr/>
          <a:lstStyle/>
          <a:p>
            <a:r>
              <a:rPr lang="en-US" dirty="0" smtClean="0"/>
              <a:t>Encryption zone (EZ)</a:t>
            </a:r>
          </a:p>
          <a:p>
            <a:r>
              <a:rPr lang="en-US" dirty="0" smtClean="0"/>
              <a:t>Key types: EZ keys, (E)DEKs</a:t>
            </a:r>
          </a:p>
          <a:p>
            <a:pPr marL="176213" lvl="1" indent="-176213"/>
            <a:r>
              <a:rPr lang="en-US" dirty="0"/>
              <a:t>Key Management Server (KMS</a:t>
            </a:r>
            <a:r>
              <a:rPr lang="en-US" dirty="0" smtClean="0"/>
              <a:t>)</a:t>
            </a:r>
          </a:p>
          <a:p>
            <a:r>
              <a:rPr lang="en-US" dirty="0" smtClean="0"/>
              <a:t>Key handling during writes and reads</a:t>
            </a:r>
            <a:endParaRPr lang="en-US" dirty="0"/>
          </a:p>
        </p:txBody>
      </p:sp>
    </p:spTree>
    <p:extLst>
      <p:ext uri="{BB962C8B-B14F-4D97-AF65-F5344CB8AC3E}">
        <p14:creationId xmlns:p14="http://schemas.microsoft.com/office/powerpoint/2010/main" val="14482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Zones (EZs)</a:t>
            </a:r>
            <a:endParaRPr lang="en-US" dirty="0"/>
          </a:p>
        </p:txBody>
      </p:sp>
      <p:sp>
        <p:nvSpPr>
          <p:cNvPr id="3" name="Text Placeholder 2"/>
          <p:cNvSpPr>
            <a:spLocks noGrp="1"/>
          </p:cNvSpPr>
          <p:nvPr>
            <p:ph type="body" sz="quarter" idx="10"/>
          </p:nvPr>
        </p:nvSpPr>
        <p:spPr/>
        <p:txBody>
          <a:bodyPr/>
          <a:lstStyle/>
          <a:p>
            <a:r>
              <a:rPr lang="en-US" dirty="0" smtClean="0"/>
              <a:t>Directory whose contents are encrypted on write and decrypted on read</a:t>
            </a:r>
          </a:p>
          <a:p>
            <a:pPr lvl="1"/>
            <a:r>
              <a:rPr lang="en-US" dirty="0"/>
              <a:t>Encryption is transparent to </a:t>
            </a:r>
            <a:r>
              <a:rPr lang="en-US" dirty="0" smtClean="0"/>
              <a:t>applications (simple!)</a:t>
            </a:r>
          </a:p>
          <a:p>
            <a:pPr lvl="1"/>
            <a:r>
              <a:rPr lang="en-US" dirty="0" smtClean="0"/>
              <a:t>No </a:t>
            </a:r>
            <a:r>
              <a:rPr lang="en-US" dirty="0"/>
              <a:t>code changes </a:t>
            </a:r>
            <a:r>
              <a:rPr lang="en-US" dirty="0" smtClean="0"/>
              <a:t>required</a:t>
            </a:r>
          </a:p>
          <a:p>
            <a:r>
              <a:rPr lang="en-US" dirty="0" smtClean="0"/>
              <a:t>Invariant: files in an EZ are encrypted, files not in an EZ are not encrypted</a:t>
            </a:r>
          </a:p>
          <a:p>
            <a:pPr lvl="1"/>
            <a:r>
              <a:rPr lang="en-US" dirty="0" smtClean="0"/>
              <a:t>Existing files are not encrypted in place</a:t>
            </a:r>
          </a:p>
          <a:p>
            <a:pPr lvl="1"/>
            <a:r>
              <a:rPr lang="en-US" dirty="0" smtClean="0"/>
              <a:t>An EZ begins life as an empty directory</a:t>
            </a:r>
          </a:p>
          <a:p>
            <a:pPr lvl="1"/>
            <a:r>
              <a:rPr lang="en-US" dirty="0" smtClean="0"/>
              <a:t>Renames in to and out of an EZ are prohibited</a:t>
            </a:r>
          </a:p>
          <a:p>
            <a:r>
              <a:rPr lang="en-US" dirty="0" smtClean="0"/>
              <a:t>Encryption zones cannot be nested</a:t>
            </a:r>
            <a:endParaRPr lang="en-US" dirty="0"/>
          </a:p>
        </p:txBody>
      </p:sp>
    </p:spTree>
    <p:extLst>
      <p:ext uri="{BB962C8B-B14F-4D97-AF65-F5344CB8AC3E}">
        <p14:creationId xmlns:p14="http://schemas.microsoft.com/office/powerpoint/2010/main" val="1360907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EZ Setup</a:t>
            </a:r>
            <a:endParaRPr lang="en-US" dirty="0"/>
          </a:p>
        </p:txBody>
      </p:sp>
      <p:sp>
        <p:nvSpPr>
          <p:cNvPr id="3" name="Text Placeholder 2"/>
          <p:cNvSpPr>
            <a:spLocks noGrp="1"/>
          </p:cNvSpPr>
          <p:nvPr>
            <p:ph type="body" sz="quarter" idx="10"/>
          </p:nvPr>
        </p:nvSpPr>
        <p:spPr/>
        <p:txBody>
          <a:bodyPr/>
          <a:lstStyle/>
          <a:p>
            <a:r>
              <a:rPr lang="en-US" dirty="0"/>
              <a:t>Single root encryption zone</a:t>
            </a:r>
          </a:p>
          <a:p>
            <a:pPr lvl="1"/>
            <a:r>
              <a:rPr lang="en-US" dirty="0" smtClean="0"/>
              <a:t>Pros: conceptually </a:t>
            </a:r>
            <a:r>
              <a:rPr lang="en-US" dirty="0"/>
              <a:t>simple, easy to </a:t>
            </a:r>
            <a:r>
              <a:rPr lang="en-US" dirty="0" smtClean="0"/>
              <a:t>configure</a:t>
            </a:r>
          </a:p>
          <a:p>
            <a:pPr lvl="1"/>
            <a:r>
              <a:rPr lang="en-US" dirty="0" smtClean="0"/>
              <a:t>Cons: less secure, hard to migrate to multiple EZs</a:t>
            </a:r>
          </a:p>
          <a:p>
            <a:r>
              <a:rPr lang="en-US" dirty="0" smtClean="0"/>
              <a:t>Separate per-user or per-org encryption zones</a:t>
            </a:r>
          </a:p>
          <a:p>
            <a:pPr lvl="1"/>
            <a:r>
              <a:rPr lang="en-US" dirty="0" smtClean="0"/>
              <a:t>Pros: compartmentalizes security</a:t>
            </a:r>
          </a:p>
          <a:p>
            <a:pPr lvl="1"/>
            <a:r>
              <a:rPr lang="en-US" dirty="0" smtClean="0"/>
              <a:t>Cons: more keys to manage</a:t>
            </a:r>
          </a:p>
        </p:txBody>
      </p:sp>
    </p:spTree>
    <p:extLst>
      <p:ext uri="{BB962C8B-B14F-4D97-AF65-F5344CB8AC3E}">
        <p14:creationId xmlns:p14="http://schemas.microsoft.com/office/powerpoint/2010/main" val="183543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828800"/>
            <a:ext cx="12188825" cy="3046988"/>
          </a:xfrm>
          <a:prstGeom prst="rect">
            <a:avLst/>
          </a:prstGeom>
          <a:noFill/>
        </p:spPr>
        <p:txBody>
          <a:bodyPr wrap="square" rtlCol="0">
            <a:spAutoFit/>
          </a:bodyPr>
          <a:lstStyle/>
          <a:p>
            <a:pPr algn="ctr"/>
            <a:r>
              <a:rPr lang="en-US" sz="9600" dirty="0" smtClean="0">
                <a:solidFill>
                  <a:schemeClr val="bg1"/>
                </a:solidFill>
              </a:rPr>
              <a:t>Why do we need encryption?</a:t>
            </a:r>
            <a:endParaRPr lang="en-US" sz="9600" dirty="0">
              <a:solidFill>
                <a:schemeClr val="bg1"/>
              </a:solidFill>
            </a:endParaRPr>
          </a:p>
        </p:txBody>
      </p:sp>
    </p:spTree>
    <p:extLst>
      <p:ext uri="{BB962C8B-B14F-4D97-AF65-F5344CB8AC3E}">
        <p14:creationId xmlns:p14="http://schemas.microsoft.com/office/powerpoint/2010/main" val="3425474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Zone Key (EZ key)</a:t>
            </a:r>
            <a:endParaRPr lang="en-US" dirty="0"/>
          </a:p>
        </p:txBody>
      </p:sp>
      <p:sp>
        <p:nvSpPr>
          <p:cNvPr id="3" name="Text Placeholder 2"/>
          <p:cNvSpPr>
            <a:spLocks noGrp="1"/>
          </p:cNvSpPr>
          <p:nvPr>
            <p:ph type="body" sz="quarter" idx="10"/>
          </p:nvPr>
        </p:nvSpPr>
        <p:spPr/>
        <p:txBody>
          <a:bodyPr/>
          <a:lstStyle/>
          <a:p>
            <a:r>
              <a:rPr lang="en-US" dirty="0" smtClean="0"/>
              <a:t>Unique key per encryption zone</a:t>
            </a:r>
          </a:p>
          <a:p>
            <a:r>
              <a:rPr lang="en-US" dirty="0" smtClean="0"/>
              <a:t>EZ key metadata is stored in an </a:t>
            </a:r>
            <a:r>
              <a:rPr lang="en-US" dirty="0" err="1"/>
              <a:t>x</a:t>
            </a:r>
            <a:r>
              <a:rPr lang="en-US" dirty="0" err="1" smtClean="0"/>
              <a:t>attr</a:t>
            </a:r>
            <a:r>
              <a:rPr lang="en-US" dirty="0" smtClean="0"/>
              <a:t> on the EZ root directory</a:t>
            </a:r>
          </a:p>
          <a:p>
            <a:r>
              <a:rPr lang="en-US" dirty="0" smtClean="0"/>
              <a:t>EZ key material is stored in the Key Management Server</a:t>
            </a:r>
          </a:p>
          <a:p>
            <a:pPr lvl="1"/>
            <a:r>
              <a:rPr lang="en-US" dirty="0" err="1" smtClean="0"/>
              <a:t>NameNode</a:t>
            </a:r>
            <a:r>
              <a:rPr lang="en-US" dirty="0" smtClean="0"/>
              <a:t> never touches the key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5" y="476250"/>
            <a:ext cx="1087510" cy="522569"/>
          </a:xfrm>
          <a:prstGeom prst="rect">
            <a:avLst/>
          </a:prstGeom>
        </p:spPr>
      </p:pic>
    </p:spTree>
    <p:extLst>
      <p:ext uri="{BB962C8B-B14F-4D97-AF65-F5344CB8AC3E}">
        <p14:creationId xmlns:p14="http://schemas.microsoft.com/office/powerpoint/2010/main" val="306596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(Encrypted) Data Encryption Keys</a:t>
            </a:r>
            <a:endParaRPr lang="en-US" dirty="0"/>
          </a:p>
        </p:txBody>
      </p:sp>
      <p:sp>
        <p:nvSpPr>
          <p:cNvPr id="3" name="Text Placeholder 2"/>
          <p:cNvSpPr>
            <a:spLocks noGrp="1"/>
          </p:cNvSpPr>
          <p:nvPr>
            <p:ph type="body" sz="quarter" idx="10"/>
          </p:nvPr>
        </p:nvSpPr>
        <p:spPr/>
        <p:txBody>
          <a:bodyPr/>
          <a:lstStyle/>
          <a:p>
            <a:r>
              <a:rPr lang="en-US" dirty="0" smtClean="0"/>
              <a:t>Data Encryption Key (DEK)</a:t>
            </a:r>
          </a:p>
          <a:p>
            <a:pPr lvl="1"/>
            <a:r>
              <a:rPr lang="en-US" dirty="0" smtClean="0"/>
              <a:t>Unique DEK per file</a:t>
            </a:r>
          </a:p>
          <a:p>
            <a:pPr lvl="1"/>
            <a:r>
              <a:rPr lang="en-US" dirty="0"/>
              <a:t>Used by client to encrypt and decrypt data in </a:t>
            </a:r>
            <a:r>
              <a:rPr lang="en-US" dirty="0" smtClean="0"/>
              <a:t>HDFS</a:t>
            </a:r>
          </a:p>
          <a:p>
            <a:pPr lvl="1"/>
            <a:r>
              <a:rPr lang="en-US" dirty="0" smtClean="0"/>
              <a:t>Only handled by client and KMS, never HDFS</a:t>
            </a:r>
          </a:p>
          <a:p>
            <a:pPr lvl="1"/>
            <a:r>
              <a:rPr lang="en-US" dirty="0" err="1" smtClean="0"/>
              <a:t>DataNodes</a:t>
            </a:r>
            <a:r>
              <a:rPr lang="en-US" dirty="0" smtClean="0"/>
              <a:t> </a:t>
            </a:r>
            <a:r>
              <a:rPr lang="en-US" dirty="0"/>
              <a:t>never handle plaintext, only </a:t>
            </a:r>
            <a:r>
              <a:rPr lang="en-US" dirty="0" err="1" smtClean="0"/>
              <a:t>ciphertext</a:t>
            </a:r>
            <a:endParaRPr lang="en-US" dirty="0" smtClean="0"/>
          </a:p>
          <a:p>
            <a:r>
              <a:rPr lang="en-US" dirty="0" smtClean="0"/>
              <a:t>Encrypted Data Encryption Key (EDEK)</a:t>
            </a:r>
          </a:p>
          <a:p>
            <a:pPr lvl="1"/>
            <a:r>
              <a:rPr lang="en-US" dirty="0" smtClean="0"/>
              <a:t>DEK encrypted with corresponding EZ key</a:t>
            </a:r>
          </a:p>
          <a:p>
            <a:pPr lvl="1"/>
            <a:r>
              <a:rPr lang="en-US" dirty="0" smtClean="0"/>
              <a:t>Generated by KMS for </a:t>
            </a:r>
            <a:r>
              <a:rPr lang="en-US" dirty="0" err="1" smtClean="0"/>
              <a:t>NameNode</a:t>
            </a:r>
            <a:endParaRPr lang="en-US" dirty="0" smtClean="0"/>
          </a:p>
          <a:p>
            <a:pPr lvl="1"/>
            <a:r>
              <a:rPr lang="en-US" dirty="0" smtClean="0"/>
              <a:t>Stored in HDFS metadata as a file </a:t>
            </a:r>
            <a:r>
              <a:rPr lang="en-US" dirty="0" err="1" smtClean="0"/>
              <a:t>xattr</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064" y="1464231"/>
            <a:ext cx="935111" cy="4456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839" y="3806139"/>
            <a:ext cx="935111" cy="489522"/>
          </a:xfrm>
          <a:prstGeom prst="rect">
            <a:avLst/>
          </a:prstGeom>
        </p:spPr>
      </p:pic>
    </p:spTree>
    <p:extLst>
      <p:ext uri="{BB962C8B-B14F-4D97-AF65-F5344CB8AC3E}">
        <p14:creationId xmlns:p14="http://schemas.microsoft.com/office/powerpoint/2010/main" val="431677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1079918"/>
          </a:xfrm>
        </p:spPr>
        <p:txBody>
          <a:bodyPr/>
          <a:lstStyle/>
          <a:p>
            <a:r>
              <a:rPr lang="en-US" dirty="0" smtClean="0"/>
              <a:t>EZ Keys, DEKs, and EDEKs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 y="1871573"/>
            <a:ext cx="12172871" cy="3700552"/>
          </a:xfrm>
          <a:prstGeom prst="rect">
            <a:avLst/>
          </a:prstGeom>
        </p:spPr>
      </p:pic>
    </p:spTree>
    <p:extLst>
      <p:ext uri="{BB962C8B-B14F-4D97-AF65-F5344CB8AC3E}">
        <p14:creationId xmlns:p14="http://schemas.microsoft.com/office/powerpoint/2010/main" val="6440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1079918"/>
          </a:xfrm>
        </p:spPr>
        <p:txBody>
          <a:bodyPr/>
          <a:lstStyle/>
          <a:p>
            <a:r>
              <a:rPr lang="en-US" dirty="0" smtClean="0"/>
              <a:t>EZ Keys, DEKs, and EDEKs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15079"/>
            <a:ext cx="12104783" cy="4028471"/>
          </a:xfrm>
          <a:prstGeom prst="rect">
            <a:avLst/>
          </a:prstGeom>
        </p:spPr>
      </p:pic>
    </p:spTree>
    <p:extLst>
      <p:ext uri="{BB962C8B-B14F-4D97-AF65-F5344CB8AC3E}">
        <p14:creationId xmlns:p14="http://schemas.microsoft.com/office/powerpoint/2010/main" val="131937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 Server</a:t>
            </a:r>
            <a:endParaRPr lang="en-US" dirty="0"/>
          </a:p>
        </p:txBody>
      </p:sp>
      <p:sp>
        <p:nvSpPr>
          <p:cNvPr id="3" name="Text Placeholder 2"/>
          <p:cNvSpPr>
            <a:spLocks noGrp="1"/>
          </p:cNvSpPr>
          <p:nvPr>
            <p:ph type="body" sz="quarter" idx="10"/>
          </p:nvPr>
        </p:nvSpPr>
        <p:spPr/>
        <p:txBody>
          <a:bodyPr/>
          <a:lstStyle/>
          <a:p>
            <a:r>
              <a:rPr lang="en-US" dirty="0" smtClean="0"/>
              <a:t>Caching proxy for an enterprise key server</a:t>
            </a:r>
          </a:p>
          <a:p>
            <a:pPr lvl="1"/>
            <a:r>
              <a:rPr lang="en-US" dirty="0" smtClean="0"/>
              <a:t>Presents </a:t>
            </a:r>
            <a:r>
              <a:rPr lang="en-US" dirty="0"/>
              <a:t>a unified key API to cluster </a:t>
            </a:r>
            <a:r>
              <a:rPr lang="en-US" dirty="0" smtClean="0"/>
              <a:t>services</a:t>
            </a:r>
          </a:p>
          <a:p>
            <a:pPr lvl="1"/>
            <a:r>
              <a:rPr lang="en-US" dirty="0" smtClean="0"/>
              <a:t>Scalable, fault-tolerant, high-performance</a:t>
            </a:r>
          </a:p>
          <a:p>
            <a:pPr lvl="1"/>
            <a:r>
              <a:rPr lang="en-US" dirty="0"/>
              <a:t>Typically backed by Cloudera Navigator </a:t>
            </a:r>
            <a:r>
              <a:rPr lang="en-US" dirty="0" err="1" smtClean="0"/>
              <a:t>KeyTrustee</a:t>
            </a:r>
            <a:endParaRPr lang="en-US" dirty="0" smtClean="0"/>
          </a:p>
          <a:p>
            <a:r>
              <a:rPr lang="en-US" dirty="0" smtClean="0"/>
              <a:t>Handles key operations with fine-grained ACLs</a:t>
            </a:r>
          </a:p>
          <a:p>
            <a:pPr lvl="1"/>
            <a:r>
              <a:rPr lang="en-US" dirty="0" smtClean="0"/>
              <a:t>Create and retrieve EZ keys</a:t>
            </a:r>
          </a:p>
          <a:p>
            <a:pPr lvl="1"/>
            <a:r>
              <a:rPr lang="en-US" dirty="0" smtClean="0"/>
              <a:t>Generate and decrypt EDEKs</a:t>
            </a:r>
          </a:p>
          <a:p>
            <a:r>
              <a:rPr lang="en-US" dirty="0" smtClean="0"/>
              <a:t>Separate secure process</a:t>
            </a:r>
          </a:p>
          <a:p>
            <a:r>
              <a:rPr lang="en-US" dirty="0" smtClean="0"/>
              <a:t>Separate key administrator</a:t>
            </a:r>
          </a:p>
        </p:txBody>
      </p:sp>
    </p:spTree>
    <p:extLst>
      <p:ext uri="{BB962C8B-B14F-4D97-AF65-F5344CB8AC3E}">
        <p14:creationId xmlns:p14="http://schemas.microsoft.com/office/powerpoint/2010/main" val="187209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Encrypted File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cxnSp>
        <p:nvCxnSpPr>
          <p:cNvPr id="9" name="Straight Arrow Connector 8"/>
          <p:cNvCxnSpPr>
            <a:stCxn id="4" idx="3"/>
            <a:endCxn id="6" idx="1"/>
          </p:cNvCxnSpPr>
          <p:nvPr/>
        </p:nvCxnSpPr>
        <p:spPr>
          <a:xfrm>
            <a:off x="3045148" y="3696399"/>
            <a:ext cx="2685605" cy="0"/>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13165" y="3948979"/>
            <a:ext cx="1949570" cy="830997"/>
          </a:xfrm>
          <a:prstGeom prst="rect">
            <a:avLst/>
          </a:prstGeom>
          <a:noFill/>
        </p:spPr>
        <p:txBody>
          <a:bodyPr wrap="square" rtlCol="0">
            <a:spAutoFit/>
          </a:bodyPr>
          <a:lstStyle/>
          <a:p>
            <a:r>
              <a:rPr lang="en-US" sz="2400" dirty="0" smtClean="0">
                <a:latin typeface="Consolas" panose="020B0609020204030204" pitchFamily="49" charset="0"/>
                <a:cs typeface="Consolas" panose="020B0609020204030204" pitchFamily="49" charset="0"/>
              </a:rPr>
              <a:t>create /</a:t>
            </a:r>
            <a:r>
              <a:rPr lang="en-US" sz="2400" dirty="0" err="1" smtClean="0">
                <a:latin typeface="Consolas" panose="020B0609020204030204" pitchFamily="49" charset="0"/>
                <a:cs typeface="Consolas" panose="020B0609020204030204" pitchFamily="49" charset="0"/>
              </a:rPr>
              <a:t>ez</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myFile</a:t>
            </a:r>
            <a:endParaRPr lang="en-US" sz="2400" dirty="0">
              <a:latin typeface="Consolas" panose="020B0609020204030204" pitchFamily="49" charset="0"/>
              <a:cs typeface="Consolas" panose="020B0609020204030204" pitchFamily="49" charset="0"/>
            </a:endParaRPr>
          </a:p>
        </p:txBody>
      </p:sp>
      <p:cxnSp>
        <p:nvCxnSpPr>
          <p:cNvPr id="14" name="Curved Connector 13"/>
          <p:cNvCxnSpPr>
            <a:stCxn id="6" idx="3"/>
            <a:endCxn id="5" idx="3"/>
          </p:cNvCxnSpPr>
          <p:nvPr/>
        </p:nvCxnSpPr>
        <p:spPr>
          <a:xfrm flipV="1">
            <a:off x="7387025" y="1692204"/>
            <a:ext cx="12700" cy="2004195"/>
          </a:xfrm>
          <a:prstGeom prst="curvedConnector3">
            <a:avLst>
              <a:gd name="adj1" fmla="val 5467921"/>
            </a:avLst>
          </a:prstGeom>
          <a:ln w="57150">
            <a:solidFill>
              <a:schemeClr val="accent5"/>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488392" y="2463468"/>
            <a:ext cx="3190929" cy="461665"/>
          </a:xfrm>
          <a:prstGeom prst="rect">
            <a:avLst/>
          </a:prstGeom>
          <a:noFill/>
        </p:spPr>
        <p:txBody>
          <a:bodyPr wrap="square" rtlCol="0">
            <a:spAutoFit/>
          </a:bodyPr>
          <a:lstStyle/>
          <a:p>
            <a:r>
              <a:rPr lang="en-US" sz="2400" dirty="0" smtClean="0"/>
              <a:t>Fetch EDEK for </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ez</a:t>
            </a:r>
            <a:r>
              <a:rPr lang="en-US" sz="2400" dirty="0" smtClean="0">
                <a:latin typeface="Consolas" panose="020B0609020204030204" pitchFamily="49" charset="0"/>
                <a:cs typeface="Consolas" panose="020B0609020204030204" pitchFamily="49" charset="0"/>
              </a:rPr>
              <a:t>/</a:t>
            </a:r>
            <a:endParaRPr lang="en-US" sz="2400" dirty="0">
              <a:latin typeface="Consolas" panose="020B0609020204030204" pitchFamily="49" charset="0"/>
              <a:cs typeface="Consolas" panose="020B0609020204030204" pitchFamily="49" charset="0"/>
            </a:endParaRPr>
          </a:p>
        </p:txBody>
      </p:sp>
      <p:sp>
        <p:nvSpPr>
          <p:cNvPr id="23" name="Rounded Rectangle 22"/>
          <p:cNvSpPr/>
          <p:nvPr/>
        </p:nvSpPr>
        <p:spPr>
          <a:xfrm>
            <a:off x="9022807" y="3424666"/>
            <a:ext cx="1061049" cy="543464"/>
          </a:xfrm>
          <a:prstGeom prst="roundRect">
            <a:avLst/>
          </a:prstGeom>
          <a:solidFill>
            <a:schemeClr val="bg2">
              <a:lumMod val="90000"/>
            </a:schemeClr>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accent5"/>
                </a:solidFill>
              </a:rPr>
              <a:t>myFile</a:t>
            </a:r>
            <a:endParaRPr lang="en-US" dirty="0">
              <a:solidFill>
                <a:schemeClr val="accent5"/>
              </a:solidFill>
            </a:endParaRPr>
          </a:p>
        </p:txBody>
      </p:sp>
      <p:cxnSp>
        <p:nvCxnSpPr>
          <p:cNvPr id="24" name="Straight Arrow Connector 23"/>
          <p:cNvCxnSpPr>
            <a:stCxn id="6" idx="3"/>
            <a:endCxn id="23" idx="1"/>
          </p:cNvCxnSpPr>
          <p:nvPr/>
        </p:nvCxnSpPr>
        <p:spPr>
          <a:xfrm flipV="1">
            <a:off x="7387025" y="3696398"/>
            <a:ext cx="1635782" cy="1"/>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291" y="1249362"/>
            <a:ext cx="1456516" cy="76247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205" y="298199"/>
            <a:ext cx="1337368" cy="64263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865" y="1311947"/>
            <a:ext cx="1337368" cy="637302"/>
          </a:xfrm>
          <a:prstGeom prst="rect">
            <a:avLst/>
          </a:prstGeom>
        </p:spPr>
      </p:pic>
    </p:spTree>
    <p:extLst>
      <p:ext uri="{BB962C8B-B14F-4D97-AF65-F5344CB8AC3E}">
        <p14:creationId xmlns:p14="http://schemas.microsoft.com/office/powerpoint/2010/main" val="373862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2.71685E-6 -2.22222E-6 L 0.0254 0.07662 C 0.03113 0.09259 0.03413 0.1169 0.03413 0.1419 C 0.03413 0.17037 0.03113 0.19352 0.0254 0.20949 L -2.71685E-6 0.28519 " pathEditMode="relative" rAng="16200000" ptsTypes="FffFF">
                                      <p:cBhvr>
                                        <p:cTn id="36" dur="2000" fill="hold"/>
                                        <p:tgtEl>
                                          <p:spTgt spid="22"/>
                                        </p:tgtEl>
                                        <p:attrNameLst>
                                          <p:attrName>ppt_x</p:attrName>
                                          <p:attrName>ppt_y</p:attrName>
                                        </p:attrNameLst>
                                      </p:cBhvr>
                                      <p:rCtr x="1706" y="14259"/>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013 0.28542 L 0.1008 0.42014 " pathEditMode="relative" rAng="0" ptsTypes="AA">
                                      <p:cBhvr>
                                        <p:cTn id="46" dur="2000" fill="hold"/>
                                        <p:tgtEl>
                                          <p:spTgt spid="22"/>
                                        </p:tgtEl>
                                        <p:attrNameLst>
                                          <p:attrName>ppt_x</p:attrName>
                                          <p:attrName>ppt_y</p:attrName>
                                        </p:attrNameLst>
                                      </p:cBhvr>
                                      <p:rCtr x="5040" y="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Encrypted File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cxnSp>
        <p:nvCxnSpPr>
          <p:cNvPr id="9" name="Straight Arrow Connector 8"/>
          <p:cNvCxnSpPr>
            <a:stCxn id="4" idx="3"/>
            <a:endCxn id="6" idx="1"/>
          </p:cNvCxnSpPr>
          <p:nvPr/>
        </p:nvCxnSpPr>
        <p:spPr>
          <a:xfrm>
            <a:off x="3045148" y="3696399"/>
            <a:ext cx="2685605" cy="0"/>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13165" y="3948979"/>
            <a:ext cx="1949570" cy="830997"/>
          </a:xfrm>
          <a:prstGeom prst="rect">
            <a:avLst/>
          </a:prstGeom>
          <a:noFill/>
        </p:spPr>
        <p:txBody>
          <a:bodyPr wrap="square" rtlCol="0">
            <a:spAutoFit/>
          </a:bodyPr>
          <a:lstStyle/>
          <a:p>
            <a:r>
              <a:rPr lang="en-US" sz="2400" dirty="0" smtClean="0">
                <a:latin typeface="Consolas" panose="020B0609020204030204" pitchFamily="49" charset="0"/>
                <a:cs typeface="Consolas" panose="020B0609020204030204" pitchFamily="49" charset="0"/>
              </a:rPr>
              <a:t>create /</a:t>
            </a:r>
            <a:r>
              <a:rPr lang="en-US" sz="2400" dirty="0" err="1" smtClean="0">
                <a:latin typeface="Consolas" panose="020B0609020204030204" pitchFamily="49" charset="0"/>
                <a:cs typeface="Consolas" panose="020B0609020204030204" pitchFamily="49" charset="0"/>
              </a:rPr>
              <a:t>ez</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myFile</a:t>
            </a:r>
            <a:endParaRPr lang="en-US" sz="2400" dirty="0">
              <a:latin typeface="Consolas" panose="020B0609020204030204" pitchFamily="49" charset="0"/>
              <a:cs typeface="Consolas" panose="020B0609020204030204" pitchFamily="49" charset="0"/>
            </a:endParaRPr>
          </a:p>
        </p:txBody>
      </p:sp>
      <p:cxnSp>
        <p:nvCxnSpPr>
          <p:cNvPr id="14" name="Curved Connector 13"/>
          <p:cNvCxnSpPr>
            <a:stCxn id="6" idx="3"/>
            <a:endCxn id="5" idx="3"/>
          </p:cNvCxnSpPr>
          <p:nvPr/>
        </p:nvCxnSpPr>
        <p:spPr>
          <a:xfrm flipV="1">
            <a:off x="7387025" y="1692204"/>
            <a:ext cx="12700" cy="2004195"/>
          </a:xfrm>
          <a:prstGeom prst="curvedConnector3">
            <a:avLst>
              <a:gd name="adj1" fmla="val 5467921"/>
            </a:avLst>
          </a:prstGeom>
          <a:ln w="57150">
            <a:solidFill>
              <a:schemeClr val="accent5"/>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488392" y="2463468"/>
            <a:ext cx="3190929" cy="461665"/>
          </a:xfrm>
          <a:prstGeom prst="rect">
            <a:avLst/>
          </a:prstGeom>
          <a:noFill/>
        </p:spPr>
        <p:txBody>
          <a:bodyPr wrap="square" rtlCol="0">
            <a:spAutoFit/>
          </a:bodyPr>
          <a:lstStyle/>
          <a:p>
            <a:r>
              <a:rPr lang="en-US" sz="2400" dirty="0" smtClean="0"/>
              <a:t>Fetch EDEK for </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ez</a:t>
            </a:r>
            <a:r>
              <a:rPr lang="en-US" sz="2400" dirty="0" smtClean="0">
                <a:latin typeface="Consolas" panose="020B0609020204030204" pitchFamily="49" charset="0"/>
                <a:cs typeface="Consolas" panose="020B0609020204030204" pitchFamily="49" charset="0"/>
              </a:rPr>
              <a:t>/</a:t>
            </a:r>
            <a:endParaRPr lang="en-US" sz="2400" dirty="0">
              <a:latin typeface="Consolas" panose="020B0609020204030204" pitchFamily="49" charset="0"/>
              <a:cs typeface="Consolas" panose="020B0609020204030204" pitchFamily="49" charset="0"/>
            </a:endParaRPr>
          </a:p>
        </p:txBody>
      </p:sp>
      <p:sp>
        <p:nvSpPr>
          <p:cNvPr id="23" name="Rounded Rectangle 22"/>
          <p:cNvSpPr/>
          <p:nvPr/>
        </p:nvSpPr>
        <p:spPr>
          <a:xfrm>
            <a:off x="9022807" y="3424666"/>
            <a:ext cx="1061049" cy="543464"/>
          </a:xfrm>
          <a:prstGeom prst="roundRect">
            <a:avLst/>
          </a:prstGeom>
          <a:solidFill>
            <a:schemeClr val="bg2">
              <a:lumMod val="90000"/>
            </a:schemeClr>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accent5"/>
                </a:solidFill>
              </a:rPr>
              <a:t>myFile</a:t>
            </a:r>
            <a:endParaRPr lang="en-US" dirty="0">
              <a:solidFill>
                <a:schemeClr val="accent5"/>
              </a:solidFill>
            </a:endParaRPr>
          </a:p>
        </p:txBody>
      </p:sp>
      <p:cxnSp>
        <p:nvCxnSpPr>
          <p:cNvPr id="24" name="Straight Arrow Connector 23"/>
          <p:cNvCxnSpPr>
            <a:stCxn id="6" idx="3"/>
            <a:endCxn id="23" idx="1"/>
          </p:cNvCxnSpPr>
          <p:nvPr/>
        </p:nvCxnSpPr>
        <p:spPr>
          <a:xfrm flipV="1">
            <a:off x="7387025" y="3696398"/>
            <a:ext cx="1635782" cy="1"/>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569" y="4130583"/>
            <a:ext cx="1456516" cy="76247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79" y="4144967"/>
            <a:ext cx="1456516" cy="762472"/>
          </a:xfrm>
          <a:prstGeom prst="rect">
            <a:avLst/>
          </a:prstGeom>
        </p:spPr>
      </p:pic>
      <p:cxnSp>
        <p:nvCxnSpPr>
          <p:cNvPr id="16" name="Straight Arrow Connector 15"/>
          <p:cNvCxnSpPr>
            <a:stCxn id="4" idx="3"/>
            <a:endCxn id="5" idx="1"/>
          </p:cNvCxnSpPr>
          <p:nvPr/>
        </p:nvCxnSpPr>
        <p:spPr>
          <a:xfrm flipV="1">
            <a:off x="3045148" y="1692204"/>
            <a:ext cx="2685605" cy="2004195"/>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776" y="1290269"/>
            <a:ext cx="1337368" cy="637302"/>
          </a:xfrm>
          <a:prstGeom prst="rect">
            <a:avLst/>
          </a:prstGeom>
        </p:spPr>
      </p:pic>
      <p:sp>
        <p:nvSpPr>
          <p:cNvPr id="26" name="TextBox 25"/>
          <p:cNvSpPr txBox="1"/>
          <p:nvPr/>
        </p:nvSpPr>
        <p:spPr>
          <a:xfrm>
            <a:off x="1645173" y="1757121"/>
            <a:ext cx="2029680" cy="461665"/>
          </a:xfrm>
          <a:prstGeom prst="rect">
            <a:avLst/>
          </a:prstGeom>
          <a:noFill/>
        </p:spPr>
        <p:txBody>
          <a:bodyPr wrap="square" rtlCol="0">
            <a:spAutoFit/>
          </a:bodyPr>
          <a:lstStyle/>
          <a:p>
            <a:r>
              <a:rPr lang="en-US" sz="2400" dirty="0" smtClean="0"/>
              <a:t>Decrypt EDEK</a:t>
            </a:r>
            <a:endParaRPr lang="en-US" sz="2400" dirty="0">
              <a:latin typeface="Consolas" panose="020B0609020204030204" pitchFamily="49" charset="0"/>
              <a:cs typeface="Consolas" panose="020B0609020204030204" pitchFamily="49" charset="0"/>
            </a:endParaRPr>
          </a:p>
        </p:txBody>
      </p:sp>
      <p:cxnSp>
        <p:nvCxnSpPr>
          <p:cNvPr id="27" name="Straight Arrow Connector 26"/>
          <p:cNvCxnSpPr>
            <a:stCxn id="4" idx="3"/>
            <a:endCxn id="8" idx="1"/>
          </p:cNvCxnSpPr>
          <p:nvPr/>
        </p:nvCxnSpPr>
        <p:spPr>
          <a:xfrm>
            <a:off x="3045148" y="3696399"/>
            <a:ext cx="2685605" cy="2058838"/>
          </a:xfrm>
          <a:prstGeom prst="straightConnector1">
            <a:avLst/>
          </a:prstGeom>
          <a:ln w="57150">
            <a:solidFill>
              <a:schemeClr val="accent5"/>
            </a:solidFill>
            <a:tailEnd type="arrow"/>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66847" y="4893055"/>
            <a:ext cx="2380877" cy="830997"/>
          </a:xfrm>
          <a:prstGeom prst="rect">
            <a:avLst/>
          </a:prstGeom>
          <a:noFill/>
        </p:spPr>
        <p:txBody>
          <a:bodyPr wrap="square" rtlCol="0">
            <a:spAutoFit/>
          </a:bodyPr>
          <a:lstStyle/>
          <a:p>
            <a:r>
              <a:rPr lang="en-US" sz="2400" dirty="0" smtClean="0"/>
              <a:t>Write encrypted data</a:t>
            </a:r>
            <a:endParaRPr lang="en-US" sz="2400" dirty="0">
              <a:latin typeface="Consolas" panose="020B0609020204030204" pitchFamily="49" charset="0"/>
              <a:cs typeface="Consolas" panose="020B0609020204030204" pitchFamily="49" charset="0"/>
            </a:endParaRPr>
          </a:p>
        </p:txBody>
      </p:sp>
      <p:cxnSp>
        <p:nvCxnSpPr>
          <p:cNvPr id="30" name="Straight Arrow Connector 29"/>
          <p:cNvCxnSpPr>
            <a:endCxn id="29" idx="1"/>
          </p:cNvCxnSpPr>
          <p:nvPr/>
        </p:nvCxnSpPr>
        <p:spPr>
          <a:xfrm flipV="1">
            <a:off x="7387025" y="5824247"/>
            <a:ext cx="1635782" cy="1"/>
          </a:xfrm>
          <a:prstGeom prst="straightConnector1">
            <a:avLst/>
          </a:prstGeom>
          <a:ln w="57150">
            <a:solidFill>
              <a:schemeClr val="accent5"/>
            </a:solidFill>
            <a:tailEnd type="arrow"/>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9022807" y="5552515"/>
            <a:ext cx="1061049" cy="543464"/>
          </a:xfrm>
          <a:prstGeom prst="roundRect">
            <a:avLst/>
          </a:prstGeom>
          <a:solidFill>
            <a:schemeClr val="bg2">
              <a:lumMod val="90000"/>
            </a:schemeClr>
          </a:solidFill>
          <a:ln w="19050">
            <a:solidFill>
              <a:schemeClr val="bg2">
                <a:lumMod val="10000"/>
              </a:schemeClr>
            </a:solid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solidFill>
              </a:rPr>
              <a:t>File data</a:t>
            </a:r>
            <a:endParaRPr lang="en-US" dirty="0">
              <a:solidFill>
                <a:schemeClr val="accent5"/>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205" y="298199"/>
            <a:ext cx="1337368" cy="642631"/>
          </a:xfrm>
          <a:prstGeom prst="rect">
            <a:avLst/>
          </a:prstGeom>
        </p:spPr>
      </p:pic>
    </p:spTree>
    <p:extLst>
      <p:ext uri="{BB962C8B-B14F-4D97-AF65-F5344CB8AC3E}">
        <p14:creationId xmlns:p14="http://schemas.microsoft.com/office/powerpoint/2010/main" val="131026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4.07398E-6 -3.7037E-6 L -0.61579 0.02686 " pathEditMode="relative" rAng="0" ptsTypes="AA">
                                      <p:cBhvr>
                                        <p:cTn id="8" dur="2000" fill="hold"/>
                                        <p:tgtEl>
                                          <p:spTgt spid="15"/>
                                        </p:tgtEl>
                                        <p:attrNameLst>
                                          <p:attrName>ppt_x</p:attrName>
                                          <p:attrName>ppt_y</p:attrName>
                                        </p:attrNameLst>
                                      </p:cBhvr>
                                      <p:rCtr x="-30789" y="1343"/>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0.61579 0.02686 L -0.38213 -0.42592 " pathEditMode="relative" rAng="0" ptsTypes="AA">
                                      <p:cBhvr>
                                        <p:cTn id="28" dur="2000" fill="hold"/>
                                        <p:tgtEl>
                                          <p:spTgt spid="15"/>
                                        </p:tgtEl>
                                        <p:attrNameLst>
                                          <p:attrName>ppt_x</p:attrName>
                                          <p:attrName>ppt_y</p:attrName>
                                        </p:attrNameLst>
                                      </p:cBhvr>
                                      <p:rCtr x="11683" y="-22639"/>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26" presetClass="emph" presetSubtype="0" fill="hold" nodeType="withEffect">
                                  <p:stCondLst>
                                    <p:cond delay="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117 -0.00046 L -0.236 0.45186 " pathEditMode="relative" rAng="0" ptsTypes="AA">
                                      <p:cBhvr>
                                        <p:cTn id="43" dur="2000" fill="hold"/>
                                        <p:tgtEl>
                                          <p:spTgt spid="25"/>
                                        </p:tgtEl>
                                        <p:attrNameLst>
                                          <p:attrName>ppt_x</p:attrName>
                                          <p:attrName>ppt_y</p:attrName>
                                        </p:attrNameLst>
                                      </p:cBhvr>
                                      <p:rCtr x="-11748" y="22616"/>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6" grpId="0"/>
      <p:bldP spid="26" grpId="1"/>
      <p:bldP spid="28"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 Encrypted File</a:t>
            </a:r>
            <a:endParaRPr lang="en-US" dirty="0"/>
          </a:p>
        </p:txBody>
      </p:sp>
      <p:sp>
        <p:nvSpPr>
          <p:cNvPr id="4" name="Rectangle 3"/>
          <p:cNvSpPr/>
          <p:nvPr/>
        </p:nvSpPr>
        <p:spPr>
          <a:xfrm>
            <a:off x="974789" y="3070983"/>
            <a:ext cx="2070359" cy="1250831"/>
          </a:xfrm>
          <a:prstGeom prst="rect">
            <a:avLst/>
          </a:prstGeom>
          <a:solidFill>
            <a:schemeClr val="accent4">
              <a:lumMod val="60000"/>
              <a:lumOff val="40000"/>
            </a:schemeClr>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5" name="Rectangle 4"/>
          <p:cNvSpPr/>
          <p:nvPr/>
        </p:nvSpPr>
        <p:spPr>
          <a:xfrm>
            <a:off x="5730753" y="1066788"/>
            <a:ext cx="1656272" cy="12508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KMS</a:t>
            </a:r>
            <a:endParaRPr lang="en-US" sz="4800" dirty="0"/>
          </a:p>
        </p:txBody>
      </p:sp>
      <p:sp>
        <p:nvSpPr>
          <p:cNvPr id="6" name="Rectangle 5"/>
          <p:cNvSpPr/>
          <p:nvPr/>
        </p:nvSpPr>
        <p:spPr>
          <a:xfrm>
            <a:off x="5730753" y="3070983"/>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NN</a:t>
            </a:r>
            <a:endParaRPr lang="en-US" sz="4800" dirty="0"/>
          </a:p>
        </p:txBody>
      </p:sp>
      <p:sp>
        <p:nvSpPr>
          <p:cNvPr id="8" name="Rectangle 7"/>
          <p:cNvSpPr/>
          <p:nvPr/>
        </p:nvSpPr>
        <p:spPr>
          <a:xfrm>
            <a:off x="5730753" y="5129821"/>
            <a:ext cx="1656272" cy="1250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t>DN</a:t>
            </a:r>
            <a:endParaRPr lang="en-US" sz="4800" dirty="0"/>
          </a:p>
        </p:txBody>
      </p:sp>
      <p:cxnSp>
        <p:nvCxnSpPr>
          <p:cNvPr id="9" name="Straight Arrow Connector 8"/>
          <p:cNvCxnSpPr>
            <a:stCxn id="4" idx="3"/>
            <a:endCxn id="6" idx="1"/>
          </p:cNvCxnSpPr>
          <p:nvPr/>
        </p:nvCxnSpPr>
        <p:spPr>
          <a:xfrm>
            <a:off x="3045148" y="3696399"/>
            <a:ext cx="2685605" cy="0"/>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13165" y="3948979"/>
            <a:ext cx="1949570" cy="830997"/>
          </a:xfrm>
          <a:prstGeom prst="rect">
            <a:avLst/>
          </a:prstGeom>
          <a:noFill/>
        </p:spPr>
        <p:txBody>
          <a:bodyPr wrap="square" rtlCol="0">
            <a:spAutoFit/>
          </a:bodyPr>
          <a:lstStyle/>
          <a:p>
            <a:r>
              <a:rPr lang="en-US" sz="2400" dirty="0" smtClean="0">
                <a:latin typeface="Consolas" panose="020B0609020204030204" pitchFamily="49" charset="0"/>
                <a:cs typeface="Consolas" panose="020B0609020204030204" pitchFamily="49" charset="0"/>
              </a:rPr>
              <a:t>open /</a:t>
            </a:r>
            <a:r>
              <a:rPr lang="en-US" sz="2400" dirty="0" err="1" smtClean="0">
                <a:latin typeface="Consolas" panose="020B0609020204030204" pitchFamily="49" charset="0"/>
                <a:cs typeface="Consolas" panose="020B0609020204030204" pitchFamily="49" charset="0"/>
              </a:rPr>
              <a:t>ez</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myFile</a:t>
            </a:r>
            <a:endParaRPr lang="en-US" sz="2400" dirty="0">
              <a:latin typeface="Consolas" panose="020B0609020204030204" pitchFamily="49" charset="0"/>
              <a:cs typeface="Consolas" panose="020B0609020204030204" pitchFamily="49" charset="0"/>
            </a:endParaRPr>
          </a:p>
        </p:txBody>
      </p:sp>
      <p:sp>
        <p:nvSpPr>
          <p:cNvPr id="23" name="Rounded Rectangle 22"/>
          <p:cNvSpPr/>
          <p:nvPr/>
        </p:nvSpPr>
        <p:spPr>
          <a:xfrm>
            <a:off x="9022807" y="3424666"/>
            <a:ext cx="1061049" cy="543464"/>
          </a:xfrm>
          <a:prstGeom prst="roundRect">
            <a:avLst/>
          </a:prstGeom>
          <a:solidFill>
            <a:schemeClr val="bg2">
              <a:lumMod val="90000"/>
            </a:schemeClr>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accent5"/>
                </a:solidFill>
              </a:rPr>
              <a:t>myFile</a:t>
            </a:r>
            <a:endParaRPr lang="en-US" dirty="0">
              <a:solidFill>
                <a:schemeClr val="accent5"/>
              </a:solidFill>
            </a:endParaRPr>
          </a:p>
        </p:txBody>
      </p:sp>
      <p:cxnSp>
        <p:nvCxnSpPr>
          <p:cNvPr id="24" name="Straight Arrow Connector 23"/>
          <p:cNvCxnSpPr>
            <a:stCxn id="6" idx="3"/>
            <a:endCxn id="23" idx="1"/>
          </p:cNvCxnSpPr>
          <p:nvPr/>
        </p:nvCxnSpPr>
        <p:spPr>
          <a:xfrm flipV="1">
            <a:off x="7387025" y="3696398"/>
            <a:ext cx="1635782" cy="1"/>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569" y="4130583"/>
            <a:ext cx="1456516" cy="76247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79" y="4144967"/>
            <a:ext cx="1456516" cy="762472"/>
          </a:xfrm>
          <a:prstGeom prst="rect">
            <a:avLst/>
          </a:prstGeom>
        </p:spPr>
      </p:pic>
      <p:cxnSp>
        <p:nvCxnSpPr>
          <p:cNvPr id="16" name="Straight Arrow Connector 15"/>
          <p:cNvCxnSpPr>
            <a:stCxn id="4" idx="3"/>
            <a:endCxn id="5" idx="1"/>
          </p:cNvCxnSpPr>
          <p:nvPr/>
        </p:nvCxnSpPr>
        <p:spPr>
          <a:xfrm flipV="1">
            <a:off x="3045148" y="1692204"/>
            <a:ext cx="2685605" cy="2004195"/>
          </a:xfrm>
          <a:prstGeom prst="straightConnector1">
            <a:avLst/>
          </a:prstGeom>
          <a:ln w="571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776" y="1290269"/>
            <a:ext cx="1337368" cy="637302"/>
          </a:xfrm>
          <a:prstGeom prst="rect">
            <a:avLst/>
          </a:prstGeom>
        </p:spPr>
      </p:pic>
      <p:sp>
        <p:nvSpPr>
          <p:cNvPr id="26" name="TextBox 25"/>
          <p:cNvSpPr txBox="1"/>
          <p:nvPr/>
        </p:nvSpPr>
        <p:spPr>
          <a:xfrm>
            <a:off x="1645173" y="1757121"/>
            <a:ext cx="2029680" cy="461665"/>
          </a:xfrm>
          <a:prstGeom prst="rect">
            <a:avLst/>
          </a:prstGeom>
          <a:noFill/>
        </p:spPr>
        <p:txBody>
          <a:bodyPr wrap="square" rtlCol="0">
            <a:spAutoFit/>
          </a:bodyPr>
          <a:lstStyle/>
          <a:p>
            <a:r>
              <a:rPr lang="en-US" sz="2400" dirty="0" smtClean="0"/>
              <a:t>Decrypt EDEK</a:t>
            </a:r>
            <a:endParaRPr lang="en-US" sz="2400" dirty="0">
              <a:latin typeface="Consolas" panose="020B0609020204030204" pitchFamily="49" charset="0"/>
              <a:cs typeface="Consolas" panose="020B0609020204030204" pitchFamily="49" charset="0"/>
            </a:endParaRPr>
          </a:p>
        </p:txBody>
      </p:sp>
      <p:cxnSp>
        <p:nvCxnSpPr>
          <p:cNvPr id="27" name="Straight Arrow Connector 26"/>
          <p:cNvCxnSpPr>
            <a:stCxn id="4" idx="3"/>
            <a:endCxn id="8" idx="1"/>
          </p:cNvCxnSpPr>
          <p:nvPr/>
        </p:nvCxnSpPr>
        <p:spPr>
          <a:xfrm>
            <a:off x="3045148" y="3696399"/>
            <a:ext cx="2685605" cy="2058838"/>
          </a:xfrm>
          <a:prstGeom prst="straightConnector1">
            <a:avLst/>
          </a:prstGeom>
          <a:ln w="57150">
            <a:solidFill>
              <a:schemeClr val="accent5"/>
            </a:solidFill>
            <a:tailEnd type="arrow"/>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66847" y="4893055"/>
            <a:ext cx="2380877" cy="830997"/>
          </a:xfrm>
          <a:prstGeom prst="rect">
            <a:avLst/>
          </a:prstGeom>
          <a:noFill/>
        </p:spPr>
        <p:txBody>
          <a:bodyPr wrap="square" rtlCol="0">
            <a:spAutoFit/>
          </a:bodyPr>
          <a:lstStyle/>
          <a:p>
            <a:r>
              <a:rPr lang="en-US" sz="2400" dirty="0" smtClean="0"/>
              <a:t>Read encrypted data</a:t>
            </a:r>
            <a:endParaRPr lang="en-US" sz="2400" dirty="0">
              <a:latin typeface="Consolas" panose="020B0609020204030204" pitchFamily="49" charset="0"/>
              <a:cs typeface="Consolas" panose="020B0609020204030204" pitchFamily="49" charset="0"/>
            </a:endParaRPr>
          </a:p>
        </p:txBody>
      </p:sp>
      <p:cxnSp>
        <p:nvCxnSpPr>
          <p:cNvPr id="30" name="Straight Arrow Connector 29"/>
          <p:cNvCxnSpPr>
            <a:endCxn id="29" idx="1"/>
          </p:cNvCxnSpPr>
          <p:nvPr/>
        </p:nvCxnSpPr>
        <p:spPr>
          <a:xfrm flipV="1">
            <a:off x="7387025" y="5824247"/>
            <a:ext cx="1635782" cy="1"/>
          </a:xfrm>
          <a:prstGeom prst="straightConnector1">
            <a:avLst/>
          </a:prstGeom>
          <a:ln w="57150">
            <a:solidFill>
              <a:schemeClr val="accent5"/>
            </a:solidFill>
            <a:tailEnd type="arrow"/>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9022807" y="5552515"/>
            <a:ext cx="1061049" cy="543464"/>
          </a:xfrm>
          <a:prstGeom prst="roundRect">
            <a:avLst/>
          </a:prstGeom>
          <a:solidFill>
            <a:schemeClr val="bg2">
              <a:lumMod val="90000"/>
            </a:schemeClr>
          </a:solidFill>
          <a:ln w="19050">
            <a:solidFill>
              <a:schemeClr val="bg2">
                <a:lumMod val="10000"/>
              </a:schemeClr>
            </a:solid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solidFill>
              </a:rPr>
              <a:t>File data</a:t>
            </a:r>
            <a:endParaRPr lang="en-US" dirty="0">
              <a:solidFill>
                <a:schemeClr val="accent5"/>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205" y="298199"/>
            <a:ext cx="1337368" cy="642631"/>
          </a:xfrm>
          <a:prstGeom prst="rect">
            <a:avLst/>
          </a:prstGeom>
        </p:spPr>
      </p:pic>
      <p:sp>
        <p:nvSpPr>
          <p:cNvPr id="33" name="TextBox 32"/>
          <p:cNvSpPr txBox="1"/>
          <p:nvPr/>
        </p:nvSpPr>
        <p:spPr>
          <a:xfrm>
            <a:off x="2009968" y="4924240"/>
            <a:ext cx="2380877" cy="461665"/>
          </a:xfrm>
          <a:prstGeom prst="rect">
            <a:avLst/>
          </a:prstGeom>
          <a:noFill/>
        </p:spPr>
        <p:txBody>
          <a:bodyPr wrap="square" rtlCol="0">
            <a:spAutoFit/>
          </a:bodyPr>
          <a:lstStyle/>
          <a:p>
            <a:r>
              <a:rPr lang="en-US" sz="2400" dirty="0" smtClean="0"/>
              <a:t>Decrypt with DEK</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55313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4.07398E-6 -3.7037E-6 L -0.61579 0.02686 " pathEditMode="relative" rAng="0" ptsTypes="AA">
                                      <p:cBhvr>
                                        <p:cTn id="16" dur="2000" fill="hold"/>
                                        <p:tgtEl>
                                          <p:spTgt spid="15"/>
                                        </p:tgtEl>
                                        <p:attrNameLst>
                                          <p:attrName>ppt_x</p:attrName>
                                          <p:attrName>ppt_y</p:attrName>
                                        </p:attrNameLst>
                                      </p:cBhvr>
                                      <p:rCtr x="-30789" y="1343"/>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0.61579 0.02686 L -0.38213 -0.42592 " pathEditMode="relative" rAng="0" ptsTypes="AA">
                                      <p:cBhvr>
                                        <p:cTn id="32" dur="2000" fill="hold"/>
                                        <p:tgtEl>
                                          <p:spTgt spid="15"/>
                                        </p:tgtEl>
                                        <p:attrNameLst>
                                          <p:attrName>ppt_x</p:attrName>
                                          <p:attrName>ppt_y</p:attrName>
                                        </p:attrNameLst>
                                      </p:cBhvr>
                                      <p:rCtr x="11683" y="-22639"/>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6" presetClass="emph" presetSubtype="0" fill="hold" nodeType="withEffect">
                                  <p:stCondLst>
                                    <p:cond delay="0"/>
                                  </p:stCondLst>
                                  <p:childTnLst>
                                    <p:animEffect transition="out" filter="fade">
                                      <p:cBhvr>
                                        <p:cTn id="42" dur="500" tmFilter="0, 0; .2, .5; .8, .5; 1, 0"/>
                                        <p:tgtEl>
                                          <p:spTgt spid="31"/>
                                        </p:tgtEl>
                                      </p:cBhvr>
                                    </p:animEffect>
                                    <p:animScale>
                                      <p:cBhvr>
                                        <p:cTn id="43" dur="250" autoRev="1" fill="hold"/>
                                        <p:tgtEl>
                                          <p:spTgt spid="3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00117 -0.00046 L -0.236 0.45186 " pathEditMode="relative" rAng="0" ptsTypes="AA">
                                      <p:cBhvr>
                                        <p:cTn id="47" dur="2000" fill="hold"/>
                                        <p:tgtEl>
                                          <p:spTgt spid="25"/>
                                        </p:tgtEl>
                                        <p:attrNameLst>
                                          <p:attrName>ppt_x</p:attrName>
                                          <p:attrName>ppt_y</p:attrName>
                                        </p:attrNameLst>
                                      </p:cBhvr>
                                      <p:rCtr x="-11748" y="22616"/>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26" presetClass="emph" presetSubtype="0" fill="hold" nodeType="with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childTnLst>
                          </p:cTn>
                        </p:par>
                        <p:par>
                          <p:cTn id="75" fill="hold">
                            <p:stCondLst>
                              <p:cond delay="500"/>
                            </p:stCondLst>
                            <p:childTnLst>
                              <p:par>
                                <p:cTn id="76" presetID="26" presetClass="emph" presetSubtype="0" fill="hold" nodeType="afterEffect">
                                  <p:stCondLst>
                                    <p:cond delay="0"/>
                                  </p:stCondLst>
                                  <p:childTnLst>
                                    <p:animEffect transition="out" filter="fade">
                                      <p:cBhvr>
                                        <p:cTn id="77" dur="500" tmFilter="0, 0; .2, .5; .8, .5; 1, 0"/>
                                        <p:tgtEl>
                                          <p:spTgt spid="25"/>
                                        </p:tgtEl>
                                      </p:cBhvr>
                                    </p:animEffect>
                                    <p:animScale>
                                      <p:cBhvr>
                                        <p:cTn id="78" dur="250" autoRev="1" fill="hold"/>
                                        <p:tgtEl>
                                          <p:spTgt spid="25"/>
                                        </p:tgtEl>
                                      </p:cBhvr>
                                      <p:by x="105000" y="105000"/>
                                    </p:animScale>
                                  </p:childTnLst>
                                </p:cTn>
                              </p:par>
                            </p:childTnLst>
                          </p:cTn>
                        </p:par>
                        <p:par>
                          <p:cTn id="79" fill="hold">
                            <p:stCondLst>
                              <p:cond delay="1000"/>
                            </p:stCondLst>
                            <p:childTnLst>
                              <p:par>
                                <p:cTn id="80" presetID="26" presetClass="emph" presetSubtype="0" fill="hold" nodeType="afterEffect">
                                  <p:stCondLst>
                                    <p:cond delay="0"/>
                                  </p:stCondLst>
                                  <p:childTnLst>
                                    <p:animEffect transition="out" filter="fade">
                                      <p:cBhvr>
                                        <p:cTn id="81" dur="500" tmFilter="0, 0; .2, .5; .8, .5; 1, 0"/>
                                        <p:tgtEl>
                                          <p:spTgt spid="25"/>
                                        </p:tgtEl>
                                      </p:cBhvr>
                                    </p:animEffect>
                                    <p:animScale>
                                      <p:cBhvr>
                                        <p:cTn id="8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P spid="26" grpId="0"/>
      <p:bldP spid="26" grpId="1"/>
      <p:bldP spid="28" grpId="0"/>
      <p:bldP spid="28" grpId="1"/>
      <p:bldP spid="29"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Handling</a:t>
            </a:r>
            <a:endParaRPr lang="en-US" dirty="0"/>
          </a:p>
        </p:txBody>
      </p:sp>
      <p:sp>
        <p:nvSpPr>
          <p:cNvPr id="3" name="Text Placeholder 2"/>
          <p:cNvSpPr>
            <a:spLocks noGrp="1"/>
          </p:cNvSpPr>
          <p:nvPr>
            <p:ph type="body" sz="quarter" idx="10"/>
          </p:nvPr>
        </p:nvSpPr>
        <p:spPr/>
        <p:txBody>
          <a:bodyPr/>
          <a:lstStyle/>
          <a:p>
            <a:r>
              <a:rPr lang="en-US" dirty="0" smtClean="0"/>
              <a:t>Writing a file</a:t>
            </a:r>
          </a:p>
          <a:p>
            <a:pPr lvl="1"/>
            <a:r>
              <a:rPr lang="en-US" dirty="0" smtClean="0"/>
              <a:t>Client asks </a:t>
            </a:r>
            <a:r>
              <a:rPr lang="en-US" dirty="0" err="1" smtClean="0"/>
              <a:t>NameNode</a:t>
            </a:r>
            <a:r>
              <a:rPr lang="en-US" dirty="0" smtClean="0"/>
              <a:t> to create a file in an EZ</a:t>
            </a:r>
          </a:p>
          <a:p>
            <a:pPr lvl="1"/>
            <a:r>
              <a:rPr lang="en-US" dirty="0" err="1" smtClean="0"/>
              <a:t>NameNode</a:t>
            </a:r>
            <a:r>
              <a:rPr lang="en-US" dirty="0" smtClean="0"/>
              <a:t> gets a new EDEK from KMS</a:t>
            </a:r>
          </a:p>
          <a:p>
            <a:pPr lvl="1"/>
            <a:r>
              <a:rPr lang="en-US" dirty="0" err="1" smtClean="0"/>
              <a:t>NameNode</a:t>
            </a:r>
            <a:r>
              <a:rPr lang="en-US" dirty="0" smtClean="0"/>
              <a:t> stores EDEK in file’s </a:t>
            </a:r>
            <a:r>
              <a:rPr lang="en-US" dirty="0" err="1" smtClean="0"/>
              <a:t>xattr</a:t>
            </a:r>
            <a:r>
              <a:rPr lang="en-US" dirty="0" smtClean="0"/>
              <a:t> and returns EDEK to client</a:t>
            </a:r>
          </a:p>
          <a:p>
            <a:pPr lvl="1"/>
            <a:r>
              <a:rPr lang="en-US" dirty="0" smtClean="0"/>
              <a:t>Client asks KMS to decrypt EDEK</a:t>
            </a:r>
          </a:p>
          <a:p>
            <a:pPr lvl="1"/>
            <a:r>
              <a:rPr lang="en-US" dirty="0" smtClean="0"/>
              <a:t>KMS decrypts EDEK and returns DEK to client</a:t>
            </a:r>
          </a:p>
          <a:p>
            <a:pPr lvl="1"/>
            <a:r>
              <a:rPr lang="en-US" dirty="0" smtClean="0"/>
              <a:t>Client uses DEK to encrypt file data</a:t>
            </a:r>
          </a:p>
        </p:txBody>
      </p:sp>
    </p:spTree>
    <p:extLst>
      <p:ext uri="{BB962C8B-B14F-4D97-AF65-F5344CB8AC3E}">
        <p14:creationId xmlns:p14="http://schemas.microsoft.com/office/powerpoint/2010/main" val="112038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Handling</a:t>
            </a:r>
            <a:endParaRPr lang="en-US" dirty="0"/>
          </a:p>
        </p:txBody>
      </p:sp>
      <p:sp>
        <p:nvSpPr>
          <p:cNvPr id="3" name="Text Placeholder 2"/>
          <p:cNvSpPr>
            <a:spLocks noGrp="1"/>
          </p:cNvSpPr>
          <p:nvPr>
            <p:ph type="body" sz="quarter" idx="10"/>
          </p:nvPr>
        </p:nvSpPr>
        <p:spPr/>
        <p:txBody>
          <a:bodyPr/>
          <a:lstStyle/>
          <a:p>
            <a:r>
              <a:rPr lang="en-US" dirty="0" smtClean="0"/>
              <a:t>Reading a file</a:t>
            </a:r>
          </a:p>
          <a:p>
            <a:pPr lvl="1"/>
            <a:r>
              <a:rPr lang="en-US" dirty="0" smtClean="0"/>
              <a:t>Client asks </a:t>
            </a:r>
            <a:r>
              <a:rPr lang="en-US" dirty="0" err="1" smtClean="0"/>
              <a:t>NameNode</a:t>
            </a:r>
            <a:r>
              <a:rPr lang="en-US" dirty="0" smtClean="0"/>
              <a:t> for file’s EDEK</a:t>
            </a:r>
          </a:p>
          <a:p>
            <a:pPr lvl="1"/>
            <a:r>
              <a:rPr lang="en-US" dirty="0" smtClean="0"/>
              <a:t>Client asks KMS to decrypt EDEK</a:t>
            </a:r>
          </a:p>
          <a:p>
            <a:pPr lvl="1"/>
            <a:r>
              <a:rPr lang="en-US" dirty="0" smtClean="0"/>
              <a:t>KMS decrypts EDEK and returns DEK to client</a:t>
            </a:r>
          </a:p>
          <a:p>
            <a:pPr lvl="1"/>
            <a:r>
              <a:rPr lang="en-US" dirty="0" smtClean="0"/>
              <a:t>Client uses DEK to decrypt data</a:t>
            </a:r>
          </a:p>
        </p:txBody>
      </p:sp>
    </p:spTree>
    <p:extLst>
      <p:ext uri="{BB962C8B-B14F-4D97-AF65-F5344CB8AC3E}">
        <p14:creationId xmlns:p14="http://schemas.microsoft.com/office/powerpoint/2010/main" val="132289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741942"/>
          </a:xfrm>
          <a:prstGeom prst="rect">
            <a:avLst/>
          </a:prstGeom>
        </p:spPr>
      </p:pic>
    </p:spTree>
    <p:extLst>
      <p:ext uri="{BB962C8B-B14F-4D97-AF65-F5344CB8AC3E}">
        <p14:creationId xmlns:p14="http://schemas.microsoft.com/office/powerpoint/2010/main" val="317365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Granular Access Controls</a:t>
            </a:r>
            <a:endParaRPr lang="en-US" dirty="0"/>
          </a:p>
        </p:txBody>
      </p:sp>
      <p:sp>
        <p:nvSpPr>
          <p:cNvPr id="3" name="Text Placeholder 2"/>
          <p:cNvSpPr>
            <a:spLocks noGrp="1"/>
          </p:cNvSpPr>
          <p:nvPr>
            <p:ph type="body" sz="quarter" idx="10"/>
          </p:nvPr>
        </p:nvSpPr>
        <p:spPr/>
        <p:txBody>
          <a:bodyPr/>
          <a:lstStyle/>
          <a:p>
            <a:r>
              <a:rPr lang="en-US" dirty="0" smtClean="0"/>
              <a:t>Granular HDFS-level access controls</a:t>
            </a:r>
          </a:p>
          <a:p>
            <a:pPr lvl="1"/>
            <a:r>
              <a:rPr lang="en-US" dirty="0" smtClean="0"/>
              <a:t>Controls access to encrypted </a:t>
            </a:r>
            <a:r>
              <a:rPr lang="en-US" dirty="0" err="1" smtClean="0"/>
              <a:t>ciphertext</a:t>
            </a:r>
            <a:endParaRPr lang="en-US" dirty="0" smtClean="0"/>
          </a:p>
          <a:p>
            <a:pPr lvl="1"/>
            <a:r>
              <a:rPr lang="en-US" dirty="0" smtClean="0"/>
              <a:t>HDFS ACLs and Unix-like permissions</a:t>
            </a:r>
          </a:p>
          <a:p>
            <a:r>
              <a:rPr lang="en-US" dirty="0" smtClean="0"/>
              <a:t>Granular KMS-level access controls</a:t>
            </a:r>
          </a:p>
          <a:p>
            <a:pPr lvl="1"/>
            <a:r>
              <a:rPr lang="en-US" dirty="0" smtClean="0"/>
              <a:t>Per-EZ key ACLs</a:t>
            </a:r>
          </a:p>
          <a:p>
            <a:pPr lvl="1"/>
            <a:r>
              <a:rPr lang="en-US" dirty="0" smtClean="0"/>
              <a:t>Per-operation ACLs (generate and decrypt EDEKs)</a:t>
            </a:r>
          </a:p>
          <a:p>
            <a:pPr lvl="2"/>
            <a:r>
              <a:rPr lang="en-US" dirty="0" smtClean="0"/>
              <a:t>Whitelist and blacklist</a:t>
            </a:r>
          </a:p>
          <a:p>
            <a:pPr lvl="1"/>
            <a:r>
              <a:rPr lang="en-US" dirty="0" smtClean="0"/>
              <a:t>See our docs</a:t>
            </a:r>
          </a:p>
          <a:p>
            <a:endParaRPr lang="en-US" dirty="0"/>
          </a:p>
        </p:txBody>
      </p:sp>
    </p:spTree>
    <p:extLst>
      <p:ext uri="{BB962C8B-B14F-4D97-AF65-F5344CB8AC3E}">
        <p14:creationId xmlns:p14="http://schemas.microsoft.com/office/powerpoint/2010/main" val="82952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Vectors</a:t>
            </a:r>
            <a:endParaRPr lang="en-US" dirty="0"/>
          </a:p>
        </p:txBody>
      </p:sp>
      <p:sp>
        <p:nvSpPr>
          <p:cNvPr id="3" name="Text Placeholder 2"/>
          <p:cNvSpPr>
            <a:spLocks noGrp="1"/>
          </p:cNvSpPr>
          <p:nvPr>
            <p:ph type="body" sz="quarter" idx="10"/>
          </p:nvPr>
        </p:nvSpPr>
        <p:spPr/>
        <p:txBody>
          <a:bodyPr/>
          <a:lstStyle/>
          <a:p>
            <a:r>
              <a:rPr lang="en-US" dirty="0" smtClean="0"/>
              <a:t>Compromised EZ key</a:t>
            </a:r>
          </a:p>
          <a:p>
            <a:pPr lvl="1"/>
            <a:r>
              <a:rPr lang="en-US" dirty="0" smtClean="0"/>
              <a:t>Also requires EDEK and </a:t>
            </a:r>
            <a:r>
              <a:rPr lang="en-US" dirty="0" err="1" smtClean="0"/>
              <a:t>ciphertext</a:t>
            </a:r>
            <a:endParaRPr lang="en-US" dirty="0"/>
          </a:p>
          <a:p>
            <a:pPr lvl="1"/>
            <a:r>
              <a:rPr lang="en-US" dirty="0" smtClean="0"/>
              <a:t>Only leaks a single zone</a:t>
            </a:r>
          </a:p>
          <a:p>
            <a:r>
              <a:rPr lang="en-US" dirty="0" smtClean="0"/>
              <a:t>Compromised EDEK</a:t>
            </a:r>
          </a:p>
          <a:p>
            <a:pPr lvl="1"/>
            <a:r>
              <a:rPr lang="en-US" dirty="0" smtClean="0"/>
              <a:t>Also requires EZ key and </a:t>
            </a:r>
            <a:r>
              <a:rPr lang="en-US" dirty="0" err="1" smtClean="0"/>
              <a:t>ciphertext</a:t>
            </a:r>
            <a:endParaRPr lang="en-US" dirty="0" smtClean="0"/>
          </a:p>
          <a:p>
            <a:pPr lvl="1"/>
            <a:r>
              <a:rPr lang="en-US" dirty="0" smtClean="0"/>
              <a:t>Only leaks a single file</a:t>
            </a:r>
          </a:p>
          <a:p>
            <a:r>
              <a:rPr lang="en-US" dirty="0" smtClean="0"/>
              <a:t>Compromised </a:t>
            </a:r>
            <a:r>
              <a:rPr lang="en-US" dirty="0" err="1" smtClean="0"/>
              <a:t>ciphertext</a:t>
            </a:r>
            <a:endParaRPr lang="en-US" dirty="0" smtClean="0"/>
          </a:p>
          <a:p>
            <a:pPr lvl="1"/>
            <a:r>
              <a:rPr lang="en-US" dirty="0" smtClean="0"/>
              <a:t>Also requires corresponding EZ key and EDEK</a:t>
            </a:r>
            <a:endParaRPr lang="en-US" dirty="0"/>
          </a:p>
          <a:p>
            <a:pPr lvl="1"/>
            <a:r>
              <a:rPr lang="en-US" dirty="0" smtClean="0"/>
              <a:t>Only leaks a single file</a:t>
            </a:r>
          </a:p>
        </p:txBody>
      </p:sp>
    </p:spTree>
    <p:extLst>
      <p:ext uri="{BB962C8B-B14F-4D97-AF65-F5344CB8AC3E}">
        <p14:creationId xmlns:p14="http://schemas.microsoft.com/office/powerpoint/2010/main" val="404074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Quickstart</a:t>
            </a:r>
            <a:r>
              <a:rPr lang="en-US" dirty="0" smtClean="0"/>
              <a:t>: Create a key and an EZ</a:t>
            </a:r>
            <a:endParaRPr lang="en-US" dirty="0"/>
          </a:p>
        </p:txBody>
      </p:sp>
      <p:sp>
        <p:nvSpPr>
          <p:cNvPr id="3" name="Text Placeholder 2"/>
          <p:cNvSpPr>
            <a:spLocks noGrp="1"/>
          </p:cNvSpPr>
          <p:nvPr>
            <p:ph type="body" sz="quarter" idx="10"/>
          </p:nvPr>
        </p:nvSpPr>
        <p:spPr/>
        <p:txBody>
          <a:bodyPr/>
          <a:lstStyle/>
          <a:p>
            <a:pPr marL="288925" lvl="1" indent="0">
              <a:buNone/>
            </a:pPr>
            <a:r>
              <a:rPr lang="en-US" b="1" dirty="0" smtClean="0">
                <a:latin typeface="Courier New" panose="02070309020205020404" pitchFamily="49" charset="0"/>
                <a:cs typeface="Courier New" panose="02070309020205020404" pitchFamily="49" charset="0"/>
              </a:rPr>
              <a:t>$ # as the key administrator user</a:t>
            </a: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key create </a:t>
            </a:r>
            <a:r>
              <a:rPr lang="en-US" b="1" dirty="0" err="1" smtClean="0">
                <a:latin typeface="Courier New" panose="02070309020205020404" pitchFamily="49" charset="0"/>
                <a:cs typeface="Courier New" panose="02070309020205020404" pitchFamily="49" charset="0"/>
              </a:rPr>
              <a:t>mykey</a:t>
            </a:r>
            <a:endParaRPr lang="en-US" dirty="0"/>
          </a:p>
          <a:p>
            <a:endParaRPr lang="en-US" dirty="0" smtClean="0"/>
          </a:p>
          <a:p>
            <a:pPr marL="288925" lvl="1" indent="0">
              <a:buNone/>
            </a:pPr>
            <a:r>
              <a:rPr lang="en-US" b="1" dirty="0" smtClean="0">
                <a:latin typeface="Courier New" panose="02070309020205020404" pitchFamily="49" charset="0"/>
                <a:cs typeface="Courier New" panose="02070309020205020404" pitchFamily="49" charset="0"/>
              </a:rPr>
              <a:t>$ # as the HDFS administrator user</a:t>
            </a: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mkdir</a:t>
            </a:r>
            <a:r>
              <a:rPr lang="en-US" b="1" dirty="0">
                <a:latin typeface="Courier New" panose="02070309020205020404" pitchFamily="49" charset="0"/>
                <a:cs typeface="Courier New" panose="02070309020205020404" pitchFamily="49" charset="0"/>
              </a:rPr>
              <a:t> /users/</a:t>
            </a:r>
            <a:r>
              <a:rPr lang="en-US" b="1" dirty="0" err="1">
                <a:latin typeface="Courier New" panose="02070309020205020404" pitchFamily="49" charset="0"/>
                <a:cs typeface="Courier New" panose="02070309020205020404" pitchFamily="49" charset="0"/>
              </a:rPr>
              <a:t>cwl</a:t>
            </a:r>
            <a:r>
              <a:rPr lang="en-US" b="1" dirty="0">
                <a:latin typeface="Courier New" panose="02070309020205020404" pitchFamily="49" charset="0"/>
                <a:cs typeface="Courier New" panose="02070309020205020404" pitchFamily="49" charset="0"/>
              </a:rPr>
              <a:t>/my-</a:t>
            </a:r>
            <a:r>
              <a:rPr lang="en-US" b="1" dirty="0" err="1">
                <a:latin typeface="Courier New" panose="02070309020205020404" pitchFamily="49" charset="0"/>
                <a:cs typeface="Courier New" panose="02070309020205020404" pitchFamily="49" charset="0"/>
              </a:rPr>
              <a:t>ez</a:t>
            </a:r>
            <a:endParaRPr lang="en-US" b="1" dirty="0">
              <a:latin typeface="Courier New" panose="02070309020205020404" pitchFamily="49" charset="0"/>
              <a:cs typeface="Courier New" panose="02070309020205020404" pitchFamily="49" charset="0"/>
            </a:endParaRP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chown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cwl</a:t>
            </a:r>
            <a:r>
              <a:rPr lang="en-US" b="1" dirty="0">
                <a:latin typeface="Courier New" panose="02070309020205020404" pitchFamily="49" charset="0"/>
                <a:cs typeface="Courier New" panose="02070309020205020404" pitchFamily="49" charset="0"/>
              </a:rPr>
              <a:t> /users/</a:t>
            </a:r>
            <a:r>
              <a:rPr lang="en-US" b="1" dirty="0" err="1">
                <a:latin typeface="Courier New" panose="02070309020205020404" pitchFamily="49" charset="0"/>
                <a:cs typeface="Courier New" panose="02070309020205020404" pitchFamily="49" charset="0"/>
              </a:rPr>
              <a:t>cwl</a:t>
            </a:r>
            <a:r>
              <a:rPr lang="en-US" b="1" dirty="0">
                <a:latin typeface="Courier New" panose="02070309020205020404" pitchFamily="49" charset="0"/>
                <a:cs typeface="Courier New" panose="02070309020205020404" pitchFamily="49" charset="0"/>
              </a:rPr>
              <a:t>/my-</a:t>
            </a:r>
            <a:r>
              <a:rPr lang="en-US" b="1" dirty="0" err="1">
                <a:latin typeface="Courier New" panose="02070309020205020404" pitchFamily="49" charset="0"/>
                <a:cs typeface="Courier New" panose="02070309020205020404" pitchFamily="49" charset="0"/>
              </a:rPr>
              <a:t>ez</a:t>
            </a:r>
            <a:endParaRPr lang="en-US" b="1" dirty="0">
              <a:latin typeface="Courier New" panose="02070309020205020404" pitchFamily="49" charset="0"/>
              <a:cs typeface="Courier New" panose="02070309020205020404" pitchFamily="49" charset="0"/>
            </a:endParaRP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chmod</a:t>
            </a:r>
            <a:r>
              <a:rPr lang="en-US" b="1" dirty="0">
                <a:latin typeface="Courier New" panose="02070309020205020404" pitchFamily="49" charset="0"/>
                <a:cs typeface="Courier New" panose="02070309020205020404" pitchFamily="49" charset="0"/>
              </a:rPr>
              <a:t> 700 /users/</a:t>
            </a:r>
            <a:r>
              <a:rPr lang="en-US" b="1" dirty="0" err="1">
                <a:latin typeface="Courier New" panose="02070309020205020404" pitchFamily="49" charset="0"/>
                <a:cs typeface="Courier New" panose="02070309020205020404" pitchFamily="49" charset="0"/>
              </a:rPr>
              <a:t>cwl</a:t>
            </a:r>
            <a:r>
              <a:rPr lang="en-US" b="1" dirty="0">
                <a:latin typeface="Courier New" panose="02070309020205020404" pitchFamily="49" charset="0"/>
                <a:cs typeface="Courier New" panose="02070309020205020404" pitchFamily="49" charset="0"/>
              </a:rPr>
              <a:t>/my-</a:t>
            </a:r>
            <a:r>
              <a:rPr lang="en-US" b="1" dirty="0" err="1">
                <a:latin typeface="Courier New" panose="02070309020205020404" pitchFamily="49" charset="0"/>
                <a:cs typeface="Courier New" panose="02070309020205020404" pitchFamily="49" charset="0"/>
              </a:rPr>
              <a:t>ez</a:t>
            </a:r>
            <a:endParaRPr lang="en-US" b="1" dirty="0">
              <a:latin typeface="Courier New" panose="02070309020205020404" pitchFamily="49" charset="0"/>
              <a:cs typeface="Courier New" panose="02070309020205020404" pitchFamily="49" charset="0"/>
            </a:endParaRP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crypto –</a:t>
            </a:r>
            <a:r>
              <a:rPr lang="en-US" b="1" dirty="0" err="1">
                <a:latin typeface="Courier New" panose="02070309020205020404" pitchFamily="49" charset="0"/>
                <a:cs typeface="Courier New" panose="02070309020205020404" pitchFamily="49" charset="0"/>
              </a:rPr>
              <a:t>createZone</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keyName</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mykey</a:t>
            </a:r>
            <a:r>
              <a:rPr lang="en-US" b="1" dirty="0" smtClean="0">
                <a:latin typeface="Courier New" panose="02070309020205020404" pitchFamily="49" charset="0"/>
                <a:cs typeface="Courier New" panose="02070309020205020404" pitchFamily="49" charset="0"/>
              </a:rPr>
              <a:t> \</a:t>
            </a:r>
          </a:p>
          <a:p>
            <a:pPr marL="288925" lvl="1" indent="0">
              <a:buNone/>
            </a:pPr>
            <a:r>
              <a:rPr lang="en-US" b="1" dirty="0" smtClean="0">
                <a:latin typeface="Courier New" panose="02070309020205020404" pitchFamily="49" charset="0"/>
                <a:cs typeface="Courier New" panose="02070309020205020404" pitchFamily="49" charset="0"/>
              </a:rPr>
              <a:t>                –path /users/</a:t>
            </a:r>
            <a:r>
              <a:rPr lang="en-US" b="1" dirty="0" err="1" smtClean="0">
                <a:latin typeface="Courier New" panose="02070309020205020404" pitchFamily="49" charset="0"/>
                <a:cs typeface="Courier New" panose="02070309020205020404" pitchFamily="49" charset="0"/>
              </a:rPr>
              <a:t>cwl</a:t>
            </a:r>
            <a:r>
              <a:rPr lang="en-US" b="1" dirty="0" smtClean="0">
                <a:latin typeface="Courier New" panose="02070309020205020404" pitchFamily="49" charset="0"/>
                <a:cs typeface="Courier New" panose="02070309020205020404" pitchFamily="49" charset="0"/>
              </a:rPr>
              <a:t>/my-</a:t>
            </a:r>
            <a:r>
              <a:rPr lang="en-US" b="1" dirty="0" err="1" smtClean="0">
                <a:latin typeface="Courier New" panose="02070309020205020404" pitchFamily="49" charset="0"/>
                <a:cs typeface="Courier New" panose="02070309020205020404" pitchFamily="49" charset="0"/>
              </a:rPr>
              <a:t>ez</a:t>
            </a:r>
            <a:endParaRPr lang="en-US" b="1" dirty="0" smtClean="0">
              <a:latin typeface="Courier New" panose="02070309020205020404" pitchFamily="49" charset="0"/>
              <a:cs typeface="Courier New" panose="02070309020205020404" pitchFamily="49" charset="0"/>
            </a:endParaRPr>
          </a:p>
          <a:p>
            <a:pPr lvl="1"/>
            <a:endParaRPr lang="en-US" dirty="0" smtClean="0"/>
          </a:p>
          <a:p>
            <a:pPr lvl="1"/>
            <a:endParaRPr lang="en-US" dirty="0"/>
          </a:p>
        </p:txBody>
      </p:sp>
    </p:spTree>
    <p:extLst>
      <p:ext uri="{BB962C8B-B14F-4D97-AF65-F5344CB8AC3E}">
        <p14:creationId xmlns:p14="http://schemas.microsoft.com/office/powerpoint/2010/main" val="76571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Quickstart</a:t>
            </a:r>
            <a:r>
              <a:rPr lang="en-US" dirty="0" smtClean="0"/>
              <a:t>: put and get a file into the EZ</a:t>
            </a:r>
            <a:endParaRPr lang="en-US" dirty="0"/>
          </a:p>
        </p:txBody>
      </p:sp>
      <p:sp>
        <p:nvSpPr>
          <p:cNvPr id="3" name="Text Placeholder 2"/>
          <p:cNvSpPr>
            <a:spLocks noGrp="1"/>
          </p:cNvSpPr>
          <p:nvPr>
            <p:ph type="body" sz="quarter" idx="10"/>
          </p:nvPr>
        </p:nvSpPr>
        <p:spPr/>
        <p:txBody>
          <a:bodyPr/>
          <a:lstStyle/>
          <a:p>
            <a:pPr marL="288925" lvl="1" indent="0">
              <a:buNone/>
            </a:pPr>
            <a:r>
              <a:rPr lang="en-US" b="1" dirty="0" smtClean="0">
                <a:latin typeface="Courier New" panose="02070309020205020404" pitchFamily="49" charset="0"/>
                <a:cs typeface="Courier New" panose="02070309020205020404" pitchFamily="49" charset="0"/>
              </a:rPr>
              <a:t>$ # as the encryption user</a:t>
            </a:r>
          </a:p>
          <a:p>
            <a:pPr marL="288925" lvl="1" indent="0">
              <a:buNone/>
            </a:pPr>
            <a:r>
              <a:rPr lang="en-US" b="1" dirty="0" smtClean="0">
                <a:latin typeface="Courier New" panose="02070309020205020404" pitchFamily="49" charset="0"/>
                <a:cs typeface="Courier New" panose="02070309020205020404" pitchFamily="49" charset="0"/>
              </a:rPr>
              <a:t>$ echo “hello world” &gt; hello-world.txt</a:t>
            </a: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–put hello-world.txt /users/</a:t>
            </a:r>
            <a:r>
              <a:rPr lang="en-US" b="1" dirty="0" err="1" smtClean="0">
                <a:latin typeface="Courier New" panose="02070309020205020404" pitchFamily="49" charset="0"/>
                <a:cs typeface="Courier New" panose="02070309020205020404" pitchFamily="49" charset="0"/>
              </a:rPr>
              <a:t>cwl</a:t>
            </a:r>
            <a:r>
              <a:rPr lang="en-US" b="1" dirty="0" smtClean="0">
                <a:latin typeface="Courier New" panose="02070309020205020404" pitchFamily="49" charset="0"/>
                <a:cs typeface="Courier New" panose="02070309020205020404" pitchFamily="49" charset="0"/>
              </a:rPr>
              <a:t>/my-</a:t>
            </a:r>
            <a:r>
              <a:rPr lang="en-US" b="1" dirty="0" err="1" smtClean="0">
                <a:latin typeface="Courier New" panose="02070309020205020404" pitchFamily="49" charset="0"/>
                <a:cs typeface="Courier New" panose="02070309020205020404" pitchFamily="49" charset="0"/>
              </a:rPr>
              <a:t>ez</a:t>
            </a:r>
            <a:r>
              <a:rPr lang="en-US" b="1" dirty="0" smtClean="0">
                <a:latin typeface="Courier New" panose="02070309020205020404" pitchFamily="49" charset="0"/>
                <a:cs typeface="Courier New" panose="02070309020205020404" pitchFamily="49" charset="0"/>
              </a:rPr>
              <a:t>/</a:t>
            </a: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–cat /users/</a:t>
            </a:r>
            <a:r>
              <a:rPr lang="en-US" b="1" dirty="0" err="1" smtClean="0">
                <a:latin typeface="Courier New" panose="02070309020205020404" pitchFamily="49" charset="0"/>
                <a:cs typeface="Courier New" panose="02070309020205020404" pitchFamily="49" charset="0"/>
              </a:rPr>
              <a:t>cwl</a:t>
            </a:r>
            <a:r>
              <a:rPr lang="en-US" b="1" dirty="0" smtClean="0">
                <a:latin typeface="Courier New" panose="02070309020205020404" pitchFamily="49" charset="0"/>
                <a:cs typeface="Courier New" panose="02070309020205020404" pitchFamily="49" charset="0"/>
              </a:rPr>
              <a:t>/my-</a:t>
            </a:r>
            <a:r>
              <a:rPr lang="en-US" b="1" dirty="0" err="1" smtClean="0">
                <a:latin typeface="Courier New" panose="02070309020205020404" pitchFamily="49" charset="0"/>
                <a:cs typeface="Courier New" panose="02070309020205020404" pitchFamily="49" charset="0"/>
              </a:rPr>
              <a:t>ez</a:t>
            </a:r>
            <a:r>
              <a:rPr lang="en-US" b="1" dirty="0" smtClean="0">
                <a:latin typeface="Courier New" panose="02070309020205020404" pitchFamily="49" charset="0"/>
                <a:cs typeface="Courier New" panose="02070309020205020404" pitchFamily="49" charset="0"/>
              </a:rPr>
              <a:t>/hello-world.txt</a:t>
            </a:r>
          </a:p>
          <a:p>
            <a:pPr marL="288925" lvl="1" indent="0">
              <a:buNone/>
            </a:pPr>
            <a:r>
              <a:rPr lang="en-US" b="1" dirty="0" smtClean="0">
                <a:latin typeface="Courier New" panose="02070309020205020404" pitchFamily="49" charset="0"/>
                <a:cs typeface="Courier New" panose="02070309020205020404" pitchFamily="49" charset="0"/>
              </a:rPr>
              <a:t>hello world</a:t>
            </a:r>
          </a:p>
          <a:p>
            <a:pPr marL="288925" lvl="1" indent="0">
              <a:buNone/>
            </a:pPr>
            <a:r>
              <a:rPr lang="en-US" b="1" dirty="0">
                <a:latin typeface="Courier New" panose="02070309020205020404" pitchFamily="49" charset="0"/>
                <a:cs typeface="Courier New" panose="02070309020205020404" pitchFamily="49" charset="0"/>
              </a:rPr>
              <a:t>$</a:t>
            </a:r>
            <a:endParaRPr lang="en-US" dirty="0" smtClean="0"/>
          </a:p>
          <a:p>
            <a:pPr lvl="1"/>
            <a:endParaRPr lang="en-US" b="1" dirty="0" smtClean="0">
              <a:latin typeface="Courier New" panose="02070309020205020404" pitchFamily="49" charset="0"/>
              <a:cs typeface="Courier New" panose="02070309020205020404" pitchFamily="49" charset="0"/>
            </a:endParaRPr>
          </a:p>
          <a:p>
            <a:pPr lvl="1"/>
            <a:endParaRPr lang="en-US" dirty="0" smtClean="0"/>
          </a:p>
          <a:p>
            <a:pPr lvl="1"/>
            <a:endParaRPr lang="en-US" dirty="0"/>
          </a:p>
        </p:txBody>
      </p:sp>
    </p:spTree>
    <p:extLst>
      <p:ext uri="{BB962C8B-B14F-4D97-AF65-F5344CB8AC3E}">
        <p14:creationId xmlns:p14="http://schemas.microsoft.com/office/powerpoint/2010/main" val="14399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Quickstart</a:t>
            </a:r>
            <a:r>
              <a:rPr lang="en-US" dirty="0" smtClean="0"/>
              <a:t>: verify the file is encrypted</a:t>
            </a:r>
            <a:endParaRPr lang="en-US" dirty="0"/>
          </a:p>
        </p:txBody>
      </p:sp>
      <p:sp>
        <p:nvSpPr>
          <p:cNvPr id="3" name="Text Placeholder 2"/>
          <p:cNvSpPr>
            <a:spLocks noGrp="1"/>
          </p:cNvSpPr>
          <p:nvPr>
            <p:ph type="body" sz="quarter" idx="10"/>
          </p:nvPr>
        </p:nvSpPr>
        <p:spPr/>
        <p:txBody>
          <a:bodyPr/>
          <a:lstStyle/>
          <a:p>
            <a:pPr marL="288925" lvl="1" indent="0">
              <a:buNone/>
            </a:pPr>
            <a:r>
              <a:rPr lang="en-US" b="1" dirty="0" smtClean="0">
                <a:latin typeface="Courier New" panose="02070309020205020404" pitchFamily="49" charset="0"/>
                <a:cs typeface="Courier New" panose="02070309020205020404" pitchFamily="49" charset="0"/>
              </a:rPr>
              <a:t>$ # as the HDFS admin</a:t>
            </a:r>
          </a:p>
          <a:p>
            <a:pPr marL="288925" lvl="1"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 fs </a:t>
            </a:r>
            <a:r>
              <a:rPr lang="en-US" b="1" dirty="0">
                <a:latin typeface="Courier New" panose="02070309020205020404" pitchFamily="49" charset="0"/>
                <a:cs typeface="Courier New" panose="02070309020205020404" pitchFamily="49" charset="0"/>
              </a:rPr>
              <a:t>–cat </a:t>
            </a:r>
            <a:r>
              <a:rPr lang="en-US" b="1" dirty="0" smtClean="0">
                <a:latin typeface="Courier New" panose="02070309020205020404" pitchFamily="49" charset="0"/>
                <a:cs typeface="Courier New" panose="02070309020205020404" pitchFamily="49" charset="0"/>
              </a:rPr>
              <a:t>\</a:t>
            </a:r>
          </a:p>
          <a:p>
            <a:pPr marL="288925" lvl="1" indent="0">
              <a:buNone/>
            </a:pPr>
            <a:r>
              <a:rPr lang="en-US" b="1">
                <a:latin typeface="Courier New" panose="02070309020205020404" pitchFamily="49" charset="0"/>
                <a:cs typeface="Courier New" panose="02070309020205020404" pitchFamily="49" charset="0"/>
              </a:rPr>
              <a:t> </a:t>
            </a:r>
            <a:r>
              <a:rPr lang="en-US" b="1"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reserved/raw/users/</a:t>
            </a:r>
            <a:r>
              <a:rPr lang="en-US" b="1" dirty="0" err="1" smtClean="0">
                <a:latin typeface="Courier New" panose="02070309020205020404" pitchFamily="49" charset="0"/>
                <a:cs typeface="Courier New" panose="02070309020205020404" pitchFamily="49" charset="0"/>
              </a:rPr>
              <a:t>cwl</a:t>
            </a:r>
            <a:r>
              <a:rPr lang="en-US" b="1" dirty="0" smtClean="0">
                <a:latin typeface="Courier New" panose="02070309020205020404" pitchFamily="49" charset="0"/>
                <a:cs typeface="Courier New" panose="02070309020205020404" pitchFamily="49" charset="0"/>
              </a:rPr>
              <a:t>/my-</a:t>
            </a:r>
            <a:r>
              <a:rPr lang="en-US" b="1" dirty="0" err="1" smtClean="0">
                <a:latin typeface="Courier New" panose="02070309020205020404" pitchFamily="49" charset="0"/>
                <a:cs typeface="Courier New" panose="02070309020205020404" pitchFamily="49" charset="0"/>
              </a:rPr>
              <a:t>ez</a:t>
            </a:r>
            <a:r>
              <a:rPr lang="en-US" b="1" dirty="0" smtClean="0">
                <a:latin typeface="Courier New" panose="02070309020205020404" pitchFamily="49" charset="0"/>
                <a:cs typeface="Courier New" panose="02070309020205020404" pitchFamily="49" charset="0"/>
              </a:rPr>
              <a:t>/hello-world.txt</a:t>
            </a:r>
          </a:p>
          <a:p>
            <a:pPr marL="288925" lvl="1" indent="0">
              <a:buNone/>
            </a:pPr>
            <a:r>
              <a:rPr lang="ja-JP" altLang="en-US" b="1" dirty="0" smtClean="0">
                <a:latin typeface="Courier New" panose="02070309020205020404" pitchFamily="49" charset="0"/>
                <a:cs typeface="Courier New" panose="02070309020205020404" pitchFamily="49" charset="0"/>
              </a:rPr>
              <a:t>��</a:t>
            </a:r>
            <a:r>
              <a:rPr lang="ja-JP" altLang="en-US" b="1" dirty="0">
                <a:latin typeface="Courier New" panose="02070309020205020404" pitchFamily="49" charset="0"/>
                <a:cs typeface="Courier New" panose="02070309020205020404" pitchFamily="49" charset="0"/>
              </a:rPr>
              <a:t>嶗</a:t>
            </a:r>
            <a:r>
              <a:rPr lang="en-US" altLang="ja-JP" b="1" dirty="0">
                <a:latin typeface="Courier New" panose="02070309020205020404" pitchFamily="49" charset="0"/>
                <a:cs typeface="Courier New" panose="02070309020205020404" pitchFamily="49" charset="0"/>
              </a:rPr>
              <a:t>]</a:t>
            </a:r>
            <a:r>
              <a:rPr lang="syr-SY" b="1" dirty="0">
                <a:latin typeface="Courier New" panose="02070309020205020404" pitchFamily="49" charset="0"/>
                <a:cs typeface="Courier New" panose="02070309020205020404" pitchFamily="49" charset="0"/>
              </a:rPr>
              <a:t>ܙ</a:t>
            </a:r>
            <a:r>
              <a:rPr lang="en-US" b="1" dirty="0">
                <a:latin typeface="Courier New" panose="02070309020205020404" pitchFamily="49" charset="0"/>
                <a:cs typeface="Courier New" panose="02070309020205020404" pitchFamily="49" charset="0"/>
              </a:rPr>
              <a:t>N^���+</a:t>
            </a:r>
            <a:r>
              <a:rPr lang="en-US" b="1" dirty="0" smtClean="0">
                <a:latin typeface="Courier New" panose="02070309020205020404" pitchFamily="49" charset="0"/>
                <a:cs typeface="Courier New" panose="02070309020205020404" pitchFamily="49" charset="0"/>
              </a:rPr>
              <a:t>���</a:t>
            </a:r>
            <a:endParaRPr lang="en-US" dirty="0" smtClean="0"/>
          </a:p>
          <a:p>
            <a:pPr marL="288925" lvl="1" indent="0">
              <a:buNone/>
            </a:pPr>
            <a:r>
              <a:rPr lang="en-US" b="1" dirty="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pPr lvl="1"/>
            <a:endParaRPr lang="en-US" dirty="0" smtClean="0"/>
          </a:p>
          <a:p>
            <a:pPr lvl="1"/>
            <a:endParaRPr lang="en-US" dirty="0"/>
          </a:p>
        </p:txBody>
      </p:sp>
    </p:spTree>
    <p:extLst>
      <p:ext uri="{BB962C8B-B14F-4D97-AF65-F5344CB8AC3E}">
        <p14:creationId xmlns:p14="http://schemas.microsoft.com/office/powerpoint/2010/main" val="23196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Ciphers</a:t>
            </a:r>
            <a:endParaRPr lang="en-US" dirty="0"/>
          </a:p>
        </p:txBody>
      </p:sp>
      <p:sp>
        <p:nvSpPr>
          <p:cNvPr id="3" name="Text Placeholder 2"/>
          <p:cNvSpPr>
            <a:spLocks noGrp="1"/>
          </p:cNvSpPr>
          <p:nvPr>
            <p:ph type="body" sz="quarter" idx="10"/>
          </p:nvPr>
        </p:nvSpPr>
        <p:spPr/>
        <p:txBody>
          <a:bodyPr/>
          <a:lstStyle/>
          <a:p>
            <a:r>
              <a:rPr lang="en-US" dirty="0" smtClean="0"/>
              <a:t>Currently, only AES-CTR is implemented</a:t>
            </a:r>
          </a:p>
          <a:p>
            <a:pPr lvl="1"/>
            <a:r>
              <a:rPr lang="en-US" dirty="0" smtClean="0"/>
              <a:t>128 or 256 bit keys</a:t>
            </a:r>
          </a:p>
          <a:p>
            <a:r>
              <a:rPr lang="en-US" dirty="0" smtClean="0"/>
              <a:t>Cipher </a:t>
            </a:r>
            <a:r>
              <a:rPr lang="en-US" dirty="0"/>
              <a:t>is designed to be </a:t>
            </a:r>
            <a:r>
              <a:rPr lang="en-US" dirty="0" smtClean="0"/>
              <a:t>pluggable</a:t>
            </a:r>
          </a:p>
          <a:p>
            <a:r>
              <a:rPr lang="en-US" dirty="0" smtClean="0"/>
              <a:t>Other ciphers are future work</a:t>
            </a:r>
          </a:p>
          <a:p>
            <a:pPr lvl="1"/>
            <a:r>
              <a:rPr lang="en-US" dirty="0" smtClean="0"/>
              <a:t>AES-GCM would provide authenticated encryption</a:t>
            </a:r>
          </a:p>
          <a:p>
            <a:pPr lvl="1"/>
            <a:r>
              <a:rPr lang="en-US" dirty="0" smtClean="0"/>
              <a:t>Great place for contributions!</a:t>
            </a:r>
            <a:endParaRPr lang="en-US" dirty="0"/>
          </a:p>
        </p:txBody>
      </p:sp>
    </p:spTree>
    <p:extLst>
      <p:ext uri="{BB962C8B-B14F-4D97-AF65-F5344CB8AC3E}">
        <p14:creationId xmlns:p14="http://schemas.microsoft.com/office/powerpoint/2010/main" val="32434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AES-NI Hardware Acceleration</a:t>
            </a:r>
            <a:endParaRPr lang="en-US" dirty="0"/>
          </a:p>
        </p:txBody>
      </p:sp>
      <p:sp>
        <p:nvSpPr>
          <p:cNvPr id="3" name="Text Placeholder 2"/>
          <p:cNvSpPr>
            <a:spLocks noGrp="1"/>
          </p:cNvSpPr>
          <p:nvPr>
            <p:ph type="body" sz="quarter" idx="10"/>
          </p:nvPr>
        </p:nvSpPr>
        <p:spPr/>
        <p:txBody>
          <a:bodyPr/>
          <a:lstStyle/>
          <a:p>
            <a:r>
              <a:rPr lang="en-US" dirty="0"/>
              <a:t>Joint work with Intel </a:t>
            </a:r>
            <a:r>
              <a:rPr lang="en-US" dirty="0" smtClean="0"/>
              <a:t>engineers</a:t>
            </a:r>
          </a:p>
          <a:p>
            <a:r>
              <a:rPr lang="en-US" dirty="0" smtClean="0"/>
              <a:t>Two implementations of AES-CTR</a:t>
            </a:r>
          </a:p>
          <a:p>
            <a:pPr lvl="1"/>
            <a:r>
              <a:rPr lang="en-US" dirty="0" smtClean="0"/>
              <a:t>JCE software implementation</a:t>
            </a:r>
          </a:p>
          <a:p>
            <a:pPr lvl="1"/>
            <a:r>
              <a:rPr lang="en-US" dirty="0" smtClean="0"/>
              <a:t>OpenSSL hardware-accelerated AES-NI implementation</a:t>
            </a:r>
          </a:p>
          <a:p>
            <a:r>
              <a:rPr lang="en-US" dirty="0" smtClean="0"/>
              <a:t>AES-NI is available in </a:t>
            </a:r>
            <a:r>
              <a:rPr lang="en-US" dirty="0" err="1" smtClean="0"/>
              <a:t>Westmere</a:t>
            </a:r>
            <a:r>
              <a:rPr lang="en-US" dirty="0" smtClean="0"/>
              <a:t> (2010) and newer Intel CPUs</a:t>
            </a:r>
          </a:p>
          <a:p>
            <a:r>
              <a:rPr lang="en-US" dirty="0" smtClean="0"/>
              <a:t>AES-NI further optimized in </a:t>
            </a:r>
            <a:r>
              <a:rPr lang="en-US" dirty="0" err="1" smtClean="0"/>
              <a:t>Haswell</a:t>
            </a:r>
            <a:r>
              <a:rPr lang="en-US" dirty="0" smtClean="0"/>
              <a:t> (2013)</a:t>
            </a:r>
          </a:p>
          <a:p>
            <a:endParaRPr lang="en-US" sz="2800" dirty="0" smtClean="0">
              <a:solidFill>
                <a:schemeClr val="tx1"/>
              </a:solidFill>
            </a:endParaRPr>
          </a:p>
        </p:txBody>
      </p:sp>
    </p:spTree>
    <p:extLst>
      <p:ext uri="{BB962C8B-B14F-4D97-AF65-F5344CB8AC3E}">
        <p14:creationId xmlns:p14="http://schemas.microsoft.com/office/powerpoint/2010/main" val="400713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Microbenchmark</a:t>
            </a:r>
            <a:r>
              <a:rPr lang="en-US" dirty="0"/>
              <a:t>: Encrypt/Decrypt 1GB Byte Array</a:t>
            </a:r>
          </a:p>
        </p:txBody>
      </p:sp>
      <p:sp>
        <p:nvSpPr>
          <p:cNvPr id="3" name="Text Placeholder 2"/>
          <p:cNvSpPr>
            <a:spLocks noGrp="1"/>
          </p:cNvSpPr>
          <p:nvPr>
            <p:ph type="body" sz="quarter" idx="10"/>
          </p:nvPr>
        </p:nvSpPr>
        <p:spPr/>
        <p:txBody>
          <a:bodyPr/>
          <a:lstStyle/>
          <a:p>
            <a:r>
              <a:rPr lang="en-US" dirty="0" smtClean="0"/>
              <a:t>How much faster is AES-NI accelerated AES-CTR?</a:t>
            </a:r>
          </a:p>
          <a:p>
            <a:r>
              <a:rPr lang="en-US" dirty="0" smtClean="0"/>
              <a:t>Encrypt and decrypt a 1GB byte array</a:t>
            </a:r>
          </a:p>
          <a:p>
            <a:pPr lvl="1"/>
            <a:r>
              <a:rPr lang="en-US" dirty="0" smtClean="0"/>
              <a:t>Single-threaded</a:t>
            </a:r>
          </a:p>
          <a:p>
            <a:pPr lvl="1"/>
            <a:r>
              <a:rPr lang="en-US" dirty="0" smtClean="0"/>
              <a:t>Run locally on a single </a:t>
            </a:r>
            <a:r>
              <a:rPr lang="en-US" dirty="0" err="1" smtClean="0"/>
              <a:t>Haswell</a:t>
            </a:r>
            <a:r>
              <a:rPr lang="en-US" dirty="0" smtClean="0"/>
              <a:t> machine</a:t>
            </a:r>
          </a:p>
          <a:p>
            <a:pPr lvl="1"/>
            <a:r>
              <a:rPr lang="en-US" dirty="0" smtClean="0"/>
              <a:t>Excludes HDFS overheads (</a:t>
            </a:r>
            <a:r>
              <a:rPr lang="en-US" dirty="0" err="1" smtClean="0"/>
              <a:t>checksumming</a:t>
            </a:r>
            <a:r>
              <a:rPr lang="en-US" dirty="0" smtClean="0"/>
              <a:t>, network, copies)</a:t>
            </a:r>
          </a:p>
        </p:txBody>
      </p:sp>
    </p:spTree>
    <p:extLst>
      <p:ext uri="{BB962C8B-B14F-4D97-AF65-F5344CB8AC3E}">
        <p14:creationId xmlns:p14="http://schemas.microsoft.com/office/powerpoint/2010/main" val="316901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358335725"/>
              </p:ext>
            </p:extLst>
          </p:nvPr>
        </p:nvGraphicFramePr>
        <p:xfrm>
          <a:off x="0" y="1517817"/>
          <a:ext cx="11611156"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9651700">
            <a:off x="4851400" y="2400300"/>
            <a:ext cx="3251200" cy="1754326"/>
          </a:xfrm>
          <a:prstGeom prst="rect">
            <a:avLst/>
          </a:prstGeom>
          <a:noFill/>
        </p:spPr>
        <p:txBody>
          <a:bodyPr wrap="square" rtlCol="0">
            <a:spAutoFit/>
          </a:bodyPr>
          <a:lstStyle/>
          <a:p>
            <a:r>
              <a:rPr lang="en-US" sz="5400" dirty="0" smtClean="0"/>
              <a:t>16x speedup</a:t>
            </a:r>
            <a:endParaRPr lang="en-US" sz="5400" dirty="0"/>
          </a:p>
        </p:txBody>
      </p:sp>
      <p:sp>
        <p:nvSpPr>
          <p:cNvPr id="5" name="Title 4"/>
          <p:cNvSpPr>
            <a:spLocks noGrp="1"/>
          </p:cNvSpPr>
          <p:nvPr>
            <p:ph type="title"/>
          </p:nvPr>
        </p:nvSpPr>
        <p:spPr/>
        <p:txBody>
          <a:bodyPr/>
          <a:lstStyle/>
          <a:p>
            <a:r>
              <a:rPr lang="en-US" dirty="0" err="1" smtClean="0"/>
              <a:t>Microbenchmark</a:t>
            </a:r>
            <a:r>
              <a:rPr lang="en-US" dirty="0" smtClean="0"/>
              <a:t>: Encrypt/Decrypt 1GB </a:t>
            </a:r>
            <a:r>
              <a:rPr lang="en-US" dirty="0"/>
              <a:t>B</a:t>
            </a:r>
            <a:r>
              <a:rPr lang="en-US" dirty="0" smtClean="0"/>
              <a:t>yte Array</a:t>
            </a:r>
            <a:endParaRPr lang="en-US" dirty="0"/>
          </a:p>
        </p:txBody>
      </p:sp>
    </p:spTree>
    <p:extLst>
      <p:ext uri="{BB962C8B-B14F-4D97-AF65-F5344CB8AC3E}">
        <p14:creationId xmlns:p14="http://schemas.microsoft.com/office/powerpoint/2010/main" val="206849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Macrobenchmark</a:t>
            </a:r>
            <a:r>
              <a:rPr lang="en-US" dirty="0" smtClean="0"/>
              <a:t>: </a:t>
            </a:r>
            <a:r>
              <a:rPr lang="en-US" dirty="0" err="1" smtClean="0"/>
              <a:t>TestDFSIO</a:t>
            </a:r>
            <a:endParaRPr lang="en-US" dirty="0"/>
          </a:p>
        </p:txBody>
      </p:sp>
      <p:sp>
        <p:nvSpPr>
          <p:cNvPr id="3" name="Text Placeholder 2"/>
          <p:cNvSpPr>
            <a:spLocks noGrp="1"/>
          </p:cNvSpPr>
          <p:nvPr>
            <p:ph type="body" sz="quarter" idx="10"/>
          </p:nvPr>
        </p:nvSpPr>
        <p:spPr/>
        <p:txBody>
          <a:bodyPr/>
          <a:lstStyle/>
          <a:p>
            <a:r>
              <a:rPr lang="en-US" dirty="0" smtClean="0"/>
              <a:t>What is the overhead of using encryption?</a:t>
            </a:r>
          </a:p>
          <a:p>
            <a:r>
              <a:rPr lang="en-US" dirty="0" err="1" smtClean="0"/>
              <a:t>TestDFSIO</a:t>
            </a:r>
            <a:endParaRPr lang="en-US" dirty="0" smtClean="0"/>
          </a:p>
          <a:p>
            <a:pPr lvl="1"/>
            <a:r>
              <a:rPr lang="en-US" dirty="0" smtClean="0"/>
              <a:t>IO-heavy benchmark</a:t>
            </a:r>
          </a:p>
          <a:p>
            <a:pPr lvl="1"/>
            <a:r>
              <a:rPr lang="en-US" dirty="0" smtClean="0"/>
              <a:t>Reading and writing 300GB files</a:t>
            </a:r>
          </a:p>
          <a:p>
            <a:pPr lvl="1"/>
            <a:r>
              <a:rPr lang="en-US" dirty="0" smtClean="0"/>
              <a:t>Encrypted vs. unencrypted</a:t>
            </a:r>
          </a:p>
          <a:p>
            <a:r>
              <a:rPr lang="en-US" dirty="0" smtClean="0"/>
              <a:t>Cluster setup</a:t>
            </a:r>
          </a:p>
          <a:p>
            <a:pPr lvl="1"/>
            <a:r>
              <a:rPr lang="en-US" dirty="0" smtClean="0"/>
              <a:t>3 </a:t>
            </a:r>
            <a:r>
              <a:rPr lang="en-US" dirty="0" err="1" smtClean="0"/>
              <a:t>datanodes</a:t>
            </a:r>
            <a:r>
              <a:rPr lang="en-US" dirty="0" smtClean="0"/>
              <a:t>, so all reads are local</a:t>
            </a:r>
          </a:p>
          <a:p>
            <a:pPr lvl="1"/>
            <a:r>
              <a:rPr lang="en-US" dirty="0" smtClean="0"/>
              <a:t>64GB memory, so </a:t>
            </a:r>
            <a:r>
              <a:rPr lang="en-US" dirty="0" err="1" smtClean="0"/>
              <a:t>datasize</a:t>
            </a:r>
            <a:r>
              <a:rPr lang="en-US" dirty="0" smtClean="0"/>
              <a:t> larger than memory</a:t>
            </a:r>
          </a:p>
          <a:p>
            <a:pPr lvl="1"/>
            <a:r>
              <a:rPr lang="en-US" dirty="0" smtClean="0"/>
              <a:t>OpenSSL enabled, with </a:t>
            </a:r>
            <a:r>
              <a:rPr lang="en-US" dirty="0" err="1" smtClean="0"/>
              <a:t>Haswell</a:t>
            </a:r>
            <a:r>
              <a:rPr lang="en-US" dirty="0" smtClean="0"/>
              <a:t> AES-NI optimizations</a:t>
            </a:r>
          </a:p>
        </p:txBody>
      </p:sp>
    </p:spTree>
    <p:extLst>
      <p:ext uri="{BB962C8B-B14F-4D97-AF65-F5344CB8AC3E}">
        <p14:creationId xmlns:p14="http://schemas.microsoft.com/office/powerpoint/2010/main" val="3212423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Encryption</a:t>
            </a:r>
            <a:endParaRPr lang="en-US" dirty="0"/>
          </a:p>
        </p:txBody>
      </p:sp>
      <p:sp>
        <p:nvSpPr>
          <p:cNvPr id="3" name="Text Placeholder 2"/>
          <p:cNvSpPr>
            <a:spLocks noGrp="1"/>
          </p:cNvSpPr>
          <p:nvPr>
            <p:ph type="body" sz="quarter" idx="10"/>
          </p:nvPr>
        </p:nvSpPr>
        <p:spPr/>
        <p:txBody>
          <a:bodyPr/>
          <a:lstStyle/>
          <a:p>
            <a:r>
              <a:rPr lang="en-US" dirty="0" smtClean="0"/>
              <a:t>Information leaks affect 10s to 100s of millions of people</a:t>
            </a:r>
          </a:p>
          <a:p>
            <a:pPr lvl="1"/>
            <a:r>
              <a:rPr lang="en-US" dirty="0"/>
              <a:t>Personally identifiable information (PII)</a:t>
            </a:r>
          </a:p>
          <a:p>
            <a:pPr lvl="1"/>
            <a:r>
              <a:rPr lang="en-US" dirty="0"/>
              <a:t>Credit cards, SSNs, account </a:t>
            </a:r>
            <a:r>
              <a:rPr lang="en-US" dirty="0" smtClean="0"/>
              <a:t>logins</a:t>
            </a:r>
          </a:p>
          <a:p>
            <a:r>
              <a:rPr lang="en-US" dirty="0" smtClean="0"/>
              <a:t>Encryption would have prevented some of these leaks</a:t>
            </a:r>
          </a:p>
          <a:p>
            <a:r>
              <a:rPr lang="en-US" dirty="0" smtClean="0"/>
              <a:t>Encryption is a regulatory requirement for many business sectors</a:t>
            </a:r>
          </a:p>
          <a:p>
            <a:pPr lvl="1"/>
            <a:r>
              <a:rPr lang="en-US" dirty="0" smtClean="0"/>
              <a:t>Finance (PCI DSS)</a:t>
            </a:r>
          </a:p>
          <a:p>
            <a:pPr lvl="1"/>
            <a:r>
              <a:rPr lang="en-US" dirty="0" smtClean="0"/>
              <a:t>Government (Data Protection Directive)</a:t>
            </a:r>
          </a:p>
          <a:p>
            <a:pPr lvl="1"/>
            <a:r>
              <a:rPr lang="en-US" dirty="0" smtClean="0"/>
              <a:t>Healthcare (DPD, HIPAA)</a:t>
            </a:r>
          </a:p>
        </p:txBody>
      </p:sp>
    </p:spTree>
    <p:extLst>
      <p:ext uri="{BB962C8B-B14F-4D97-AF65-F5344CB8AC3E}">
        <p14:creationId xmlns:p14="http://schemas.microsoft.com/office/powerpoint/2010/main" val="330687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Macrobenchmark</a:t>
            </a:r>
            <a:r>
              <a:rPr lang="en-US" dirty="0" smtClean="0"/>
              <a:t>: </a:t>
            </a:r>
            <a:r>
              <a:rPr lang="en-US" dirty="0" err="1" smtClean="0"/>
              <a:t>TestDFSIO</a:t>
            </a:r>
            <a:endParaRPr lang="en-US" dirty="0"/>
          </a:p>
        </p:txBody>
      </p:sp>
      <p:graphicFrame>
        <p:nvGraphicFramePr>
          <p:cNvPr id="6" name="Chart 5"/>
          <p:cNvGraphicFramePr/>
          <p:nvPr>
            <p:extLst>
              <p:ext uri="{D42A27DB-BD31-4B8C-83A1-F6EECF244321}">
                <p14:modId xmlns:p14="http://schemas.microsoft.com/office/powerpoint/2010/main" val="1415955651"/>
              </p:ext>
            </p:extLst>
          </p:nvPr>
        </p:nvGraphicFramePr>
        <p:xfrm>
          <a:off x="-1" y="1526875"/>
          <a:ext cx="11343737" cy="50205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9651700">
            <a:off x="5744975" y="2856411"/>
            <a:ext cx="3251200" cy="830997"/>
          </a:xfrm>
          <a:prstGeom prst="rect">
            <a:avLst/>
          </a:prstGeom>
          <a:noFill/>
        </p:spPr>
        <p:txBody>
          <a:bodyPr wrap="square" rtlCol="0">
            <a:spAutoFit/>
          </a:bodyPr>
          <a:lstStyle/>
          <a:p>
            <a:r>
              <a:rPr lang="en-US" sz="2400" dirty="0" smtClean="0"/>
              <a:t>7.5% performance impact on read</a:t>
            </a:r>
            <a:endParaRPr lang="en-US" sz="2400" dirty="0"/>
          </a:p>
        </p:txBody>
      </p:sp>
      <p:sp>
        <p:nvSpPr>
          <p:cNvPr id="7" name="TextBox 6"/>
          <p:cNvSpPr txBox="1"/>
          <p:nvPr/>
        </p:nvSpPr>
        <p:spPr>
          <a:xfrm rot="19651700">
            <a:off x="8184899" y="2927281"/>
            <a:ext cx="3563569" cy="461665"/>
          </a:xfrm>
          <a:prstGeom prst="rect">
            <a:avLst/>
          </a:prstGeom>
          <a:noFill/>
        </p:spPr>
        <p:txBody>
          <a:bodyPr wrap="square" rtlCol="0">
            <a:spAutoFit/>
          </a:bodyPr>
          <a:lstStyle/>
          <a:p>
            <a:r>
              <a:rPr lang="en-US" sz="2400" dirty="0" smtClean="0"/>
              <a:t>Negligible impact on write</a:t>
            </a:r>
            <a:endParaRPr lang="en-US" sz="2400" dirty="0"/>
          </a:p>
        </p:txBody>
      </p:sp>
    </p:spTree>
    <p:extLst>
      <p:ext uri="{BB962C8B-B14F-4D97-AF65-F5344CB8AC3E}">
        <p14:creationId xmlns:p14="http://schemas.microsoft.com/office/powerpoint/2010/main" val="275988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Takeaways</a:t>
            </a:r>
            <a:endParaRPr lang="en-US" dirty="0"/>
          </a:p>
        </p:txBody>
      </p:sp>
      <p:sp>
        <p:nvSpPr>
          <p:cNvPr id="3" name="Text Placeholder 2"/>
          <p:cNvSpPr>
            <a:spLocks noGrp="1"/>
          </p:cNvSpPr>
          <p:nvPr>
            <p:ph type="body" sz="quarter" idx="10"/>
          </p:nvPr>
        </p:nvSpPr>
        <p:spPr/>
        <p:txBody>
          <a:bodyPr/>
          <a:lstStyle/>
          <a:p>
            <a:r>
              <a:rPr lang="en-US" dirty="0" smtClean="0"/>
              <a:t>OpenSSL and AES-NI acceleration is highly recommended</a:t>
            </a:r>
          </a:p>
          <a:p>
            <a:pPr lvl="1"/>
            <a:r>
              <a:rPr lang="en-US" dirty="0" smtClean="0"/>
              <a:t>16x </a:t>
            </a:r>
            <a:r>
              <a:rPr lang="en-US" dirty="0" err="1" smtClean="0"/>
              <a:t>microbenchmark</a:t>
            </a:r>
            <a:r>
              <a:rPr lang="en-US" dirty="0" smtClean="0"/>
              <a:t> speedup</a:t>
            </a:r>
          </a:p>
          <a:p>
            <a:r>
              <a:rPr lang="en-US" dirty="0" smtClean="0"/>
              <a:t>Minor performance impact on HDFS reads and writes</a:t>
            </a:r>
          </a:p>
          <a:p>
            <a:pPr lvl="1"/>
            <a:r>
              <a:rPr lang="en-US" dirty="0" smtClean="0"/>
              <a:t>7.5% for reads, ~0% for writes</a:t>
            </a:r>
          </a:p>
          <a:p>
            <a:r>
              <a:rPr lang="en-US" dirty="0" smtClean="0"/>
              <a:t>Most realistic workloads will see little to no impact</a:t>
            </a:r>
          </a:p>
          <a:p>
            <a:pPr lvl="1"/>
            <a:r>
              <a:rPr lang="en-US" dirty="0" err="1" smtClean="0"/>
              <a:t>TestDFSIO</a:t>
            </a:r>
            <a:r>
              <a:rPr lang="en-US" dirty="0" smtClean="0"/>
              <a:t> is extremely IO bound</a:t>
            </a:r>
          </a:p>
          <a:p>
            <a:pPr lvl="1"/>
            <a:r>
              <a:rPr lang="en-US" dirty="0" err="1" smtClean="0"/>
              <a:t>Terasort</a:t>
            </a:r>
            <a:r>
              <a:rPr lang="en-US" dirty="0" smtClean="0"/>
              <a:t> comparisons had no difference in runtime</a:t>
            </a:r>
          </a:p>
        </p:txBody>
      </p:sp>
    </p:spTree>
    <p:extLst>
      <p:ext uri="{BB962C8B-B14F-4D97-AF65-F5344CB8AC3E}">
        <p14:creationId xmlns:p14="http://schemas.microsoft.com/office/powerpoint/2010/main" val="221677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r>
              <a:rPr lang="en-US" dirty="0" smtClean="0"/>
              <a:t>End-to-end, client-side encryption</a:t>
            </a:r>
          </a:p>
          <a:p>
            <a:pPr lvl="1"/>
            <a:r>
              <a:rPr lang="en-US" dirty="0" smtClean="0"/>
              <a:t>Data protected at-rest and in-transit</a:t>
            </a:r>
          </a:p>
          <a:p>
            <a:r>
              <a:rPr lang="en-US" dirty="0" smtClean="0"/>
              <a:t>Key Management Server and Cloudera Navigator </a:t>
            </a:r>
            <a:r>
              <a:rPr lang="en-US" dirty="0" err="1" smtClean="0"/>
              <a:t>KeyTrustee</a:t>
            </a:r>
            <a:endParaRPr lang="en-US" dirty="0" smtClean="0"/>
          </a:p>
          <a:p>
            <a:pPr lvl="1"/>
            <a:r>
              <a:rPr lang="en-US" dirty="0" smtClean="0"/>
              <a:t>Secure key management, storage, access</a:t>
            </a:r>
          </a:p>
          <a:p>
            <a:r>
              <a:rPr lang="en-US" dirty="0" smtClean="0"/>
              <a:t>Separate administrative domains for key management and HDFS</a:t>
            </a:r>
          </a:p>
          <a:p>
            <a:r>
              <a:rPr lang="en-US" dirty="0" smtClean="0"/>
              <a:t>API transparent for existing applications</a:t>
            </a:r>
            <a:endParaRPr lang="en-US" dirty="0"/>
          </a:p>
          <a:p>
            <a:r>
              <a:rPr lang="en-US" dirty="0" smtClean="0"/>
              <a:t>Performance transparent</a:t>
            </a:r>
          </a:p>
          <a:p>
            <a:pPr lvl="1"/>
            <a:r>
              <a:rPr lang="en-US" dirty="0" smtClean="0"/>
              <a:t>Marginal overhead with AES-NI hardware acceleration</a:t>
            </a:r>
          </a:p>
        </p:txBody>
      </p:sp>
    </p:spTree>
    <p:extLst>
      <p:ext uri="{BB962C8B-B14F-4D97-AF65-F5344CB8AC3E}">
        <p14:creationId xmlns:p14="http://schemas.microsoft.com/office/powerpoint/2010/main" val="149020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sz="quarter" idx="10"/>
          </p:nvPr>
        </p:nvSpPr>
        <p:spPr/>
        <p:txBody>
          <a:bodyPr/>
          <a:lstStyle/>
          <a:p>
            <a:r>
              <a:rPr lang="en-US" dirty="0" smtClean="0"/>
              <a:t>Cloudera</a:t>
            </a:r>
          </a:p>
          <a:p>
            <a:pPr lvl="1"/>
            <a:r>
              <a:rPr lang="en-US" dirty="0" smtClean="0"/>
              <a:t>Alejandro </a:t>
            </a:r>
            <a:r>
              <a:rPr lang="en-US" dirty="0" err="1" smtClean="0"/>
              <a:t>Abdelnur</a:t>
            </a:r>
            <a:endParaRPr lang="en-US" dirty="0" smtClean="0"/>
          </a:p>
          <a:p>
            <a:pPr lvl="1"/>
            <a:r>
              <a:rPr lang="en-US" dirty="0" smtClean="0"/>
              <a:t>Aaron T. Myers</a:t>
            </a:r>
          </a:p>
          <a:p>
            <a:pPr lvl="1"/>
            <a:r>
              <a:rPr lang="en-US" dirty="0" err="1" smtClean="0"/>
              <a:t>Arun</a:t>
            </a:r>
            <a:r>
              <a:rPr lang="en-US" dirty="0" smtClean="0"/>
              <a:t> Suresh</a:t>
            </a:r>
          </a:p>
          <a:p>
            <a:pPr lvl="1"/>
            <a:r>
              <a:rPr lang="en-US" dirty="0"/>
              <a:t>Colin </a:t>
            </a:r>
            <a:r>
              <a:rPr lang="en-US" dirty="0" smtClean="0"/>
              <a:t>McCabe</a:t>
            </a:r>
          </a:p>
          <a:p>
            <a:r>
              <a:rPr lang="en-US" dirty="0" smtClean="0"/>
              <a:t>Intel</a:t>
            </a:r>
          </a:p>
          <a:p>
            <a:pPr lvl="1"/>
            <a:r>
              <a:rPr lang="en-US" dirty="0" smtClean="0"/>
              <a:t>Yi Liu</a:t>
            </a:r>
          </a:p>
          <a:p>
            <a:pPr lvl="1"/>
            <a:r>
              <a:rPr lang="en-US" dirty="0" err="1" smtClean="0"/>
              <a:t>Haifeng</a:t>
            </a:r>
            <a:r>
              <a:rPr lang="en-US" dirty="0" smtClean="0"/>
              <a:t> Chen</a:t>
            </a:r>
            <a:endParaRPr lang="en-US" dirty="0"/>
          </a:p>
        </p:txBody>
      </p:sp>
    </p:spTree>
    <p:extLst>
      <p:ext uri="{BB962C8B-B14F-4D97-AF65-F5344CB8AC3E}">
        <p14:creationId xmlns:p14="http://schemas.microsoft.com/office/powerpoint/2010/main" val="3448767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a:cs typeface="Calibri"/>
              </a:rPr>
              <a:t>Questions</a:t>
            </a:r>
            <a:br>
              <a:rPr lang="en-US" dirty="0" smtClean="0">
                <a:latin typeface="Calibri"/>
                <a:cs typeface="Calibri"/>
              </a:rPr>
            </a:br>
            <a:endParaRPr lang="en-US" dirty="0">
              <a:latin typeface="Calibri"/>
              <a:cs typeface="Calibri"/>
            </a:endParaRPr>
          </a:p>
        </p:txBody>
      </p:sp>
    </p:spTree>
    <p:extLst>
      <p:ext uri="{BB962C8B-B14F-4D97-AF65-F5344CB8AC3E}">
        <p14:creationId xmlns:p14="http://schemas.microsoft.com/office/powerpoint/2010/main" val="172659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Rotation</a:t>
            </a:r>
            <a:endParaRPr lang="en-US" dirty="0"/>
          </a:p>
        </p:txBody>
      </p:sp>
      <p:sp>
        <p:nvSpPr>
          <p:cNvPr id="3" name="Text Placeholder 2"/>
          <p:cNvSpPr>
            <a:spLocks noGrp="1"/>
          </p:cNvSpPr>
          <p:nvPr>
            <p:ph type="body" sz="quarter" idx="10"/>
          </p:nvPr>
        </p:nvSpPr>
        <p:spPr/>
        <p:txBody>
          <a:bodyPr/>
          <a:lstStyle/>
          <a:p>
            <a:r>
              <a:rPr lang="en-US" dirty="0" smtClean="0"/>
              <a:t>Encryption zone keys can be rolled</a:t>
            </a:r>
          </a:p>
          <a:p>
            <a:pPr lvl="1"/>
            <a:r>
              <a:rPr lang="en-US" dirty="0" smtClean="0"/>
              <a:t>Newly generated EDEKs use the new key version</a:t>
            </a:r>
          </a:p>
          <a:p>
            <a:r>
              <a:rPr lang="en-US" dirty="0" smtClean="0"/>
              <a:t>Currently no support for </a:t>
            </a:r>
            <a:r>
              <a:rPr lang="en-US" dirty="0" err="1" smtClean="0"/>
              <a:t>reencrypting</a:t>
            </a:r>
            <a:r>
              <a:rPr lang="en-US" dirty="0" smtClean="0"/>
              <a:t> existing EDEKs</a:t>
            </a:r>
          </a:p>
          <a:p>
            <a:pPr lvl="1"/>
            <a:r>
              <a:rPr lang="en-US" dirty="0" smtClean="0"/>
              <a:t>Still encrypted with the old key version</a:t>
            </a:r>
          </a:p>
          <a:p>
            <a:pPr lvl="1"/>
            <a:r>
              <a:rPr lang="en-US" dirty="0" smtClean="0"/>
              <a:t>Doable, but requires a lot of KMS RPCs from NN</a:t>
            </a:r>
          </a:p>
          <a:p>
            <a:r>
              <a:rPr lang="en-US" dirty="0" smtClean="0"/>
              <a:t>Rolling DEKs is also unsupported</a:t>
            </a:r>
          </a:p>
          <a:p>
            <a:pPr lvl="1"/>
            <a:r>
              <a:rPr lang="en-US" dirty="0" smtClean="0"/>
              <a:t>Requires </a:t>
            </a:r>
            <a:r>
              <a:rPr lang="en-US" dirty="0" err="1" smtClean="0"/>
              <a:t>reencrypting</a:t>
            </a:r>
            <a:r>
              <a:rPr lang="en-US" dirty="0" smtClean="0"/>
              <a:t> the data, expensive</a:t>
            </a:r>
          </a:p>
          <a:p>
            <a:pPr lvl="1"/>
            <a:r>
              <a:rPr lang="en-US" dirty="0" smtClean="0"/>
              <a:t>One method is to </a:t>
            </a:r>
            <a:r>
              <a:rPr lang="en-US" dirty="0" err="1" smtClean="0"/>
              <a:t>distcp</a:t>
            </a:r>
            <a:r>
              <a:rPr lang="en-US" dirty="0" smtClean="0"/>
              <a:t> and then delete the old copy</a:t>
            </a:r>
          </a:p>
        </p:txBody>
      </p:sp>
    </p:spTree>
    <p:extLst>
      <p:ext uri="{BB962C8B-B14F-4D97-AF65-F5344CB8AC3E}">
        <p14:creationId xmlns:p14="http://schemas.microsoft.com/office/powerpoint/2010/main" val="629928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DistCp</a:t>
            </a:r>
            <a:endParaRPr lang="en-US" dirty="0"/>
          </a:p>
        </p:txBody>
      </p:sp>
      <p:sp>
        <p:nvSpPr>
          <p:cNvPr id="3" name="Text Placeholder 2"/>
          <p:cNvSpPr>
            <a:spLocks noGrp="1"/>
          </p:cNvSpPr>
          <p:nvPr>
            <p:ph type="body" sz="quarter" idx="10"/>
          </p:nvPr>
        </p:nvSpPr>
        <p:spPr/>
        <p:txBody>
          <a:bodyPr/>
          <a:lstStyle/>
          <a:p>
            <a:r>
              <a:rPr lang="en-US" dirty="0" smtClean="0"/>
              <a:t>Encryption Zone to Encryption Zone</a:t>
            </a:r>
          </a:p>
          <a:p>
            <a:pPr lvl="1"/>
            <a:r>
              <a:rPr lang="en-US" dirty="0" smtClean="0"/>
              <a:t>use </a:t>
            </a:r>
            <a:r>
              <a:rPr lang="en-US" b="1" dirty="0" smtClean="0">
                <a:latin typeface="Courier New" panose="02070309020205020404" pitchFamily="49" charset="0"/>
                <a:cs typeface="Courier New" panose="02070309020205020404" pitchFamily="49" charset="0"/>
              </a:rPr>
              <a:t>–update –</a:t>
            </a:r>
            <a:r>
              <a:rPr lang="en-US" b="1" dirty="0" err="1" smtClean="0">
                <a:latin typeface="Courier New" panose="02070309020205020404" pitchFamily="49" charset="0"/>
                <a:cs typeface="Courier New" panose="02070309020205020404" pitchFamily="49" charset="0"/>
              </a:rPr>
              <a:t>skipcrccheck</a:t>
            </a:r>
            <a:endParaRPr lang="en-US" b="1" dirty="0" smtClean="0">
              <a:latin typeface="Courier New" panose="02070309020205020404" pitchFamily="49" charset="0"/>
              <a:cs typeface="Courier New" panose="02070309020205020404" pitchFamily="49" charset="0"/>
            </a:endParaRPr>
          </a:p>
          <a:p>
            <a:r>
              <a:rPr lang="en-US" dirty="0" smtClean="0"/>
              <a:t>Admins use special </a:t>
            </a:r>
            <a:r>
              <a:rPr lang="en-US" b="1" dirty="0" smtClean="0">
                <a:latin typeface="Courier New" panose="02070309020205020404" pitchFamily="49" charset="0"/>
                <a:cs typeface="Courier New" panose="02070309020205020404" pitchFamily="49" charset="0"/>
              </a:rPr>
              <a:t>/.reserved/raw </a:t>
            </a:r>
            <a:r>
              <a:rPr lang="en-US" dirty="0" smtClean="0">
                <a:cs typeface="Courier New" panose="02070309020205020404" pitchFamily="49" charset="0"/>
              </a:rPr>
              <a:t>path prefix</a:t>
            </a:r>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/.reserved/raw </a:t>
            </a:r>
            <a:r>
              <a:rPr lang="en-US" dirty="0" smtClean="0">
                <a:cs typeface="Courier New" panose="02070309020205020404" pitchFamily="49" charset="0"/>
              </a:rPr>
              <a:t>is only available to root and provides the encrypted contents</a:t>
            </a:r>
          </a:p>
          <a:p>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503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KMS Per-User ACL Configuration</a:t>
            </a:r>
            <a:endParaRPr lang="en-US" dirty="0"/>
          </a:p>
        </p:txBody>
      </p:sp>
      <p:sp>
        <p:nvSpPr>
          <p:cNvPr id="3" name="Text Placeholder 2"/>
          <p:cNvSpPr>
            <a:spLocks noGrp="1"/>
          </p:cNvSpPr>
          <p:nvPr>
            <p:ph type="body" sz="quarter" idx="10"/>
          </p:nvPr>
        </p:nvSpPr>
        <p:spPr/>
        <p:txBody>
          <a:bodyPr/>
          <a:lstStyle/>
          <a:p>
            <a:r>
              <a:rPr lang="en-US" dirty="0" smtClean="0">
                <a:cs typeface="Arial" panose="020B0604020202020204" pitchFamily="34" charset="0"/>
              </a:rPr>
              <a:t>White lists (check for inclusion) and black lists (check for exclusion)</a:t>
            </a:r>
          </a:p>
          <a:p>
            <a:r>
              <a:rPr lang="en-US" b="1" dirty="0" err="1" smtClean="0">
                <a:latin typeface="Courier New" panose="02070309020205020404" pitchFamily="49" charset="0"/>
                <a:cs typeface="Courier New" panose="02070309020205020404" pitchFamily="49" charset="0"/>
              </a:rPr>
              <a:t>etc</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/kms-acls.xml</a:t>
            </a:r>
          </a:p>
          <a:p>
            <a:pPr lvl="1"/>
            <a:r>
              <a:rPr lang="en-US" b="1" dirty="0" err="1" smtClean="0">
                <a:latin typeface="Courier New" panose="02070309020205020404" pitchFamily="49" charset="0"/>
                <a:cs typeface="Courier New" panose="02070309020205020404" pitchFamily="49" charset="0"/>
              </a:rPr>
              <a:t>hadoop.kms.acl.CREATE</a:t>
            </a:r>
            <a:endParaRPr lang="en-US" b="1" dirty="0" smtClean="0">
              <a:latin typeface="Courier New" panose="02070309020205020404" pitchFamily="49" charset="0"/>
              <a:cs typeface="Courier New" panose="02070309020205020404" pitchFamily="49" charset="0"/>
            </a:endParaRPr>
          </a:p>
          <a:p>
            <a:pPr lvl="1"/>
            <a:r>
              <a:rPr lang="en-US" b="1" dirty="0" err="1" smtClean="0">
                <a:latin typeface="Courier New" panose="02070309020205020404" pitchFamily="49" charset="0"/>
                <a:cs typeface="Courier New" panose="02070309020205020404" pitchFamily="49" charset="0"/>
              </a:rPr>
              <a:t>hadoop.kms.blacklist.CREATE</a:t>
            </a:r>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 DELETE, ROLLOVER, GET, GET_KEYS, GET_METADATA, GENERATE_EEK, DECRYPT_EEK </a:t>
            </a:r>
          </a:p>
        </p:txBody>
      </p:sp>
    </p:spTree>
    <p:extLst>
      <p:ext uri="{BB962C8B-B14F-4D97-AF65-F5344CB8AC3E}">
        <p14:creationId xmlns:p14="http://schemas.microsoft.com/office/powerpoint/2010/main" val="3062584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KMS Per-Key ACL Configuration</a:t>
            </a:r>
            <a:endParaRPr lang="en-US" dirty="0"/>
          </a:p>
        </p:txBody>
      </p:sp>
      <p:sp>
        <p:nvSpPr>
          <p:cNvPr id="3" name="Text Placeholder 2"/>
          <p:cNvSpPr>
            <a:spLocks noGrp="1"/>
          </p:cNvSpPr>
          <p:nvPr>
            <p:ph type="body" sz="quarter" idx="10"/>
          </p:nvPr>
        </p:nvSpPr>
        <p:spPr/>
        <p:txBody>
          <a:bodyPr/>
          <a:lstStyle/>
          <a:p>
            <a:r>
              <a:rPr lang="en-US" b="1" dirty="0" err="1" smtClean="0">
                <a:latin typeface="Courier New" panose="02070309020205020404" pitchFamily="49" charset="0"/>
                <a:cs typeface="Courier New" panose="02070309020205020404" pitchFamily="49" charset="0"/>
              </a:rPr>
              <a:t>etc</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hadoop</a:t>
            </a:r>
            <a:r>
              <a:rPr lang="en-US" b="1" dirty="0" smtClean="0">
                <a:latin typeface="Courier New" panose="02070309020205020404" pitchFamily="49" charset="0"/>
                <a:cs typeface="Courier New" panose="02070309020205020404" pitchFamily="49" charset="0"/>
              </a:rPr>
              <a:t>/kms-acls.xml</a:t>
            </a:r>
          </a:p>
          <a:p>
            <a:pPr lvl="1"/>
            <a:r>
              <a:rPr lang="en-US" b="1" dirty="0" err="1" smtClean="0">
                <a:latin typeface="Courier New" panose="02070309020205020404" pitchFamily="49" charset="0"/>
                <a:cs typeface="Courier New" panose="02070309020205020404" pitchFamily="49" charset="0"/>
              </a:rPr>
              <a:t>hadoop.kms.acl</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keyname</a:t>
            </a:r>
            <a:r>
              <a:rPr lang="en-US" b="1" dirty="0" smtClean="0">
                <a:latin typeface="Courier New" panose="02070309020205020404" pitchFamily="49" charset="0"/>
                <a:cs typeface="Courier New" panose="02070309020205020404" pitchFamily="49" charset="0"/>
              </a:rPr>
              <a:t>&gt;.&lt;operation&gt;</a:t>
            </a:r>
          </a:p>
          <a:p>
            <a:pPr lvl="1"/>
            <a:r>
              <a:rPr lang="en-US" b="1" dirty="0" smtClean="0">
                <a:latin typeface="Courier New" panose="02070309020205020404" pitchFamily="49" charset="0"/>
                <a:cs typeface="Courier New" panose="02070309020205020404" pitchFamily="49" charset="0"/>
              </a:rPr>
              <a:t>MANAGEMENT – </a:t>
            </a:r>
            <a:r>
              <a:rPr lang="en-US" b="1" dirty="0" err="1" smtClean="0">
                <a:latin typeface="Courier New" panose="02070309020205020404" pitchFamily="49" charset="0"/>
                <a:cs typeface="Courier New" panose="02070309020205020404" pitchFamily="49" charset="0"/>
              </a:rPr>
              <a:t>createKey</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deleteKey</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rolloverNewVersion</a:t>
            </a:r>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GENERATE_EEK – </a:t>
            </a:r>
            <a:r>
              <a:rPr lang="en-US" b="1" dirty="0" err="1" smtClean="0">
                <a:latin typeface="Courier New" panose="02070309020205020404" pitchFamily="49" charset="0"/>
                <a:cs typeface="Courier New" panose="02070309020205020404" pitchFamily="49" charset="0"/>
              </a:rPr>
              <a:t>generateEncryptedKey</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warmUpEncryptedKeys</a:t>
            </a:r>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DECRYPT_EEK – </a:t>
            </a:r>
            <a:r>
              <a:rPr lang="en-US" b="1" dirty="0" err="1" smtClean="0">
                <a:latin typeface="Courier New" panose="02070309020205020404" pitchFamily="49" charset="0"/>
                <a:cs typeface="Courier New" panose="02070309020205020404" pitchFamily="49" charset="0"/>
              </a:rPr>
              <a:t>decryptEncryptedKey</a:t>
            </a:r>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READ – </a:t>
            </a:r>
            <a:r>
              <a:rPr lang="en-US" b="1" dirty="0" err="1" smtClean="0">
                <a:latin typeface="Courier New" panose="02070309020205020404" pitchFamily="49" charset="0"/>
                <a:cs typeface="Courier New" panose="02070309020205020404" pitchFamily="49" charset="0"/>
              </a:rPr>
              <a:t>getKeyVersion</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getKeyVersions</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getMetadata</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getKeysMetadata</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getCurrentKey</a:t>
            </a:r>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ALL </a:t>
            </a:r>
            <a:r>
              <a:rPr lang="en-US" b="1" dirty="0">
                <a:latin typeface="Courier New" panose="02070309020205020404" pitchFamily="49" charset="0"/>
                <a:cs typeface="Courier New" panose="02070309020205020404" pitchFamily="49" charset="0"/>
              </a:rPr>
              <a:t>– </a:t>
            </a:r>
            <a:r>
              <a:rPr lang="en-US" b="1" dirty="0" smtClean="0">
                <a:cs typeface="Courier New" panose="02070309020205020404" pitchFamily="49" charset="0"/>
              </a:rPr>
              <a:t>all of the above</a:t>
            </a:r>
            <a:endParaRPr lang="en-US" b="1" dirty="0">
              <a:latin typeface="Courier New" panose="02070309020205020404" pitchFamily="49" charset="0"/>
              <a:cs typeface="Courier New" panose="02070309020205020404" pitchFamily="49" charset="0"/>
            </a:endParaRPr>
          </a:p>
          <a:p>
            <a:pPr lvl="1"/>
            <a:endParaRPr lang="en-US" b="1" dirty="0" smtClean="0">
              <a:cs typeface="Courier New" panose="02070309020205020404" pitchFamily="49" charset="0"/>
            </a:endParaRPr>
          </a:p>
          <a:p>
            <a:pPr lvl="1"/>
            <a:endParaRPr lang="en-US"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3257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Text Placeholder 2"/>
          <p:cNvSpPr>
            <a:spLocks noGrp="1"/>
          </p:cNvSpPr>
          <p:nvPr>
            <p:ph type="body" sz="quarter" idx="10"/>
          </p:nvPr>
        </p:nvSpPr>
        <p:spPr/>
        <p:txBody>
          <a:bodyPr/>
          <a:lstStyle/>
          <a:p>
            <a:r>
              <a:rPr lang="en-US" dirty="0" smtClean="0"/>
              <a:t>Hive: may not be able to do a query that combines data from more than one encryption zone</a:t>
            </a:r>
            <a:endParaRPr lang="en-US" dirty="0"/>
          </a:p>
        </p:txBody>
      </p:sp>
    </p:spTree>
    <p:extLst>
      <p:ext uri="{BB962C8B-B14F-4D97-AF65-F5344CB8AC3E}">
        <p14:creationId xmlns:p14="http://schemas.microsoft.com/office/powerpoint/2010/main" val="111182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Sensitive Information</a:t>
            </a:r>
            <a:endParaRPr lang="en-US" dirty="0"/>
          </a:p>
        </p:txBody>
      </p:sp>
      <p:sp>
        <p:nvSpPr>
          <p:cNvPr id="3" name="Text Placeholder 2"/>
          <p:cNvSpPr>
            <a:spLocks noGrp="1"/>
          </p:cNvSpPr>
          <p:nvPr>
            <p:ph type="body" sz="quarter" idx="10"/>
          </p:nvPr>
        </p:nvSpPr>
        <p:spPr/>
        <p:txBody>
          <a:bodyPr/>
          <a:lstStyle/>
          <a:p>
            <a:r>
              <a:rPr lang="en-US" dirty="0" smtClean="0"/>
              <a:t>Only as secure as the weakest link</a:t>
            </a:r>
          </a:p>
          <a:p>
            <a:r>
              <a:rPr lang="en-US" dirty="0" smtClean="0"/>
              <a:t>Need to carefully control access to:</a:t>
            </a:r>
          </a:p>
          <a:p>
            <a:pPr lvl="1"/>
            <a:r>
              <a:rPr lang="en-US" dirty="0" smtClean="0"/>
              <a:t>Encryption keys</a:t>
            </a:r>
          </a:p>
          <a:p>
            <a:pPr lvl="1"/>
            <a:r>
              <a:rPr lang="en-US" dirty="0" smtClean="0"/>
              <a:t>Encrypted </a:t>
            </a:r>
            <a:r>
              <a:rPr lang="en-US" dirty="0" err="1" smtClean="0"/>
              <a:t>ciphertext</a:t>
            </a:r>
            <a:endParaRPr lang="en-US" dirty="0" smtClean="0"/>
          </a:p>
          <a:p>
            <a:pPr lvl="1"/>
            <a:r>
              <a:rPr lang="en-US" b="1" dirty="0" smtClean="0"/>
              <a:t>Keys and </a:t>
            </a:r>
            <a:r>
              <a:rPr lang="en-US" b="1" dirty="0" err="1" smtClean="0"/>
              <a:t>ciphertext</a:t>
            </a:r>
            <a:r>
              <a:rPr lang="en-US" b="1" dirty="0" smtClean="0"/>
              <a:t> together</a:t>
            </a:r>
            <a:r>
              <a:rPr lang="en-US" dirty="0" smtClean="0"/>
              <a:t> (and thus plaintext!)</a:t>
            </a:r>
          </a:p>
          <a:p>
            <a:endParaRPr lang="en-US" dirty="0" smtClean="0"/>
          </a:p>
          <a:p>
            <a:r>
              <a:rPr lang="en-US" dirty="0" smtClean="0"/>
              <a:t>Many potential attack vectors</a:t>
            </a:r>
            <a:endParaRPr lang="en-US" dirty="0"/>
          </a:p>
        </p:txBody>
      </p:sp>
    </p:spTree>
    <p:extLst>
      <p:ext uri="{BB962C8B-B14F-4D97-AF65-F5344CB8AC3E}">
        <p14:creationId xmlns:p14="http://schemas.microsoft.com/office/powerpoint/2010/main" val="139438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Icons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164" y="2540110"/>
            <a:ext cx="1337368" cy="6373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164" y="3416060"/>
            <a:ext cx="1456516" cy="7624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165" y="4317749"/>
            <a:ext cx="1337368" cy="642631"/>
          </a:xfrm>
          <a:prstGeom prst="rect">
            <a:avLst/>
          </a:prstGeom>
        </p:spPr>
      </p:pic>
    </p:spTree>
    <p:extLst>
      <p:ext uri="{BB962C8B-B14F-4D97-AF65-F5344CB8AC3E}">
        <p14:creationId xmlns:p14="http://schemas.microsoft.com/office/powerpoint/2010/main" val="319727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 Server (KMS)</a:t>
            </a:r>
            <a:endParaRPr lang="en-US" dirty="0"/>
          </a:p>
        </p:txBody>
      </p:sp>
      <p:sp>
        <p:nvSpPr>
          <p:cNvPr id="3" name="Text Placeholder 2"/>
          <p:cNvSpPr>
            <a:spLocks noGrp="1"/>
          </p:cNvSpPr>
          <p:nvPr>
            <p:ph type="body" sz="quarter" idx="10"/>
          </p:nvPr>
        </p:nvSpPr>
        <p:spPr/>
        <p:txBody>
          <a:bodyPr/>
          <a:lstStyle/>
          <a:p>
            <a:r>
              <a:rPr lang="en-US" dirty="0" smtClean="0"/>
              <a:t>KMS sits between client and key server</a:t>
            </a:r>
          </a:p>
          <a:p>
            <a:pPr lvl="1"/>
            <a:r>
              <a:rPr lang="en-US" dirty="0" smtClean="0"/>
              <a:t>E.g. </a:t>
            </a:r>
            <a:r>
              <a:rPr lang="en-US" dirty="0" err="1" smtClean="0"/>
              <a:t>Cloudera</a:t>
            </a:r>
            <a:r>
              <a:rPr lang="en-US" dirty="0" smtClean="0"/>
              <a:t> Navigator Key Trustee</a:t>
            </a:r>
          </a:p>
          <a:p>
            <a:r>
              <a:rPr lang="en-US" dirty="0" smtClean="0"/>
              <a:t>Provides a unified API and scalability</a:t>
            </a:r>
          </a:p>
          <a:p>
            <a:r>
              <a:rPr lang="en-US" dirty="0" smtClean="0"/>
              <a:t>REST API</a:t>
            </a:r>
          </a:p>
          <a:p>
            <a:r>
              <a:rPr lang="en-US" dirty="0" smtClean="0"/>
              <a:t>Does not actually store keys (backend does that), but does cache them</a:t>
            </a:r>
          </a:p>
          <a:p>
            <a:r>
              <a:rPr lang="en-US" dirty="0" smtClean="0"/>
              <a:t>ACLs on per-key basis</a:t>
            </a:r>
            <a:endParaRPr lang="en-US" dirty="0"/>
          </a:p>
        </p:txBody>
      </p:sp>
    </p:spTree>
    <p:extLst>
      <p:ext uri="{BB962C8B-B14F-4D97-AF65-F5344CB8AC3E}">
        <p14:creationId xmlns:p14="http://schemas.microsoft.com/office/powerpoint/2010/main" val="118307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High-profile leaks</a:t>
            </a:r>
            <a:endParaRPr lang="en-US" dirty="0"/>
          </a:p>
        </p:txBody>
      </p:sp>
      <p:sp>
        <p:nvSpPr>
          <p:cNvPr id="3" name="Text Placeholder 2"/>
          <p:cNvSpPr>
            <a:spLocks noGrp="1"/>
          </p:cNvSpPr>
          <p:nvPr>
            <p:ph type="body" sz="quarter" idx="10"/>
          </p:nvPr>
        </p:nvSpPr>
        <p:spPr/>
        <p:txBody>
          <a:bodyPr/>
          <a:lstStyle/>
          <a:p>
            <a:r>
              <a:rPr lang="en-US" dirty="0" smtClean="0"/>
              <a:t>Many personal information leaks over the years</a:t>
            </a:r>
          </a:p>
          <a:p>
            <a:pPr lvl="1"/>
            <a:r>
              <a:rPr lang="en-US" dirty="0" smtClean="0"/>
              <a:t>Feb 2015, PII of 80 million Anthem customers</a:t>
            </a:r>
          </a:p>
          <a:p>
            <a:pPr lvl="1"/>
            <a:r>
              <a:rPr lang="en-US" dirty="0" smtClean="0"/>
              <a:t>Nov 2014, Sony Pictures Entertainment hack</a:t>
            </a:r>
          </a:p>
          <a:p>
            <a:pPr lvl="1"/>
            <a:r>
              <a:rPr lang="en-US" dirty="0" smtClean="0"/>
              <a:t>Mar 2014, PII of 40 million Target customers</a:t>
            </a:r>
          </a:p>
          <a:p>
            <a:pPr lvl="1"/>
            <a:r>
              <a:rPr lang="en-US" dirty="0" smtClean="0"/>
              <a:t>Apr 2011, 77 million PlayStation Network accounts</a:t>
            </a:r>
          </a:p>
          <a:p>
            <a:pPr lvl="1"/>
            <a:r>
              <a:rPr lang="en-US" dirty="0" smtClean="0"/>
              <a:t>Jan 2009, 100 million HPS credit cards</a:t>
            </a:r>
          </a:p>
          <a:p>
            <a:pPr lvl="1"/>
            <a:r>
              <a:rPr lang="en-US" dirty="0" smtClean="0"/>
              <a:t>Jan 2007, 45 million TJX SSNs and other personal information</a:t>
            </a:r>
          </a:p>
        </p:txBody>
      </p:sp>
    </p:spTree>
    <p:extLst>
      <p:ext uri="{BB962C8B-B14F-4D97-AF65-F5344CB8AC3E}">
        <p14:creationId xmlns:p14="http://schemas.microsoft.com/office/powerpoint/2010/main" val="204871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39" b="9894"/>
          <a:stretch/>
        </p:blipFill>
        <p:spPr>
          <a:xfrm>
            <a:off x="0" y="0"/>
            <a:ext cx="13939139" cy="8458200"/>
          </a:xfrm>
          <a:prstGeom prst="rect">
            <a:avLst/>
          </a:prstGeom>
        </p:spPr>
      </p:pic>
    </p:spTree>
    <p:extLst>
      <p:ext uri="{BB962C8B-B14F-4D97-AF65-F5344CB8AC3E}">
        <p14:creationId xmlns:p14="http://schemas.microsoft.com/office/powerpoint/2010/main" val="214880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67" r="8399"/>
          <a:stretch/>
        </p:blipFill>
        <p:spPr>
          <a:xfrm>
            <a:off x="0" y="-2"/>
            <a:ext cx="12188825" cy="9235856"/>
          </a:xfrm>
          <a:prstGeom prst="rect">
            <a:avLst/>
          </a:prstGeom>
        </p:spPr>
      </p:pic>
    </p:spTree>
    <p:extLst>
      <p:ext uri="{BB962C8B-B14F-4D97-AF65-F5344CB8AC3E}">
        <p14:creationId xmlns:p14="http://schemas.microsoft.com/office/powerpoint/2010/main" val="37289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5" cy="7168552"/>
          </a:xfrm>
          <a:prstGeom prst="rect">
            <a:avLst/>
          </a:prstGeom>
        </p:spPr>
      </p:pic>
    </p:spTree>
    <p:extLst>
      <p:ext uri="{BB962C8B-B14F-4D97-AF65-F5344CB8AC3E}">
        <p14:creationId xmlns:p14="http://schemas.microsoft.com/office/powerpoint/2010/main" val="1979561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462" b="7140"/>
          <a:stretch/>
        </p:blipFill>
        <p:spPr>
          <a:xfrm>
            <a:off x="0" y="0"/>
            <a:ext cx="12188825" cy="6858000"/>
          </a:xfrm>
          <a:prstGeom prst="rect">
            <a:avLst/>
          </a:prstGeom>
        </p:spPr>
      </p:pic>
      <p:sp>
        <p:nvSpPr>
          <p:cNvPr id="2" name="TextBox 1"/>
          <p:cNvSpPr txBox="1"/>
          <p:nvPr/>
        </p:nvSpPr>
        <p:spPr>
          <a:xfrm>
            <a:off x="457200" y="5334000"/>
            <a:ext cx="10067925" cy="1323439"/>
          </a:xfrm>
          <a:prstGeom prst="rect">
            <a:avLst/>
          </a:prstGeom>
          <a:noFill/>
        </p:spPr>
        <p:txBody>
          <a:bodyPr wrap="square" rtlCol="0">
            <a:spAutoFit/>
          </a:bodyPr>
          <a:lstStyle/>
          <a:p>
            <a:r>
              <a:rPr lang="en-US" sz="8000" dirty="0" smtClean="0">
                <a:ln w="19050">
                  <a:solidFill>
                    <a:srgbClr val="000000"/>
                  </a:solidFill>
                </a:ln>
                <a:solidFill>
                  <a:schemeClr val="accent4"/>
                </a:solidFill>
                <a:latin typeface="Impact" panose="020B0806030902050204" pitchFamily="34" charset="0"/>
              </a:rPr>
              <a:t>Physical Access</a:t>
            </a:r>
            <a:endParaRPr lang="en-US" sz="8000" dirty="0">
              <a:ln w="19050">
                <a:solidFill>
                  <a:srgbClr val="000000"/>
                </a:solidFill>
              </a:ln>
              <a:solidFill>
                <a:schemeClr val="accent4"/>
              </a:solidFill>
              <a:latin typeface="Impact" panose="020B0806030902050204" pitchFamily="34" charset="0"/>
            </a:endParaRPr>
          </a:p>
        </p:txBody>
      </p:sp>
    </p:spTree>
    <p:extLst>
      <p:ext uri="{BB962C8B-B14F-4D97-AF65-F5344CB8AC3E}">
        <p14:creationId xmlns:p14="http://schemas.microsoft.com/office/powerpoint/2010/main" val="352316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9584"/>
          <a:stretch/>
        </p:blipFill>
        <p:spPr>
          <a:xfrm>
            <a:off x="-1" y="-1407547"/>
            <a:ext cx="12188825" cy="8265547"/>
          </a:xfrm>
          <a:prstGeom prst="rect">
            <a:avLst/>
          </a:prstGeom>
        </p:spPr>
      </p:pic>
      <p:sp>
        <p:nvSpPr>
          <p:cNvPr id="3" name="TextBox 2"/>
          <p:cNvSpPr txBox="1"/>
          <p:nvPr/>
        </p:nvSpPr>
        <p:spPr>
          <a:xfrm>
            <a:off x="457200" y="5334000"/>
            <a:ext cx="10067925" cy="1323439"/>
          </a:xfrm>
          <a:prstGeom prst="rect">
            <a:avLst/>
          </a:prstGeom>
          <a:noFill/>
        </p:spPr>
        <p:txBody>
          <a:bodyPr wrap="square" rtlCol="0">
            <a:spAutoFit/>
          </a:bodyPr>
          <a:lstStyle/>
          <a:p>
            <a:r>
              <a:rPr lang="en-US" sz="8000" dirty="0" smtClean="0">
                <a:ln w="19050">
                  <a:solidFill>
                    <a:srgbClr val="000000"/>
                  </a:solidFill>
                </a:ln>
                <a:solidFill>
                  <a:schemeClr val="accent6"/>
                </a:solidFill>
                <a:latin typeface="Impact" panose="020B0806030902050204" pitchFamily="34" charset="0"/>
              </a:rPr>
              <a:t>Network Sniffing</a:t>
            </a:r>
            <a:endParaRPr lang="en-US" sz="8000" dirty="0">
              <a:ln w="19050">
                <a:solidFill>
                  <a:srgbClr val="000000"/>
                </a:solidFill>
              </a:ln>
              <a:solidFill>
                <a:schemeClr val="accent6"/>
              </a:solidFill>
              <a:latin typeface="Impact" panose="020B0806030902050204" pitchFamily="34" charset="0"/>
            </a:endParaRPr>
          </a:p>
        </p:txBody>
      </p:sp>
    </p:spTree>
    <p:extLst>
      <p:ext uri="{BB962C8B-B14F-4D97-AF65-F5344CB8AC3E}">
        <p14:creationId xmlns:p14="http://schemas.microsoft.com/office/powerpoint/2010/main" val="100163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50912" y="0"/>
            <a:ext cx="10287000" cy="6858000"/>
          </a:xfrm>
          <a:prstGeom prst="rect">
            <a:avLst/>
          </a:prstGeom>
        </p:spPr>
      </p:pic>
      <p:sp>
        <p:nvSpPr>
          <p:cNvPr id="3" name="TextBox 2"/>
          <p:cNvSpPr txBox="1"/>
          <p:nvPr/>
        </p:nvSpPr>
        <p:spPr>
          <a:xfrm>
            <a:off x="457200" y="5334000"/>
            <a:ext cx="10067925" cy="1323439"/>
          </a:xfrm>
          <a:prstGeom prst="rect">
            <a:avLst/>
          </a:prstGeom>
          <a:noFill/>
        </p:spPr>
        <p:txBody>
          <a:bodyPr wrap="square" rtlCol="0">
            <a:spAutoFit/>
          </a:bodyPr>
          <a:lstStyle/>
          <a:p>
            <a:r>
              <a:rPr lang="en-US" sz="8000" dirty="0" smtClean="0">
                <a:ln w="19050">
                  <a:solidFill>
                    <a:srgbClr val="000000"/>
                  </a:solidFill>
                </a:ln>
                <a:solidFill>
                  <a:schemeClr val="accent3"/>
                </a:solidFill>
                <a:latin typeface="Impact" panose="020B0806030902050204" pitchFamily="34" charset="0"/>
              </a:rPr>
              <a:t>Rogue User/Admin</a:t>
            </a:r>
            <a:endParaRPr lang="en-US" sz="8000" dirty="0">
              <a:ln w="19050">
                <a:solidFill>
                  <a:srgbClr val="000000"/>
                </a:solidFill>
              </a:ln>
              <a:solidFill>
                <a:schemeClr val="accent3"/>
              </a:solidFill>
              <a:latin typeface="Impact" panose="020B0806030902050204" pitchFamily="34" charset="0"/>
            </a:endParaRPr>
          </a:p>
        </p:txBody>
      </p:sp>
    </p:spTree>
    <p:extLst>
      <p:ext uri="{BB962C8B-B14F-4D97-AF65-F5344CB8AC3E}">
        <p14:creationId xmlns:p14="http://schemas.microsoft.com/office/powerpoint/2010/main" val="404605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Vectors</a:t>
            </a:r>
            <a:endParaRPr lang="en-US" dirty="0"/>
          </a:p>
        </p:txBody>
      </p:sp>
      <p:sp>
        <p:nvSpPr>
          <p:cNvPr id="3" name="Text Placeholder 2"/>
          <p:cNvSpPr>
            <a:spLocks noGrp="1"/>
          </p:cNvSpPr>
          <p:nvPr>
            <p:ph type="body" sz="quarter" idx="10"/>
          </p:nvPr>
        </p:nvSpPr>
        <p:spPr/>
        <p:txBody>
          <a:bodyPr/>
          <a:lstStyle/>
          <a:p>
            <a:r>
              <a:rPr lang="en-US" dirty="0" smtClean="0"/>
              <a:t>Physical access</a:t>
            </a:r>
          </a:p>
          <a:p>
            <a:pPr lvl="1"/>
            <a:r>
              <a:rPr lang="en-US" dirty="0" smtClean="0"/>
              <a:t>Data at-rest on hard drives</a:t>
            </a:r>
          </a:p>
          <a:p>
            <a:r>
              <a:rPr lang="en-US" dirty="0" smtClean="0"/>
              <a:t>Network sniffing</a:t>
            </a:r>
          </a:p>
          <a:p>
            <a:pPr lvl="1"/>
            <a:r>
              <a:rPr lang="en-US" dirty="0" smtClean="0"/>
              <a:t>Data in-transit on the network</a:t>
            </a:r>
          </a:p>
          <a:p>
            <a:r>
              <a:rPr lang="en-US" dirty="0" smtClean="0"/>
              <a:t>Rogue user or admin</a:t>
            </a:r>
          </a:p>
          <a:p>
            <a:pPr lvl="1"/>
            <a:r>
              <a:rPr lang="en-US" dirty="0" smtClean="0"/>
              <a:t>Insider access to encrypted data, encryption keys</a:t>
            </a:r>
          </a:p>
          <a:p>
            <a:pPr lvl="1"/>
            <a:r>
              <a:rPr lang="en-US" dirty="0" smtClean="0"/>
              <a:t>Particularly difficult for admins</a:t>
            </a:r>
          </a:p>
        </p:txBody>
      </p:sp>
    </p:spTree>
    <p:extLst>
      <p:ext uri="{BB962C8B-B14F-4D97-AF65-F5344CB8AC3E}">
        <p14:creationId xmlns:p14="http://schemas.microsoft.com/office/powerpoint/2010/main" val="251392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loduera Theme">
  <a:themeElements>
    <a:clrScheme name="Cloudera MAIN 3">
      <a:dk1>
        <a:srgbClr val="005586"/>
      </a:dk1>
      <a:lt1>
        <a:sysClr val="window" lastClr="FFFFFF"/>
      </a:lt1>
      <a:dk2>
        <a:srgbClr val="29A7DE"/>
      </a:dk2>
      <a:lt2>
        <a:srgbClr val="F5F5F5"/>
      </a:lt2>
      <a:accent1>
        <a:srgbClr val="0078D9"/>
      </a:accent1>
      <a:accent2>
        <a:srgbClr val="82DCD8"/>
      </a:accent2>
      <a:accent3>
        <a:srgbClr val="FFD664"/>
      </a:accent3>
      <a:accent4>
        <a:srgbClr val="E64630"/>
      </a:accent4>
      <a:accent5>
        <a:srgbClr val="505150"/>
      </a:accent5>
      <a:accent6>
        <a:srgbClr val="8FCDD2"/>
      </a:accent6>
      <a:hlink>
        <a:srgbClr val="29A7DE"/>
      </a:hlink>
      <a:folHlink>
        <a:srgbClr val="0078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loudera_MAIN_v1" id="{33525E2D-152A-4553-8BB2-B22486D2FB44}" vid="{86C8126B-5C51-42D1-8439-705D4B22AD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122380</TotalTime>
  <Words>2887</Words>
  <Application>Microsoft Office PowerPoint</Application>
  <PresentationFormat>Custom</PresentationFormat>
  <Paragraphs>462</Paragraphs>
  <Slides>55</Slides>
  <Notes>37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Cloduera Theme</vt:lpstr>
      <vt:lpstr>Transparent Encryption in HDFS</vt:lpstr>
      <vt:lpstr>PowerPoint Presentation</vt:lpstr>
      <vt:lpstr>PowerPoint Presentation</vt:lpstr>
      <vt:lpstr>Importance of Encryption</vt:lpstr>
      <vt:lpstr>Access to Sensitive Information</vt:lpstr>
      <vt:lpstr>PowerPoint Presentation</vt:lpstr>
      <vt:lpstr>PowerPoint Presentation</vt:lpstr>
      <vt:lpstr>PowerPoint Presentation</vt:lpstr>
      <vt:lpstr>Attack Vectors</vt:lpstr>
      <vt:lpstr>Why Encrypt in HDFS?</vt:lpstr>
      <vt:lpstr>Why Encrypt in HDFS?</vt:lpstr>
      <vt:lpstr>Architecture</vt:lpstr>
      <vt:lpstr>Architecture</vt:lpstr>
      <vt:lpstr>Architecture</vt:lpstr>
      <vt:lpstr>Architecture</vt:lpstr>
      <vt:lpstr>Design</vt:lpstr>
      <vt:lpstr>Architectural Concepts</vt:lpstr>
      <vt:lpstr>Encryption Zones (EZs)</vt:lpstr>
      <vt:lpstr>Recommended EZ Setup</vt:lpstr>
      <vt:lpstr>Encryption Zone Key (EZ key)</vt:lpstr>
      <vt:lpstr>(Encrypted) Data Encryption Keys</vt:lpstr>
      <vt:lpstr>EZ Keys, DEKs, and EDEKs</vt:lpstr>
      <vt:lpstr>EZ Keys, DEKs, and EDEKs</vt:lpstr>
      <vt:lpstr>Key Management Server</vt:lpstr>
      <vt:lpstr>Writing an Encrypted File</vt:lpstr>
      <vt:lpstr>Writing an Encrypted File</vt:lpstr>
      <vt:lpstr>Reading an Encrypted File</vt:lpstr>
      <vt:lpstr>Key Handling</vt:lpstr>
      <vt:lpstr>Key Handling</vt:lpstr>
      <vt:lpstr>Granular Access Controls</vt:lpstr>
      <vt:lpstr>Attack Vectors</vt:lpstr>
      <vt:lpstr>Quickstart: Create a key and an EZ</vt:lpstr>
      <vt:lpstr>Quickstart: put and get a file into the EZ</vt:lpstr>
      <vt:lpstr>Quickstart: verify the file is encrypted</vt:lpstr>
      <vt:lpstr>Encryption Ciphers</vt:lpstr>
      <vt:lpstr>AES-NI Hardware Acceleration</vt:lpstr>
      <vt:lpstr>Microbenchmark: Encrypt/Decrypt 1GB Byte Array</vt:lpstr>
      <vt:lpstr>Microbenchmark: Encrypt/Decrypt 1GB Byte Array</vt:lpstr>
      <vt:lpstr>Macrobenchmark: TestDFSIO</vt:lpstr>
      <vt:lpstr>Macrobenchmark: TestDFSIO</vt:lpstr>
      <vt:lpstr>Performance Takeaways</vt:lpstr>
      <vt:lpstr>Conclusion</vt:lpstr>
      <vt:lpstr>Acknowledgements</vt:lpstr>
      <vt:lpstr>Questions </vt:lpstr>
      <vt:lpstr>Key Rotation</vt:lpstr>
      <vt:lpstr>DistCp</vt:lpstr>
      <vt:lpstr>KMS Per-User ACL Configuration</vt:lpstr>
      <vt:lpstr>KMS Per-Key ACL Configuration</vt:lpstr>
      <vt:lpstr>Exceptions</vt:lpstr>
      <vt:lpstr>Sample Icons</vt:lpstr>
      <vt:lpstr>Key Management Server (KMS)</vt:lpstr>
      <vt:lpstr>High-profile leaks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HDFS Transparent Encryption Training</dc:title>
  <dc:creator>clamb</dc:creator>
  <cp:lastModifiedBy>andrew.wang</cp:lastModifiedBy>
  <cp:revision>244</cp:revision>
  <cp:lastPrinted>2014-12-12T14:53:53Z</cp:lastPrinted>
  <dcterms:created xsi:type="dcterms:W3CDTF">2014-12-04T21:56:55Z</dcterms:created>
  <dcterms:modified xsi:type="dcterms:W3CDTF">2015-04-29T01:42:50Z</dcterms:modified>
</cp:coreProperties>
</file>